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6" r:id="rId3"/>
    <p:sldId id="297" r:id="rId4"/>
    <p:sldId id="258" r:id="rId5"/>
    <p:sldId id="260" r:id="rId6"/>
    <p:sldId id="293" r:id="rId7"/>
    <p:sldId id="294" r:id="rId8"/>
    <p:sldId id="295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7" r:id="rId17"/>
    <p:sldId id="308" r:id="rId18"/>
    <p:sldId id="306" r:id="rId19"/>
    <p:sldId id="309" r:id="rId20"/>
    <p:sldId id="310" r:id="rId21"/>
    <p:sldId id="311" r:id="rId22"/>
    <p:sldId id="292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9726B2-0D8F-4AB1-8ED9-47DF49648E8D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1D7F-3FCB-40A8-8C46-A5F509519BA7}" type="slidenum">
              <a:rPr lang="fr-FR" smtClean="0"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9726B2-0D8F-4AB1-8ED9-47DF49648E8D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1D7F-3FCB-40A8-8C46-A5F509519BA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9726B2-0D8F-4AB1-8ED9-47DF49648E8D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1D7F-3FCB-40A8-8C46-A5F509519BA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9726B2-0D8F-4AB1-8ED9-47DF49648E8D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1D7F-3FCB-40A8-8C46-A5F509519BA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9726B2-0D8F-4AB1-8ED9-47DF49648E8D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1D7F-3FCB-40A8-8C46-A5F509519BA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9726B2-0D8F-4AB1-8ED9-47DF49648E8D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1D7F-3FCB-40A8-8C46-A5F509519BA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9726B2-0D8F-4AB1-8ED9-47DF49648E8D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1D7F-3FCB-40A8-8C46-A5F509519BA7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9726B2-0D8F-4AB1-8ED9-47DF49648E8D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1D7F-3FCB-40A8-8C46-A5F509519BA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9726B2-0D8F-4AB1-8ED9-47DF49648E8D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1D7F-3FCB-40A8-8C46-A5F509519BA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9726B2-0D8F-4AB1-8ED9-47DF49648E8D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1D7F-3FCB-40A8-8C46-A5F509519BA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59726B2-0D8F-4AB1-8ED9-47DF49648E8D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1151D7F-3FCB-40A8-8C46-A5F509519BA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9726B2-0D8F-4AB1-8ED9-47DF49648E8D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1151D7F-3FCB-40A8-8C46-A5F509519BA7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965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986" y="1340768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itchFamily="34" charset="0"/>
              </a:rPr>
              <a:t>Exode 20.8 : Souviens-toi du jour du repos, pour le sanctifier.</a:t>
            </a:r>
          </a:p>
          <a:p>
            <a:pPr algn="just"/>
            <a:endParaRPr lang="fr-FR" sz="3200" dirty="0" smtClean="0">
              <a:latin typeface="Arial Black" pitchFamily="34" charset="0"/>
            </a:endParaRPr>
          </a:p>
          <a:p>
            <a:pPr algn="just"/>
            <a:endParaRPr lang="fr-FR" sz="3200" dirty="0" smtClean="0">
              <a:latin typeface="Arial Black" pitchFamily="34" charset="0"/>
            </a:endParaRPr>
          </a:p>
          <a:p>
            <a:pPr algn="just"/>
            <a:r>
              <a:rPr lang="fr-FR" sz="4000" u="sng" dirty="0" err="1" smtClean="0">
                <a:solidFill>
                  <a:srgbClr val="FFFF00"/>
                </a:solidFill>
                <a:latin typeface="Arial Black" pitchFamily="34" charset="0"/>
              </a:rPr>
              <a:t>Zakar</a:t>
            </a:r>
            <a:r>
              <a:rPr lang="fr-FR" sz="4000" u="sng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fr-FR" sz="4000" u="sng" dirty="0">
                <a:solidFill>
                  <a:srgbClr val="FFFF00"/>
                </a:solidFill>
                <a:latin typeface="Arial Black" pitchFamily="34" charset="0"/>
              </a:rPr>
              <a:t>:</a:t>
            </a:r>
            <a:r>
              <a:rPr lang="fr-FR" sz="3200" dirty="0">
                <a:latin typeface="Arial Black" pitchFamily="34" charset="0"/>
              </a:rPr>
              <a:t> se souvenir, penser, rappeler, prononcer, faire mention, célébrer, mémoire, publier, brûler, dire, </a:t>
            </a:r>
            <a:r>
              <a:rPr lang="fr-FR" sz="3200" dirty="0" smtClean="0">
                <a:latin typeface="Arial Black" pitchFamily="34" charset="0"/>
              </a:rPr>
              <a:t>mentionner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986" y="260648"/>
            <a:ext cx="878497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dirty="0" smtClean="0">
                <a:latin typeface="Arial Black" pitchFamily="34" charset="0"/>
              </a:rPr>
              <a:t>Souviens-toi</a:t>
            </a:r>
            <a:endParaRPr lang="fr-F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666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986" y="1340768"/>
            <a:ext cx="878497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Deutéronome </a:t>
            </a:r>
            <a:r>
              <a:rPr lang="fr-FR" sz="3200" dirty="0">
                <a:latin typeface="Arial Black" pitchFamily="34" charset="0"/>
              </a:rPr>
              <a:t>5.12 : Observe le jour du repos, pour le sanctifier, comme l’Eternel, ton Dieu, te l’a ordonné.</a:t>
            </a:r>
          </a:p>
          <a:p>
            <a:pPr algn="just"/>
            <a:endParaRPr lang="fr-FR" sz="3200" dirty="0" smtClean="0">
              <a:latin typeface="Arial Black" pitchFamily="34" charset="0"/>
            </a:endParaRPr>
          </a:p>
          <a:p>
            <a:pPr algn="just"/>
            <a:endParaRPr lang="fr-FR" sz="3200" dirty="0">
              <a:latin typeface="Arial Black" pitchFamily="34" charset="0"/>
            </a:endParaRPr>
          </a:p>
          <a:p>
            <a:pPr algn="just"/>
            <a:r>
              <a:rPr lang="fr-FR" sz="4000" u="sng" dirty="0" err="1" smtClean="0">
                <a:solidFill>
                  <a:srgbClr val="FFFF00"/>
                </a:solidFill>
                <a:latin typeface="Arial Black" pitchFamily="34" charset="0"/>
              </a:rPr>
              <a:t>Shamar</a:t>
            </a:r>
            <a:r>
              <a:rPr lang="fr-FR" sz="4000" u="sng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fr-FR" sz="4000" u="sng" dirty="0">
                <a:solidFill>
                  <a:srgbClr val="FFFF00"/>
                </a:solidFill>
                <a:latin typeface="Arial Black" pitchFamily="34" charset="0"/>
              </a:rPr>
              <a:t>:</a:t>
            </a:r>
            <a:r>
              <a:rPr lang="fr-FR" sz="3200" dirty="0">
                <a:latin typeface="Arial Black" pitchFamily="34" charset="0"/>
              </a:rPr>
              <a:t> pour garder, être gardien, regarder, observer, garder le souvenir, avoir la garde, surveiller, se protéger, prendre garde, avoir soin, être chargé, obéir</a:t>
            </a:r>
          </a:p>
        </p:txBody>
      </p:sp>
      <p:sp>
        <p:nvSpPr>
          <p:cNvPr id="3" name="Rectangle 2"/>
          <p:cNvSpPr/>
          <p:nvPr/>
        </p:nvSpPr>
        <p:spPr>
          <a:xfrm>
            <a:off x="206986" y="260648"/>
            <a:ext cx="878497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dirty="0">
                <a:latin typeface="Arial Black" pitchFamily="34" charset="0"/>
              </a:rPr>
              <a:t>Observe</a:t>
            </a:r>
          </a:p>
        </p:txBody>
      </p:sp>
    </p:spTree>
    <p:extLst>
      <p:ext uri="{BB962C8B-B14F-4D97-AF65-F5344CB8AC3E}">
        <p14:creationId xmlns:p14="http://schemas.microsoft.com/office/powerpoint/2010/main" val="3601897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34" y="1196752"/>
            <a:ext cx="878497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Nous sommes appelés à une relation permanente avec notre Dieu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986" y="260648"/>
            <a:ext cx="878497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itchFamily="34" charset="0"/>
              </a:rPr>
              <a:t>souviens-toi et garde</a:t>
            </a:r>
            <a:r>
              <a:rPr lang="fr-FR" sz="3200" dirty="0">
                <a:latin typeface="Arial Black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9946" y="2564904"/>
            <a:ext cx="87872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Arial Black" pitchFamily="34" charset="0"/>
              </a:rPr>
              <a:t>Marc </a:t>
            </a:r>
            <a:r>
              <a:rPr lang="fr-FR" sz="2800" dirty="0" smtClean="0">
                <a:latin typeface="Arial Black" pitchFamily="34" charset="0"/>
              </a:rPr>
              <a:t>3.14:</a:t>
            </a:r>
          </a:p>
          <a:p>
            <a:r>
              <a:rPr lang="fr-FR" sz="2800" dirty="0" smtClean="0">
                <a:latin typeface="Arial Black" pitchFamily="34" charset="0"/>
              </a:rPr>
              <a:t>Il </a:t>
            </a:r>
            <a:r>
              <a:rPr lang="fr-FR" sz="2800" dirty="0">
                <a:latin typeface="Arial Black" pitchFamily="34" charset="0"/>
              </a:rPr>
              <a:t>en établit douze, pour les avoir avec lui,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698" y="4005064"/>
            <a:ext cx="87872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Arial Black" pitchFamily="34" charset="0"/>
              </a:rPr>
              <a:t>Marc </a:t>
            </a:r>
            <a:r>
              <a:rPr lang="fr-FR" sz="2800" dirty="0" smtClean="0">
                <a:latin typeface="Arial Black" pitchFamily="34" charset="0"/>
              </a:rPr>
              <a:t>10.21:</a:t>
            </a:r>
          </a:p>
          <a:p>
            <a:r>
              <a:rPr lang="fr-FR" sz="2800" dirty="0" smtClean="0">
                <a:latin typeface="Arial Black" pitchFamily="34" charset="0"/>
              </a:rPr>
              <a:t>Jésus</a:t>
            </a:r>
            <a:r>
              <a:rPr lang="fr-FR" sz="2800" dirty="0">
                <a:latin typeface="Arial Black" pitchFamily="34" charset="0"/>
              </a:rPr>
              <a:t>, l’ayant regardé, l’aima, et lui dit : Il te manque une chose ; va, vends tout ce que tu as, donne-le aux pauvres, et tu auras un trésor dans le ciel. Puis viens, et suis-moi.</a:t>
            </a:r>
          </a:p>
        </p:txBody>
      </p:sp>
    </p:spTree>
    <p:extLst>
      <p:ext uri="{BB962C8B-B14F-4D97-AF65-F5344CB8AC3E}">
        <p14:creationId xmlns:p14="http://schemas.microsoft.com/office/powerpoint/2010/main" val="1948733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6986" y="260648"/>
            <a:ext cx="878497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itchFamily="34" charset="0"/>
              </a:rPr>
              <a:t>Sanctifier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6154" y="1899850"/>
            <a:ext cx="87872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latin typeface="Arial Black" pitchFamily="34" charset="0"/>
              </a:rPr>
              <a:t>Séparer</a:t>
            </a:r>
            <a:r>
              <a:rPr lang="fr-FR" sz="2800" dirty="0">
                <a:latin typeface="Arial Black" pitchFamily="34" charset="0"/>
              </a:rPr>
              <a:t>. Le jour du shabbat était une journée d’élévation, une journée hautement spirituelle.</a:t>
            </a:r>
          </a:p>
        </p:txBody>
      </p:sp>
    </p:spTree>
    <p:extLst>
      <p:ext uri="{BB962C8B-B14F-4D97-AF65-F5344CB8AC3E}">
        <p14:creationId xmlns:p14="http://schemas.microsoft.com/office/powerpoint/2010/main" val="2903134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34" y="1196752"/>
            <a:ext cx="878497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L’homme </a:t>
            </a:r>
            <a:r>
              <a:rPr lang="fr-FR" sz="3200" dirty="0">
                <a:latin typeface="Arial Black" pitchFamily="34" charset="0"/>
              </a:rPr>
              <a:t>est appelé à travailler et veiller sur la création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206986" y="260648"/>
            <a:ext cx="878497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>
                <a:latin typeface="Arial Black" pitchFamily="34" charset="0"/>
              </a:rPr>
              <a:t>6 jours pour travailler.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344" y="2564904"/>
            <a:ext cx="87872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Arial Black" pitchFamily="34" charset="0"/>
              </a:rPr>
              <a:t>Genèse </a:t>
            </a:r>
            <a:r>
              <a:rPr lang="fr-FR" sz="2800" dirty="0">
                <a:latin typeface="Arial Black" pitchFamily="34" charset="0"/>
              </a:rPr>
              <a:t>2.15 </a:t>
            </a:r>
            <a:r>
              <a:rPr lang="fr-FR" sz="2800" dirty="0" smtClean="0">
                <a:latin typeface="Arial Black" pitchFamily="34" charset="0"/>
              </a:rPr>
              <a:t>:</a:t>
            </a:r>
          </a:p>
          <a:p>
            <a:r>
              <a:rPr lang="fr-FR" sz="2800" dirty="0" smtClean="0">
                <a:latin typeface="Arial Black" pitchFamily="34" charset="0"/>
              </a:rPr>
              <a:t>L’Eternel </a:t>
            </a:r>
            <a:r>
              <a:rPr lang="fr-FR" sz="2800" dirty="0">
                <a:latin typeface="Arial Black" pitchFamily="34" charset="0"/>
              </a:rPr>
              <a:t>Dieu prit l’homme, et le plaça dans le jardin d’Eden pour le cultiver et pour le garder</a:t>
            </a:r>
            <a:r>
              <a:rPr lang="fr-FR" sz="2800" dirty="0" smtClean="0">
                <a:latin typeface="Arial Black" pitchFamily="34" charset="0"/>
              </a:rPr>
              <a:t>.</a:t>
            </a:r>
            <a:endParaRPr lang="fr-FR" sz="2800" dirty="0"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344" y="4631080"/>
            <a:ext cx="8787228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 smtClean="0">
                <a:latin typeface="Arial Black" pitchFamily="34" charset="0"/>
              </a:rPr>
              <a:t>L’homme </a:t>
            </a:r>
            <a:r>
              <a:rPr lang="fr-FR" sz="2800" dirty="0">
                <a:latin typeface="Arial Black" pitchFamily="34" charset="0"/>
              </a:rPr>
              <a:t>est un travailleur, dès l’origine indépendamment de la faute de l’homme. L’homme va travailler en six jours, mais le septième jour est consacré à l’Eternel :</a:t>
            </a:r>
          </a:p>
        </p:txBody>
      </p:sp>
    </p:spTree>
    <p:extLst>
      <p:ext uri="{BB962C8B-B14F-4D97-AF65-F5344CB8AC3E}">
        <p14:creationId xmlns:p14="http://schemas.microsoft.com/office/powerpoint/2010/main" val="2932617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34" y="1196752"/>
            <a:ext cx="878497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L’homme </a:t>
            </a:r>
            <a:r>
              <a:rPr lang="fr-FR" sz="3200" dirty="0">
                <a:latin typeface="Arial Black" pitchFamily="34" charset="0"/>
              </a:rPr>
              <a:t>est appelé à travailler et veiller sur la création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206986" y="260648"/>
            <a:ext cx="878497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>
                <a:latin typeface="Arial Black" pitchFamily="34" charset="0"/>
              </a:rPr>
              <a:t>Tout le monde est concerné :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344" y="2780928"/>
            <a:ext cx="87872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Arial Black" pitchFamily="34" charset="0"/>
              </a:rPr>
              <a:t>« </a:t>
            </a:r>
            <a:r>
              <a:rPr lang="fr-FR" sz="2800" dirty="0">
                <a:latin typeface="Arial Black" pitchFamily="34" charset="0"/>
              </a:rPr>
              <a:t>ni toi, ni ton fils, ni ta fille, ni ton serviteur, ni ta servante, ni ton bétail, ni l’étranger qui est dans tes portes. </a:t>
            </a:r>
            <a:r>
              <a:rPr lang="fr-FR" sz="2800" dirty="0" smtClean="0">
                <a:latin typeface="Arial Black" pitchFamily="34" charset="0"/>
              </a:rPr>
              <a:t>»</a:t>
            </a:r>
            <a:endParaRPr lang="fr-FR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124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6986" y="2636912"/>
            <a:ext cx="878497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itchFamily="34" charset="0"/>
              </a:rPr>
              <a:t>2 raisons</a:t>
            </a:r>
            <a:endParaRPr lang="fr-F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223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614" y="1916832"/>
            <a:ext cx="8784976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Pour </a:t>
            </a:r>
            <a:r>
              <a:rPr lang="fr-FR" sz="3200" dirty="0">
                <a:latin typeface="Arial Black" pitchFamily="34" charset="0"/>
              </a:rPr>
              <a:t>reconnaitre la création de Dieu : </a:t>
            </a:r>
            <a:endParaRPr lang="fr-FR" sz="3200" dirty="0" smtClean="0">
              <a:latin typeface="Arial Black" pitchFamily="34" charset="0"/>
            </a:endParaRPr>
          </a:p>
          <a:p>
            <a:pPr algn="just"/>
            <a:endParaRPr lang="fr-FR" sz="3200" dirty="0">
              <a:latin typeface="Arial Black" pitchFamily="34" charset="0"/>
            </a:endParaRPr>
          </a:p>
          <a:p>
            <a:pPr algn="just"/>
            <a:r>
              <a:rPr lang="fr-FR" sz="3200" dirty="0" smtClean="0">
                <a:latin typeface="Arial Black" pitchFamily="34" charset="0"/>
              </a:rPr>
              <a:t>Car </a:t>
            </a:r>
            <a:r>
              <a:rPr lang="fr-FR" sz="3200" dirty="0">
                <a:latin typeface="Arial Black" pitchFamily="34" charset="0"/>
              </a:rPr>
              <a:t>en six jours l’Eternel a fait les cieux, la terre et la mer, et tout ce qui y est contenu, et il s’est reposé le septième jour… (Exode</a:t>
            </a:r>
            <a:r>
              <a:rPr lang="fr-FR" sz="3200" dirty="0" smtClean="0">
                <a:latin typeface="Arial Black" pitchFamily="34" charset="0"/>
              </a:rPr>
              <a:t>)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986" y="260648"/>
            <a:ext cx="878497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itchFamily="34" charset="0"/>
              </a:rPr>
              <a:t>Première raison</a:t>
            </a:r>
            <a:endParaRPr lang="fr-F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635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6986" y="260648"/>
            <a:ext cx="878497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itchFamily="34" charset="0"/>
              </a:rPr>
              <a:t>Deuxième raison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986" y="1124744"/>
            <a:ext cx="8784976" cy="40318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Pour </a:t>
            </a:r>
            <a:r>
              <a:rPr lang="fr-FR" sz="3200" dirty="0">
                <a:latin typeface="Arial Black" pitchFamily="34" charset="0"/>
              </a:rPr>
              <a:t>reconnaitre que l’Eternel est le libérateur </a:t>
            </a:r>
            <a:r>
              <a:rPr lang="fr-FR" sz="3200" dirty="0" smtClean="0">
                <a:latin typeface="Arial Black" pitchFamily="34" charset="0"/>
              </a:rPr>
              <a:t>:</a:t>
            </a:r>
          </a:p>
          <a:p>
            <a:pPr algn="just"/>
            <a:endParaRPr lang="fr-FR" sz="3200" dirty="0">
              <a:latin typeface="Arial Black" pitchFamily="34" charset="0"/>
            </a:endParaRPr>
          </a:p>
          <a:p>
            <a:pPr algn="just"/>
            <a:r>
              <a:rPr lang="fr-FR" sz="3200" dirty="0" smtClean="0">
                <a:latin typeface="Arial Black" pitchFamily="34" charset="0"/>
              </a:rPr>
              <a:t>Tu </a:t>
            </a:r>
            <a:r>
              <a:rPr lang="fr-FR" sz="3200" dirty="0">
                <a:latin typeface="Arial Black" pitchFamily="34" charset="0"/>
              </a:rPr>
              <a:t>te souviendras que tu as été esclave au pays d’Egypte, et que l’Eternel, ton Dieu, t’en a fait sortir à main forte et à bras étendu… (Deutéronome)</a:t>
            </a:r>
          </a:p>
        </p:txBody>
      </p:sp>
    </p:spTree>
    <p:extLst>
      <p:ext uri="{BB962C8B-B14F-4D97-AF65-F5344CB8AC3E}">
        <p14:creationId xmlns:p14="http://schemas.microsoft.com/office/powerpoint/2010/main" val="1371693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6986" y="260648"/>
            <a:ext cx="878497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>
                <a:latin typeface="Arial Black" pitchFamily="34" charset="0"/>
              </a:rPr>
              <a:t>Au nom de la libération :</a:t>
            </a:r>
          </a:p>
        </p:txBody>
      </p:sp>
      <p:sp>
        <p:nvSpPr>
          <p:cNvPr id="6" name="Rectangle 5"/>
          <p:cNvSpPr/>
          <p:nvPr/>
        </p:nvSpPr>
        <p:spPr>
          <a:xfrm>
            <a:off x="237838" y="1844824"/>
            <a:ext cx="8784976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Galates </a:t>
            </a:r>
            <a:r>
              <a:rPr lang="fr-FR" sz="3200" dirty="0">
                <a:latin typeface="Arial Black" pitchFamily="34" charset="0"/>
              </a:rPr>
              <a:t>5.1 : C’est pour la liberté que Christ nous a affranchis. Demeurez donc fermes, et ne vous laissez pas mettre de nouveau sous le joug de la servitude. </a:t>
            </a:r>
          </a:p>
        </p:txBody>
      </p:sp>
    </p:spTree>
    <p:extLst>
      <p:ext uri="{BB962C8B-B14F-4D97-AF65-F5344CB8AC3E}">
        <p14:creationId xmlns:p14="http://schemas.microsoft.com/office/powerpoint/2010/main" val="353832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0688"/>
            <a:ext cx="820891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Dieu se présente à son peuple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700808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Exode 20.2: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fr-FR" sz="3200" dirty="0">
              <a:latin typeface="Arial Black" pitchFamily="34" charset="0"/>
            </a:endParaRPr>
          </a:p>
          <a:p>
            <a:pPr algn="just"/>
            <a:r>
              <a:rPr lang="fr-FR" sz="3200" dirty="0">
                <a:latin typeface="Arial Black" pitchFamily="34" charset="0"/>
              </a:rPr>
              <a:t>Je suis l’Eternel, ton Dieu, </a:t>
            </a:r>
            <a:r>
              <a:rPr lang="fr-FR" sz="4400" dirty="0">
                <a:solidFill>
                  <a:srgbClr val="FFFF00"/>
                </a:solidFill>
                <a:latin typeface="Arial Black" pitchFamily="34" charset="0"/>
              </a:rPr>
              <a:t>qui t’ai fait sortir du pays d’Egypte, de la maison de servitude</a:t>
            </a:r>
            <a:r>
              <a:rPr lang="fr-FR" sz="3200" dirty="0">
                <a:latin typeface="Arial Black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851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6986" y="260648"/>
            <a:ext cx="878497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>
                <a:latin typeface="Arial Black" pitchFamily="34" charset="0"/>
              </a:rPr>
              <a:t>Dans la tradition juive :</a:t>
            </a:r>
          </a:p>
        </p:txBody>
      </p:sp>
      <p:sp>
        <p:nvSpPr>
          <p:cNvPr id="6" name="Rectangle 5"/>
          <p:cNvSpPr/>
          <p:nvPr/>
        </p:nvSpPr>
        <p:spPr>
          <a:xfrm>
            <a:off x="206986" y="1340768"/>
            <a:ext cx="8784976" cy="40318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Rappel </a:t>
            </a:r>
            <a:r>
              <a:rPr lang="fr-FR" sz="3200" dirty="0">
                <a:latin typeface="Arial Black" pitchFamily="34" charset="0"/>
              </a:rPr>
              <a:t>que Dieu s’est reposé au septième jour : Genèse 2.1-3</a:t>
            </a:r>
          </a:p>
          <a:p>
            <a:pPr algn="just"/>
            <a:endParaRPr lang="fr-FR" sz="3200" dirty="0" smtClean="0">
              <a:latin typeface="Arial Black" pitchFamily="34" charset="0"/>
            </a:endParaRPr>
          </a:p>
          <a:p>
            <a:pPr algn="just"/>
            <a:r>
              <a:rPr lang="fr-FR" sz="3200" dirty="0" smtClean="0">
                <a:latin typeface="Arial Black" pitchFamily="34" charset="0"/>
              </a:rPr>
              <a:t>Bénédiction </a:t>
            </a:r>
            <a:r>
              <a:rPr lang="fr-FR" sz="3200" dirty="0">
                <a:latin typeface="Arial Black" pitchFamily="34" charset="0"/>
              </a:rPr>
              <a:t>sur le vin : le vin réjouit le cœur de l’homme.</a:t>
            </a:r>
          </a:p>
          <a:p>
            <a:pPr algn="just"/>
            <a:endParaRPr lang="fr-FR" sz="3200" dirty="0" smtClean="0">
              <a:latin typeface="Arial Black" pitchFamily="34" charset="0"/>
            </a:endParaRPr>
          </a:p>
          <a:p>
            <a:pPr algn="just"/>
            <a:r>
              <a:rPr lang="fr-FR" sz="3200" dirty="0" smtClean="0">
                <a:latin typeface="Arial Black" pitchFamily="34" charset="0"/>
              </a:rPr>
              <a:t>Puis </a:t>
            </a:r>
            <a:r>
              <a:rPr lang="fr-FR" sz="3200" dirty="0">
                <a:latin typeface="Arial Black" pitchFamily="34" charset="0"/>
              </a:rPr>
              <a:t>rappel que Dieu est créateur et libérateur.</a:t>
            </a:r>
          </a:p>
        </p:txBody>
      </p:sp>
    </p:spTree>
    <p:extLst>
      <p:ext uri="{BB962C8B-B14F-4D97-AF65-F5344CB8AC3E}">
        <p14:creationId xmlns:p14="http://schemas.microsoft.com/office/powerpoint/2010/main" val="3760239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6986" y="260648"/>
            <a:ext cx="878497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>
                <a:latin typeface="Arial Black" pitchFamily="34" charset="0"/>
              </a:rPr>
              <a:t>Dans la tradition juive :</a:t>
            </a:r>
          </a:p>
        </p:txBody>
      </p:sp>
      <p:sp>
        <p:nvSpPr>
          <p:cNvPr id="6" name="Rectangle 5"/>
          <p:cNvSpPr/>
          <p:nvPr/>
        </p:nvSpPr>
        <p:spPr>
          <a:xfrm>
            <a:off x="206986" y="1124744"/>
            <a:ext cx="8784976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itchFamily="34" charset="0"/>
              </a:rPr>
              <a:t>Dieu </a:t>
            </a:r>
            <a:r>
              <a:rPr lang="fr-FR" sz="3200" dirty="0" smtClean="0">
                <a:latin typeface="Arial Black" pitchFamily="34" charset="0"/>
              </a:rPr>
              <a:t>s’arrête</a:t>
            </a:r>
            <a:endParaRPr lang="fr-FR" sz="3200" dirty="0">
              <a:latin typeface="Arial Black" pitchFamily="34" charset="0"/>
            </a:endParaRPr>
          </a:p>
          <a:p>
            <a:pPr algn="just"/>
            <a:r>
              <a:rPr lang="fr-FR" sz="3200" dirty="0">
                <a:latin typeface="Arial Black" pitchFamily="34" charset="0"/>
              </a:rPr>
              <a:t>Genèse 2.3: Dieu bénit le septième jour, et il le </a:t>
            </a:r>
            <a:r>
              <a:rPr lang="fr-FR" sz="3200" dirty="0" smtClean="0">
                <a:latin typeface="Arial Black" pitchFamily="34" charset="0"/>
              </a:rPr>
              <a:t>sanctifia…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986" y="3212976"/>
            <a:ext cx="8784976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itchFamily="34" charset="0"/>
              </a:rPr>
              <a:t>Dieu </a:t>
            </a:r>
            <a:r>
              <a:rPr lang="fr-FR" sz="3200" dirty="0" smtClean="0">
                <a:latin typeface="Arial Black" pitchFamily="34" charset="0"/>
              </a:rPr>
              <a:t>s’arrête nous </a:t>
            </a:r>
            <a:r>
              <a:rPr lang="fr-FR" sz="3200" dirty="0">
                <a:latin typeface="Arial Black" pitchFamily="34" charset="0"/>
              </a:rPr>
              <a:t>invite à nous </a:t>
            </a:r>
            <a:r>
              <a:rPr lang="fr-FR" sz="3200" dirty="0" smtClean="0">
                <a:latin typeface="Arial Black" pitchFamily="34" charset="0"/>
              </a:rPr>
              <a:t>arrêter.</a:t>
            </a:r>
          </a:p>
          <a:p>
            <a:pPr algn="just"/>
            <a:endParaRPr lang="fr-FR" sz="3200" dirty="0">
              <a:latin typeface="Arial Black" pitchFamily="34" charset="0"/>
            </a:endParaRPr>
          </a:p>
          <a:p>
            <a:pPr algn="just"/>
            <a:r>
              <a:rPr lang="fr-FR" sz="3200" dirty="0" smtClean="0">
                <a:latin typeface="Arial Black" pitchFamily="34" charset="0"/>
              </a:rPr>
              <a:t>Souviens-toi du </a:t>
            </a:r>
            <a:r>
              <a:rPr lang="fr-FR" sz="3200" dirty="0">
                <a:latin typeface="Arial Black" pitchFamily="34" charset="0"/>
              </a:rPr>
              <a:t>jour du </a:t>
            </a:r>
            <a:r>
              <a:rPr lang="fr-FR" sz="3200" dirty="0" smtClean="0">
                <a:latin typeface="Arial Black" pitchFamily="34" charset="0"/>
              </a:rPr>
              <a:t>repos, et </a:t>
            </a:r>
            <a:r>
              <a:rPr lang="fr-FR" sz="3200" dirty="0">
                <a:latin typeface="Arial Black" pitchFamily="34" charset="0"/>
              </a:rPr>
              <a:t>observe </a:t>
            </a:r>
            <a:r>
              <a:rPr lang="fr-FR" sz="3200" dirty="0" smtClean="0">
                <a:latin typeface="Arial Black" pitchFamily="34" charset="0"/>
              </a:rPr>
              <a:t>le jour du repos pour </a:t>
            </a:r>
            <a:r>
              <a:rPr lang="fr-FR" sz="3200" dirty="0">
                <a:latin typeface="Arial Black" pitchFamily="34" charset="0"/>
              </a:rPr>
              <a:t>le sanctifier.</a:t>
            </a:r>
          </a:p>
        </p:txBody>
      </p:sp>
    </p:spTree>
    <p:extLst>
      <p:ext uri="{BB962C8B-B14F-4D97-AF65-F5344CB8AC3E}">
        <p14:creationId xmlns:p14="http://schemas.microsoft.com/office/powerpoint/2010/main" val="901919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033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404" y="1844824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Tu ne prendras point le nom de l’Eternel, ton Dieu, en vain ; car l’Eternel ne laissera point impuni celui qui prendra son nom en vain.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3274" y="553035"/>
            <a:ext cx="8496944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4000" dirty="0" smtClean="0">
                <a:latin typeface="Arial Black" pitchFamily="34" charset="0"/>
              </a:rPr>
              <a:t>Le Nom de Dieu est sanctifié</a:t>
            </a:r>
            <a:endParaRPr lang="fr-FR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49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942" y="1556792"/>
            <a:ext cx="849694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>
                <a:latin typeface="Arial Black" pitchFamily="34" charset="0"/>
              </a:rPr>
              <a:t>Exode 20.8-11</a:t>
            </a:r>
            <a:endParaRPr lang="fr-FR" sz="3200" dirty="0" smtClean="0"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0942" y="3645024"/>
            <a:ext cx="849694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>
                <a:latin typeface="Arial Black" pitchFamily="34" charset="0"/>
              </a:rPr>
              <a:t>Deutéronome 5.12-15</a:t>
            </a:r>
            <a:endParaRPr lang="fr-FR" sz="3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7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986" y="1556792"/>
            <a:ext cx="8496944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itchFamily="34" charset="0"/>
              </a:rPr>
              <a:t>Souviens-toi du jour du repos, pour le sanctifier.</a:t>
            </a:r>
            <a:endParaRPr lang="fr-FR" sz="3200" dirty="0" smtClean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9386" y="4221088"/>
            <a:ext cx="849694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itchFamily="34" charset="0"/>
              </a:rPr>
              <a:t>Observe le jour du repos, pour le sanctifier, comme l’Eternel, ton Dieu, te l’a ordonné.</a:t>
            </a:r>
            <a:endParaRPr lang="fr-FR" sz="3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602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986" y="1556792"/>
            <a:ext cx="8496944" cy="40318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itchFamily="34" charset="0"/>
              </a:rPr>
              <a:t>Tu travailleras six jours, et tu feras tout ton ouvrage.</a:t>
            </a:r>
          </a:p>
          <a:p>
            <a:pPr algn="just"/>
            <a:endParaRPr lang="fr-FR" sz="3200" dirty="0" smtClean="0">
              <a:latin typeface="Arial Black" pitchFamily="34" charset="0"/>
            </a:endParaRPr>
          </a:p>
          <a:p>
            <a:pPr algn="just"/>
            <a:r>
              <a:rPr lang="fr-FR" sz="3200" dirty="0" smtClean="0">
                <a:latin typeface="Arial Black" pitchFamily="34" charset="0"/>
              </a:rPr>
              <a:t>Mais </a:t>
            </a:r>
            <a:r>
              <a:rPr lang="fr-FR" sz="3200" dirty="0">
                <a:latin typeface="Arial Black" pitchFamily="34" charset="0"/>
              </a:rPr>
              <a:t>le septième jour est le jour du repos de l’Eternel, ton Dieu : tu ne feras aucun ouvrage, ni toi, ni ton fils, ni ta fille, ni ton serviteur, ni ta servante,</a:t>
            </a:r>
          </a:p>
        </p:txBody>
      </p:sp>
    </p:spTree>
    <p:extLst>
      <p:ext uri="{BB962C8B-B14F-4D97-AF65-F5344CB8AC3E}">
        <p14:creationId xmlns:p14="http://schemas.microsoft.com/office/powerpoint/2010/main" val="2146669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986" y="836712"/>
            <a:ext cx="8496944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itchFamily="34" charset="0"/>
              </a:rPr>
              <a:t>ni ton bétail, ni l’étranger qui est dans tes portes.</a:t>
            </a:r>
            <a:endParaRPr lang="fr-FR" sz="3200" dirty="0" smtClean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6986" y="3789040"/>
            <a:ext cx="8496944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itchFamily="34" charset="0"/>
              </a:rPr>
              <a:t>ni ton bœuf, ni ton âne, ni aucune de tes bêtes, ni l’étranger qui est dans tes portes, afin que ton serviteur et ta servante se reposent comme toi. </a:t>
            </a:r>
            <a:endParaRPr lang="fr-FR" sz="3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768" y="260648"/>
            <a:ext cx="8496944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itchFamily="34" charset="0"/>
              </a:rPr>
              <a:t>Car en six jours l’Eternel a fait les cieux, la terre et la mer, et tout ce qui y est contenu, et il s’est reposé le septième jour : c’est pourquoi l’Eternel a béni le jour du repos et l’a sanctifié.</a:t>
            </a:r>
            <a:endParaRPr lang="fr-FR" sz="3200" dirty="0" smtClean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356" y="3573016"/>
            <a:ext cx="8496944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itchFamily="34" charset="0"/>
              </a:rPr>
              <a:t>Tu te souviendras que tu as été esclave au pays d’Egypte, et que l’Eternel, ton Dieu, t’en a fait sortir à main forte et à bras étendu : c’est pourquoi l’Eternel, ton Dieu, t’a ordonné d’observer le jour du repos.</a:t>
            </a:r>
            <a:endParaRPr lang="fr-FR" sz="3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209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3078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181</TotalTime>
  <Words>772</Words>
  <Application>Microsoft Office PowerPoint</Application>
  <PresentationFormat>Affichage à l'écran (4:3)</PresentationFormat>
  <Paragraphs>66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Métro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Pasteur</dc:creator>
  <cp:lastModifiedBy>Pasteur</cp:lastModifiedBy>
  <cp:revision>19</cp:revision>
  <dcterms:created xsi:type="dcterms:W3CDTF">2013-05-26T04:59:59Z</dcterms:created>
  <dcterms:modified xsi:type="dcterms:W3CDTF">2013-06-04T18:16:14Z</dcterms:modified>
</cp:coreProperties>
</file>