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2" r:id="rId5"/>
    <p:sldId id="263" r:id="rId6"/>
    <p:sldId id="264" r:id="rId7"/>
    <p:sldId id="265" r:id="rId8"/>
    <p:sldId id="261"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66C852B4-53CD-41B2-970A-7F6F51C80656}"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6C852B4-53CD-41B2-970A-7F6F51C8065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6C852B4-53CD-41B2-970A-7F6F51C8065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6C852B4-53CD-41B2-970A-7F6F51C8065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6C852B4-53CD-41B2-970A-7F6F51C80656}"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6C852B4-53CD-41B2-970A-7F6F51C8065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6C852B4-53CD-41B2-970A-7F6F51C80656}"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6C852B4-53CD-41B2-970A-7F6F51C8065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66C852B4-53CD-41B2-970A-7F6F51C8065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5F88BD4-01F0-4C47-9EFE-7A619FFA79C1}" type="datetimeFigureOut">
              <a:rPr lang="fr-FR" smtClean="0"/>
              <a:t>09/07/2013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6C852B4-53CD-41B2-970A-7F6F51C8065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85F88BD4-01F0-4C47-9EFE-7A619FFA79C1}" type="datetimeFigureOut">
              <a:rPr lang="fr-FR" smtClean="0"/>
              <a:t>09/07/2013</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66C852B4-53CD-41B2-970A-7F6F51C8065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5F88BD4-01F0-4C47-9EFE-7A619FFA79C1}" type="datetimeFigureOut">
              <a:rPr lang="fr-FR" smtClean="0"/>
              <a:t>09/07/2013</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6C852B4-53CD-41B2-970A-7F6F51C80656}"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553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268" y="258783"/>
            <a:ext cx="4572000" cy="707886"/>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fr-FR" sz="4000" dirty="0" smtClean="0">
                <a:latin typeface="Arial Black" pitchFamily="34" charset="0"/>
              </a:rPr>
              <a:t> Genèse 3.6 </a:t>
            </a:r>
            <a:endParaRPr lang="fr-FR" sz="4000" dirty="0">
              <a:latin typeface="Arial Black" pitchFamily="34" charset="0"/>
            </a:endParaRPr>
          </a:p>
        </p:txBody>
      </p:sp>
      <p:sp>
        <p:nvSpPr>
          <p:cNvPr id="3" name="Rectangle 2"/>
          <p:cNvSpPr/>
          <p:nvPr/>
        </p:nvSpPr>
        <p:spPr>
          <a:xfrm>
            <a:off x="416144" y="1412776"/>
            <a:ext cx="8352928"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a:latin typeface="Arial Black" pitchFamily="34" charset="0"/>
              </a:rPr>
              <a:t>Bon: </a:t>
            </a:r>
            <a:r>
              <a:rPr lang="fr-FR" sz="3200" dirty="0" err="1" smtClean="0">
                <a:latin typeface="Arial Black" pitchFamily="34" charset="0"/>
              </a:rPr>
              <a:t>towb</a:t>
            </a:r>
            <a:r>
              <a:rPr lang="fr-FR" sz="3200" dirty="0" smtClean="0">
                <a:latin typeface="Arial Black" pitchFamily="34" charset="0"/>
              </a:rPr>
              <a:t> = une </a:t>
            </a:r>
            <a:r>
              <a:rPr lang="fr-FR" sz="3200" dirty="0">
                <a:latin typeface="Arial Black" pitchFamily="34" charset="0"/>
              </a:rPr>
              <a:t>bonne chose, bienfait, bien-être, prospérité, </a:t>
            </a:r>
            <a:r>
              <a:rPr lang="fr-FR" sz="3200" dirty="0" smtClean="0">
                <a:latin typeface="Arial Black" pitchFamily="34" charset="0"/>
              </a:rPr>
              <a:t>bonheur  </a:t>
            </a:r>
          </a:p>
        </p:txBody>
      </p:sp>
      <p:sp>
        <p:nvSpPr>
          <p:cNvPr id="4" name="Rectangle 3"/>
          <p:cNvSpPr/>
          <p:nvPr/>
        </p:nvSpPr>
        <p:spPr>
          <a:xfrm>
            <a:off x="416154" y="3284984"/>
            <a:ext cx="8352928"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3200" dirty="0" smtClean="0">
                <a:latin typeface="Arial Black" pitchFamily="34" charset="0"/>
              </a:rPr>
              <a:t>Agréable:  </a:t>
            </a:r>
            <a:r>
              <a:rPr lang="fr-FR" sz="3200" dirty="0" err="1" smtClean="0">
                <a:latin typeface="Arial Black" pitchFamily="34" charset="0"/>
              </a:rPr>
              <a:t>ta’avah</a:t>
            </a:r>
            <a:r>
              <a:rPr lang="fr-FR" sz="3200" dirty="0" smtClean="0">
                <a:latin typeface="Arial Black" pitchFamily="34" charset="0"/>
              </a:rPr>
              <a:t> = désirs, charme</a:t>
            </a:r>
            <a:endParaRPr lang="fr-FR" sz="3200" dirty="0">
              <a:latin typeface="Arial Black" pitchFamily="34" charset="0"/>
            </a:endParaRPr>
          </a:p>
        </p:txBody>
      </p:sp>
      <p:sp>
        <p:nvSpPr>
          <p:cNvPr id="5" name="Rectangle 4"/>
          <p:cNvSpPr/>
          <p:nvPr/>
        </p:nvSpPr>
        <p:spPr>
          <a:xfrm>
            <a:off x="416144" y="4221088"/>
            <a:ext cx="8352928"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200" dirty="0">
                <a:latin typeface="Arial Black" pitchFamily="34" charset="0"/>
              </a:rPr>
              <a:t>Précieux: </a:t>
            </a:r>
            <a:r>
              <a:rPr lang="fr-FR" sz="3200" dirty="0" err="1" smtClean="0">
                <a:latin typeface="Arial Black" pitchFamily="34" charset="0"/>
              </a:rPr>
              <a:t>chamad</a:t>
            </a:r>
            <a:r>
              <a:rPr lang="fr-FR" sz="3200" dirty="0" smtClean="0">
                <a:latin typeface="Arial Black" pitchFamily="34" charset="0"/>
              </a:rPr>
              <a:t> = convoiter</a:t>
            </a:r>
            <a:r>
              <a:rPr lang="fr-FR" sz="3200" dirty="0">
                <a:latin typeface="Arial Black" pitchFamily="34" charset="0"/>
              </a:rPr>
              <a:t>, </a:t>
            </a:r>
          </a:p>
        </p:txBody>
      </p:sp>
    </p:spTree>
    <p:extLst>
      <p:ext uri="{BB962C8B-B14F-4D97-AF65-F5344CB8AC3E}">
        <p14:creationId xmlns:p14="http://schemas.microsoft.com/office/powerpoint/2010/main" val="216934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268" y="258783"/>
            <a:ext cx="671502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4000" dirty="0" smtClean="0">
                <a:latin typeface="Arial Black" pitchFamily="34" charset="0"/>
              </a:rPr>
              <a:t> Comment faire?</a:t>
            </a:r>
            <a:endParaRPr lang="fr-FR" sz="4000" dirty="0">
              <a:latin typeface="Arial Black" pitchFamily="34" charset="0"/>
            </a:endParaRPr>
          </a:p>
        </p:txBody>
      </p:sp>
      <p:sp>
        <p:nvSpPr>
          <p:cNvPr id="3" name="Rectangle 2"/>
          <p:cNvSpPr/>
          <p:nvPr/>
        </p:nvSpPr>
        <p:spPr>
          <a:xfrm>
            <a:off x="380668" y="1052736"/>
            <a:ext cx="8352928" cy="564770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a:latin typeface="Arial Black" pitchFamily="34" charset="0"/>
              </a:rPr>
              <a:t>Hébreux </a:t>
            </a:r>
            <a:r>
              <a:rPr lang="fr-FR" sz="3200" dirty="0" smtClean="0">
                <a:latin typeface="Arial Black" pitchFamily="34" charset="0"/>
              </a:rPr>
              <a:t>4.15-16:</a:t>
            </a:r>
            <a:endParaRPr lang="fr-FR" sz="3200" dirty="0" smtClean="0">
              <a:latin typeface="Arial Black" pitchFamily="34" charset="0"/>
            </a:endParaRPr>
          </a:p>
          <a:p>
            <a:pPr algn="just"/>
            <a:endParaRPr lang="fr-FR" sz="900" dirty="0">
              <a:latin typeface="Arial Black" pitchFamily="34" charset="0"/>
            </a:endParaRPr>
          </a:p>
          <a:p>
            <a:pPr algn="just"/>
            <a:r>
              <a:rPr lang="fr-FR" sz="3200" dirty="0">
                <a:latin typeface="Arial Black" pitchFamily="34" charset="0"/>
              </a:rPr>
              <a:t>Car nous n’avons pas un souverain sacrificateur qui ne puisse compatir à nos faiblesses ; au contraire, il a été tenté comme nous en toutes choses, sans commettre de péché</a:t>
            </a:r>
            <a:r>
              <a:rPr lang="fr-FR" sz="3200" dirty="0" smtClean="0">
                <a:latin typeface="Arial Black" pitchFamily="34" charset="0"/>
              </a:rPr>
              <a:t>.  </a:t>
            </a:r>
            <a:r>
              <a:rPr lang="fr-FR" sz="3200" dirty="0">
                <a:latin typeface="Arial Black" pitchFamily="34" charset="0"/>
              </a:rPr>
              <a:t>Approchons-nous donc avec assurance du trône de la grâce, afin d’obtenir miséricorde et de trouver grâce, pour être secourus dans nos besoins.</a:t>
            </a:r>
          </a:p>
        </p:txBody>
      </p:sp>
    </p:spTree>
    <p:extLst>
      <p:ext uri="{BB962C8B-B14F-4D97-AF65-F5344CB8AC3E}">
        <p14:creationId xmlns:p14="http://schemas.microsoft.com/office/powerpoint/2010/main" val="302942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268" y="258783"/>
            <a:ext cx="8319804"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4000" dirty="0" smtClean="0">
                <a:latin typeface="Arial Black" pitchFamily="34" charset="0"/>
              </a:rPr>
              <a:t> Nous avons des promesses</a:t>
            </a:r>
            <a:endParaRPr lang="fr-FR" sz="4000" dirty="0">
              <a:latin typeface="Arial Black" pitchFamily="34" charset="0"/>
            </a:endParaRPr>
          </a:p>
        </p:txBody>
      </p:sp>
      <p:sp>
        <p:nvSpPr>
          <p:cNvPr id="3" name="Rectangle 2"/>
          <p:cNvSpPr/>
          <p:nvPr/>
        </p:nvSpPr>
        <p:spPr>
          <a:xfrm>
            <a:off x="416144" y="1412776"/>
            <a:ext cx="8352928" cy="501675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a:latin typeface="Arial Black" pitchFamily="34" charset="0"/>
              </a:rPr>
              <a:t>Jean </a:t>
            </a:r>
            <a:r>
              <a:rPr lang="fr-FR" sz="3200" dirty="0" smtClean="0">
                <a:latin typeface="Arial Black" pitchFamily="34" charset="0"/>
              </a:rPr>
              <a:t>14.16-17: </a:t>
            </a:r>
          </a:p>
          <a:p>
            <a:pPr algn="just"/>
            <a:r>
              <a:rPr lang="fr-FR" sz="3200" dirty="0">
                <a:latin typeface="Arial Black" pitchFamily="34" charset="0"/>
              </a:rPr>
              <a:t>Et moi, je prierai le Père, et il vous donnera un autre consolateur, afin qu’il demeure éternellement avec vous, l’Esprit de vérité, que le monde ne peut recevoir, parce qu’il ne le voit point et ne le connaît point ; mais vous, vous le connaissez, car il demeure avec vous, et il sera en vous</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191515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0444" y="692696"/>
            <a:ext cx="8352928"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Jean 15.26</a:t>
            </a:r>
          </a:p>
          <a:p>
            <a:pPr algn="just"/>
            <a:endParaRPr lang="fr-FR" sz="3200" dirty="0">
              <a:latin typeface="Arial Black" pitchFamily="34" charset="0"/>
            </a:endParaRPr>
          </a:p>
          <a:p>
            <a:pPr algn="just"/>
            <a:r>
              <a:rPr lang="fr-FR" sz="3200" dirty="0" smtClean="0">
                <a:latin typeface="Arial Black" pitchFamily="34" charset="0"/>
              </a:rPr>
              <a:t>Quand </a:t>
            </a:r>
            <a:r>
              <a:rPr lang="fr-FR" sz="3200" dirty="0">
                <a:latin typeface="Arial Black" pitchFamily="34" charset="0"/>
              </a:rPr>
              <a:t>sera venu le consolateur, que je vous enverrai de la part du Père, l’Esprit de vérité, qui vient du Père, il rendra témoignage de moi </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val="122549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0444" y="476672"/>
            <a:ext cx="8352928" cy="403187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Jean 16.13</a:t>
            </a:r>
          </a:p>
          <a:p>
            <a:pPr algn="just"/>
            <a:endParaRPr lang="fr-FR" sz="3200" dirty="0">
              <a:latin typeface="Arial Black" pitchFamily="34" charset="0"/>
            </a:endParaRPr>
          </a:p>
          <a:p>
            <a:pPr algn="just"/>
            <a:r>
              <a:rPr lang="fr-FR" sz="3200" dirty="0" smtClean="0">
                <a:latin typeface="Arial Black" pitchFamily="34" charset="0"/>
              </a:rPr>
              <a:t>Quand </a:t>
            </a:r>
            <a:r>
              <a:rPr lang="fr-FR" sz="3200" dirty="0">
                <a:latin typeface="Arial Black" pitchFamily="34" charset="0"/>
              </a:rPr>
              <a:t>le consolateur sera venu, l’Esprit de vérité, il vous conduira dans toute la vérité ; car il ne parlera pas de lui-même, mais il dira tout ce qu’il aura entendu, et il vous annoncera les choses à venir.</a:t>
            </a:r>
            <a:endParaRPr lang="fr-FR" sz="3200" dirty="0" smtClean="0">
              <a:latin typeface="Arial Black" pitchFamily="34" charset="0"/>
            </a:endParaRPr>
          </a:p>
        </p:txBody>
      </p:sp>
    </p:spTree>
    <p:extLst>
      <p:ext uri="{BB962C8B-B14F-4D97-AF65-F5344CB8AC3E}">
        <p14:creationId xmlns:p14="http://schemas.microsoft.com/office/powerpoint/2010/main" val="422371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268" y="258783"/>
            <a:ext cx="8319804"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4000" dirty="0" smtClean="0">
                <a:latin typeface="Arial Black" pitchFamily="34" charset="0"/>
              </a:rPr>
              <a:t>Appuyons-nous sur notre très sainte foi</a:t>
            </a:r>
            <a:endParaRPr lang="fr-FR" sz="4000" dirty="0">
              <a:latin typeface="Arial Black" pitchFamily="34" charset="0"/>
            </a:endParaRPr>
          </a:p>
        </p:txBody>
      </p:sp>
      <p:sp>
        <p:nvSpPr>
          <p:cNvPr id="3" name="Rectangle 2"/>
          <p:cNvSpPr/>
          <p:nvPr/>
        </p:nvSpPr>
        <p:spPr>
          <a:xfrm>
            <a:off x="416144" y="1841242"/>
            <a:ext cx="8352928" cy="452431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Galates 5.24-26: </a:t>
            </a:r>
          </a:p>
          <a:p>
            <a:pPr algn="just"/>
            <a:r>
              <a:rPr lang="fr-FR" sz="3200" dirty="0">
                <a:latin typeface="Arial Black" pitchFamily="34" charset="0"/>
              </a:rPr>
              <a:t> Ceux qui sont à Jésus-Christ ont crucifié la chair avec ses passions et ses désirs</a:t>
            </a:r>
            <a:r>
              <a:rPr lang="fr-FR" sz="3200" dirty="0" smtClean="0">
                <a:latin typeface="Arial Black" pitchFamily="34" charset="0"/>
              </a:rPr>
              <a:t>. Si </a:t>
            </a:r>
            <a:r>
              <a:rPr lang="fr-FR" sz="3200" dirty="0">
                <a:latin typeface="Arial Black" pitchFamily="34" charset="0"/>
              </a:rPr>
              <a:t>nous vivons par l’Esprit, marchons aussi selon l’Esprit</a:t>
            </a:r>
            <a:r>
              <a:rPr lang="fr-FR" sz="3200" dirty="0" smtClean="0">
                <a:latin typeface="Arial Black" pitchFamily="34" charset="0"/>
              </a:rPr>
              <a:t>. Ne </a:t>
            </a:r>
            <a:r>
              <a:rPr lang="fr-FR" sz="3200" dirty="0">
                <a:latin typeface="Arial Black" pitchFamily="34" charset="0"/>
              </a:rPr>
              <a:t>cherchons pas une vaine gloire, en nous provoquant les uns les autres, en nous portant envie les uns aux autres.</a:t>
            </a:r>
          </a:p>
        </p:txBody>
      </p:sp>
    </p:spTree>
    <p:extLst>
      <p:ext uri="{BB962C8B-B14F-4D97-AF65-F5344CB8AC3E}">
        <p14:creationId xmlns:p14="http://schemas.microsoft.com/office/powerpoint/2010/main" val="208665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268" y="258783"/>
            <a:ext cx="8319804"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fr-FR" sz="4000" dirty="0" smtClean="0">
                <a:latin typeface="Arial Black" pitchFamily="34" charset="0"/>
              </a:rPr>
              <a:t>Si nous marchons par l’Esprit…</a:t>
            </a:r>
            <a:endParaRPr lang="fr-FR" sz="4000" dirty="0">
              <a:latin typeface="Arial Black" pitchFamily="34" charset="0"/>
            </a:endParaRPr>
          </a:p>
        </p:txBody>
      </p:sp>
      <p:sp>
        <p:nvSpPr>
          <p:cNvPr id="3" name="Rectangle 2"/>
          <p:cNvSpPr/>
          <p:nvPr/>
        </p:nvSpPr>
        <p:spPr>
          <a:xfrm>
            <a:off x="416144" y="1841242"/>
            <a:ext cx="8352928"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itchFamily="34" charset="0"/>
              </a:rPr>
              <a:t>Galates 5.22-23: </a:t>
            </a:r>
          </a:p>
          <a:p>
            <a:pPr algn="just"/>
            <a:r>
              <a:rPr lang="fr-FR" sz="3200" dirty="0">
                <a:latin typeface="Arial Black" pitchFamily="34" charset="0"/>
              </a:rPr>
              <a:t> Mais le fruit de l’Esprit, c’est l’amour, la joie, la paix, la patience, la bonté, la bénignité, la </a:t>
            </a:r>
            <a:r>
              <a:rPr lang="fr-FR" sz="3200" dirty="0" smtClean="0">
                <a:latin typeface="Arial Black" pitchFamily="34" charset="0"/>
              </a:rPr>
              <a:t>fidélité, la </a:t>
            </a:r>
            <a:r>
              <a:rPr lang="fr-FR" sz="3200" dirty="0">
                <a:latin typeface="Arial Black" pitchFamily="34" charset="0"/>
              </a:rPr>
              <a:t>douceur, la tempérance ; </a:t>
            </a:r>
            <a:r>
              <a:rPr lang="fr-FR" sz="3200" dirty="0" smtClean="0">
                <a:latin typeface="Arial Black" pitchFamily="34" charset="0"/>
              </a:rPr>
              <a:t>la </a:t>
            </a:r>
            <a:r>
              <a:rPr lang="fr-FR" sz="3200" dirty="0">
                <a:latin typeface="Arial Black" pitchFamily="34" charset="0"/>
              </a:rPr>
              <a:t>loi n’est pas contre ces choses.</a:t>
            </a:r>
          </a:p>
        </p:txBody>
      </p:sp>
    </p:spTree>
    <p:extLst>
      <p:ext uri="{BB962C8B-B14F-4D97-AF65-F5344CB8AC3E}">
        <p14:creationId xmlns:p14="http://schemas.microsoft.com/office/powerpoint/2010/main" val="263180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987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64" y="2636912"/>
            <a:ext cx="4554870" cy="5232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2800" dirty="0" smtClean="0">
                <a:latin typeface="Arial Black" pitchFamily="34" charset="0"/>
              </a:rPr>
              <a:t>Exode 20.17</a:t>
            </a:r>
            <a:endParaRPr lang="fr-FR" sz="2800" dirty="0">
              <a:latin typeface="Arial Black" pitchFamily="34" charset="0"/>
            </a:endParaRPr>
          </a:p>
        </p:txBody>
      </p:sp>
      <p:sp>
        <p:nvSpPr>
          <p:cNvPr id="3" name="Rectangle 2"/>
          <p:cNvSpPr/>
          <p:nvPr/>
        </p:nvSpPr>
        <p:spPr>
          <a:xfrm>
            <a:off x="4783490" y="2636912"/>
            <a:ext cx="4392488"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smtClean="0">
                <a:latin typeface="Arial Black" pitchFamily="34" charset="0"/>
              </a:rPr>
              <a:t>Deutéronome 5.21</a:t>
            </a:r>
          </a:p>
        </p:txBody>
      </p:sp>
    </p:spTree>
    <p:extLst>
      <p:ext uri="{BB962C8B-B14F-4D97-AF65-F5344CB8AC3E}">
        <p14:creationId xmlns:p14="http://schemas.microsoft.com/office/powerpoint/2010/main" val="132410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4554870" cy="65556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Tu ne convoiteras point</a:t>
            </a:r>
          </a:p>
          <a:p>
            <a:pPr algn="just"/>
            <a:r>
              <a:rPr lang="fr-FR" sz="2800" dirty="0" smtClean="0">
                <a:latin typeface="Arial Black" pitchFamily="34" charset="0"/>
              </a:rPr>
              <a:t>la maison de ton prochain ;</a:t>
            </a:r>
          </a:p>
          <a:p>
            <a:pPr algn="just"/>
            <a:r>
              <a:rPr lang="fr-FR" sz="2800" dirty="0" smtClean="0">
                <a:latin typeface="Arial Black" pitchFamily="34" charset="0"/>
              </a:rPr>
              <a:t>tu ne convoiteras point</a:t>
            </a:r>
          </a:p>
          <a:p>
            <a:pPr algn="just"/>
            <a:r>
              <a:rPr lang="fr-FR" sz="2800" dirty="0" smtClean="0">
                <a:latin typeface="Arial Black" pitchFamily="34" charset="0"/>
              </a:rPr>
              <a:t>la femme de ton prochain,</a:t>
            </a:r>
          </a:p>
          <a:p>
            <a:pPr algn="just"/>
            <a:r>
              <a:rPr lang="fr-FR" sz="2800" dirty="0" smtClean="0">
                <a:latin typeface="Arial Black" pitchFamily="34" charset="0"/>
              </a:rPr>
              <a:t>ni son serviteur,</a:t>
            </a:r>
          </a:p>
          <a:p>
            <a:pPr algn="just"/>
            <a:r>
              <a:rPr lang="fr-FR" sz="2800" dirty="0" smtClean="0">
                <a:latin typeface="Arial Black" pitchFamily="34" charset="0"/>
              </a:rPr>
              <a:t>ni sa servante,</a:t>
            </a:r>
          </a:p>
          <a:p>
            <a:pPr algn="just"/>
            <a:r>
              <a:rPr lang="fr-FR" sz="2800" dirty="0" smtClean="0">
                <a:latin typeface="Arial Black" pitchFamily="34" charset="0"/>
              </a:rPr>
              <a:t>ni son bœuf,</a:t>
            </a:r>
          </a:p>
          <a:p>
            <a:pPr algn="just"/>
            <a:r>
              <a:rPr lang="fr-FR" sz="2800" dirty="0" smtClean="0">
                <a:latin typeface="Arial Black" pitchFamily="34" charset="0"/>
              </a:rPr>
              <a:t>ni son âne,</a:t>
            </a:r>
          </a:p>
          <a:p>
            <a:pPr algn="just"/>
            <a:r>
              <a:rPr lang="fr-FR" sz="2800" dirty="0" smtClean="0">
                <a:latin typeface="Arial Black" pitchFamily="34" charset="0"/>
              </a:rPr>
              <a:t>ni aucune chose qui appartienne à ton prochain.</a:t>
            </a:r>
            <a:endParaRPr lang="fr-FR" sz="2800" dirty="0">
              <a:latin typeface="Arial Black" pitchFamily="34" charset="0"/>
            </a:endParaRPr>
          </a:p>
        </p:txBody>
      </p:sp>
      <p:sp>
        <p:nvSpPr>
          <p:cNvPr id="3" name="Rectangle 2"/>
          <p:cNvSpPr/>
          <p:nvPr/>
        </p:nvSpPr>
        <p:spPr>
          <a:xfrm>
            <a:off x="4693950" y="185727"/>
            <a:ext cx="4392488" cy="655564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800" dirty="0" smtClean="0">
                <a:latin typeface="Arial Black" pitchFamily="34" charset="0"/>
              </a:rPr>
              <a:t>Tu ne convoiteras point</a:t>
            </a:r>
          </a:p>
          <a:p>
            <a:pPr algn="just"/>
            <a:r>
              <a:rPr lang="fr-FR" sz="2800" dirty="0" smtClean="0">
                <a:latin typeface="Arial Black" pitchFamily="34" charset="0"/>
              </a:rPr>
              <a:t>la femme de ton prochain ;</a:t>
            </a:r>
          </a:p>
          <a:p>
            <a:pPr algn="just"/>
            <a:r>
              <a:rPr lang="fr-FR" sz="2800" dirty="0" smtClean="0">
                <a:latin typeface="Arial Black" pitchFamily="34" charset="0"/>
              </a:rPr>
              <a:t>tu ne désireras point la maison de ton prochain,</a:t>
            </a:r>
          </a:p>
          <a:p>
            <a:pPr algn="just"/>
            <a:endParaRPr lang="fr-FR" sz="2800" dirty="0">
              <a:latin typeface="Arial Black" pitchFamily="34" charset="0"/>
            </a:endParaRPr>
          </a:p>
          <a:p>
            <a:pPr algn="just"/>
            <a:r>
              <a:rPr lang="fr-FR" sz="2800" dirty="0" smtClean="0">
                <a:latin typeface="Arial Black" pitchFamily="34" charset="0"/>
              </a:rPr>
              <a:t>ni son champ,</a:t>
            </a:r>
          </a:p>
          <a:p>
            <a:pPr algn="just"/>
            <a:r>
              <a:rPr lang="fr-FR" sz="2800" dirty="0" smtClean="0">
                <a:latin typeface="Arial Black" pitchFamily="34" charset="0"/>
              </a:rPr>
              <a:t>ni son serviteur, ni sa servante,</a:t>
            </a:r>
          </a:p>
          <a:p>
            <a:pPr algn="just"/>
            <a:r>
              <a:rPr lang="fr-FR" sz="2800" dirty="0" smtClean="0">
                <a:latin typeface="Arial Black" pitchFamily="34" charset="0"/>
              </a:rPr>
              <a:t>ni son bœuf, ni son âne, ni aucune chose qui appartienne à ton prochain.</a:t>
            </a:r>
          </a:p>
        </p:txBody>
      </p:sp>
    </p:spTree>
    <p:extLst>
      <p:ext uri="{BB962C8B-B14F-4D97-AF65-F5344CB8AC3E}">
        <p14:creationId xmlns:p14="http://schemas.microsoft.com/office/powerpoint/2010/main" val="1780961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242" y="1340768"/>
            <a:ext cx="4554870" cy="35394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Tu ne convoiteras point</a:t>
            </a:r>
          </a:p>
          <a:p>
            <a:pPr algn="just"/>
            <a:r>
              <a:rPr lang="fr-FR" sz="2800" dirty="0" smtClean="0">
                <a:latin typeface="Arial Black" pitchFamily="34" charset="0"/>
              </a:rPr>
              <a:t>la maison de ton prochain ;</a:t>
            </a:r>
          </a:p>
          <a:p>
            <a:pPr algn="just"/>
            <a:r>
              <a:rPr lang="fr-FR" sz="2800" dirty="0" smtClean="0">
                <a:latin typeface="Arial Black" pitchFamily="34" charset="0"/>
              </a:rPr>
              <a:t>tu ne convoiteras point</a:t>
            </a:r>
          </a:p>
          <a:p>
            <a:pPr algn="just"/>
            <a:r>
              <a:rPr lang="fr-FR" sz="2800" dirty="0" smtClean="0">
                <a:latin typeface="Arial Black" pitchFamily="34" charset="0"/>
              </a:rPr>
              <a:t>la femme de ton prochain…</a:t>
            </a:r>
            <a:endParaRPr lang="fr-FR" sz="2800" dirty="0">
              <a:latin typeface="Arial Black" pitchFamily="34" charset="0"/>
            </a:endParaRPr>
          </a:p>
        </p:txBody>
      </p:sp>
      <p:sp>
        <p:nvSpPr>
          <p:cNvPr id="3" name="Rectangle 2"/>
          <p:cNvSpPr/>
          <p:nvPr/>
        </p:nvSpPr>
        <p:spPr>
          <a:xfrm>
            <a:off x="4736644" y="1340768"/>
            <a:ext cx="4392488" cy="35394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800" dirty="0" smtClean="0">
                <a:latin typeface="Arial Black" pitchFamily="34" charset="0"/>
              </a:rPr>
              <a:t>Tu ne convoiteras point</a:t>
            </a:r>
          </a:p>
          <a:p>
            <a:pPr algn="just"/>
            <a:r>
              <a:rPr lang="fr-FR" sz="2800" dirty="0" smtClean="0">
                <a:latin typeface="Arial Black" pitchFamily="34" charset="0"/>
              </a:rPr>
              <a:t>la femme de ton prochain ;</a:t>
            </a:r>
          </a:p>
          <a:p>
            <a:pPr algn="just"/>
            <a:r>
              <a:rPr lang="fr-FR" sz="2800" dirty="0" smtClean="0">
                <a:latin typeface="Arial Black" pitchFamily="34" charset="0"/>
              </a:rPr>
              <a:t>tu ne désireras point la maison de ton prochain…</a:t>
            </a:r>
          </a:p>
          <a:p>
            <a:pPr algn="just"/>
            <a:endParaRPr lang="fr-FR" sz="2800" dirty="0" smtClean="0">
              <a:latin typeface="Arial Black" pitchFamily="34" charset="0"/>
            </a:endParaRPr>
          </a:p>
        </p:txBody>
      </p:sp>
      <p:sp>
        <p:nvSpPr>
          <p:cNvPr id="4" name="ZoneTexte 3"/>
          <p:cNvSpPr txBox="1"/>
          <p:nvPr/>
        </p:nvSpPr>
        <p:spPr>
          <a:xfrm>
            <a:off x="1547664" y="400308"/>
            <a:ext cx="5832648"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3200" dirty="0" smtClean="0">
                <a:latin typeface="Arial Black" pitchFamily="34" charset="0"/>
              </a:rPr>
              <a:t>Petite différences</a:t>
            </a:r>
            <a:endParaRPr lang="fr-FR" sz="3200" dirty="0">
              <a:latin typeface="Arial Black" pitchFamily="34" charset="0"/>
            </a:endParaRPr>
          </a:p>
        </p:txBody>
      </p:sp>
      <p:sp>
        <p:nvSpPr>
          <p:cNvPr id="5" name="Rectangle 4"/>
          <p:cNvSpPr/>
          <p:nvPr/>
        </p:nvSpPr>
        <p:spPr>
          <a:xfrm>
            <a:off x="99120" y="5229200"/>
            <a:ext cx="4554870" cy="9541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2800" dirty="0" smtClean="0">
                <a:latin typeface="Arial Black" pitchFamily="34" charset="0"/>
              </a:rPr>
              <a:t>Peuple qui sort de l’esclavage</a:t>
            </a:r>
            <a:endParaRPr lang="fr-FR" sz="2800" dirty="0">
              <a:latin typeface="Arial Black" pitchFamily="34" charset="0"/>
            </a:endParaRPr>
          </a:p>
        </p:txBody>
      </p:sp>
      <p:sp>
        <p:nvSpPr>
          <p:cNvPr id="6" name="Rectangle 5"/>
          <p:cNvSpPr/>
          <p:nvPr/>
        </p:nvSpPr>
        <p:spPr>
          <a:xfrm>
            <a:off x="4729738" y="5221208"/>
            <a:ext cx="4392488"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smtClean="0">
                <a:latin typeface="Arial Black" pitchFamily="34" charset="0"/>
              </a:rPr>
              <a:t>Peuple qui est en possession</a:t>
            </a:r>
          </a:p>
        </p:txBody>
      </p:sp>
    </p:spTree>
    <p:extLst>
      <p:ext uri="{BB962C8B-B14F-4D97-AF65-F5344CB8AC3E}">
        <p14:creationId xmlns:p14="http://schemas.microsoft.com/office/powerpoint/2010/main" val="7090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242" y="1124744"/>
            <a:ext cx="8696230" cy="224676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 </a:t>
            </a:r>
            <a:r>
              <a:rPr lang="fr-FR" sz="2800" dirty="0" err="1" smtClean="0">
                <a:latin typeface="Arial Black" pitchFamily="34" charset="0"/>
              </a:rPr>
              <a:t>chamad</a:t>
            </a:r>
            <a:r>
              <a:rPr lang="fr-FR" sz="2800" dirty="0" smtClean="0">
                <a:latin typeface="Arial Black" pitchFamily="34" charset="0"/>
              </a:rPr>
              <a:t> </a:t>
            </a:r>
          </a:p>
          <a:p>
            <a:pPr algn="just"/>
            <a:endParaRPr lang="fr-FR" sz="2800" dirty="0" smtClean="0">
              <a:latin typeface="Arial Black" pitchFamily="34" charset="0"/>
            </a:endParaRPr>
          </a:p>
          <a:p>
            <a:pPr algn="just"/>
            <a:r>
              <a:rPr lang="fr-FR" sz="2800" dirty="0" smtClean="0">
                <a:latin typeface="Arial Black" pitchFamily="34" charset="0"/>
              </a:rPr>
              <a:t>désirer, convoiter, prendre plaisir en, être enchanté, être désirable, désirer grandement</a:t>
            </a:r>
          </a:p>
        </p:txBody>
      </p:sp>
      <p:sp>
        <p:nvSpPr>
          <p:cNvPr id="4" name="ZoneTexte 3"/>
          <p:cNvSpPr txBox="1"/>
          <p:nvPr/>
        </p:nvSpPr>
        <p:spPr>
          <a:xfrm>
            <a:off x="1762788" y="292696"/>
            <a:ext cx="5832648"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3200" dirty="0" smtClean="0">
                <a:latin typeface="Arial Black" pitchFamily="34" charset="0"/>
              </a:rPr>
              <a:t>Tu ne convoiteras point…</a:t>
            </a:r>
          </a:p>
        </p:txBody>
      </p:sp>
      <p:sp>
        <p:nvSpPr>
          <p:cNvPr id="7" name="Rectangle 6"/>
          <p:cNvSpPr/>
          <p:nvPr/>
        </p:nvSpPr>
        <p:spPr>
          <a:xfrm>
            <a:off x="153988" y="3906634"/>
            <a:ext cx="869623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smtClean="0">
                <a:latin typeface="Arial Black" pitchFamily="34" charset="0"/>
              </a:rPr>
              <a:t> Racine: cham = chaleur</a:t>
            </a:r>
          </a:p>
        </p:txBody>
      </p:sp>
      <p:sp>
        <p:nvSpPr>
          <p:cNvPr id="8" name="ZoneTexte 7"/>
          <p:cNvSpPr txBox="1"/>
          <p:nvPr/>
        </p:nvSpPr>
        <p:spPr>
          <a:xfrm>
            <a:off x="153988" y="5157192"/>
            <a:ext cx="8666483"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3200" dirty="0" smtClean="0">
                <a:latin typeface="Arial Black" pitchFamily="34" charset="0"/>
              </a:rPr>
              <a:t>Tu n’</a:t>
            </a:r>
            <a:r>
              <a:rPr lang="fr-FR" sz="3200" dirty="0" err="1" smtClean="0">
                <a:latin typeface="Arial Black" pitchFamily="34" charset="0"/>
              </a:rPr>
              <a:t>echauferas</a:t>
            </a:r>
            <a:r>
              <a:rPr lang="fr-FR" sz="3200" dirty="0" smtClean="0">
                <a:latin typeface="Arial Black" pitchFamily="34" charset="0"/>
              </a:rPr>
              <a:t> pas ton désir</a:t>
            </a:r>
          </a:p>
        </p:txBody>
      </p:sp>
    </p:spTree>
    <p:extLst>
      <p:ext uri="{BB962C8B-B14F-4D97-AF65-F5344CB8AC3E}">
        <p14:creationId xmlns:p14="http://schemas.microsoft.com/office/powerpoint/2010/main" val="119669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242" y="1124744"/>
            <a:ext cx="8696230" cy="267765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  ‘</a:t>
            </a:r>
            <a:r>
              <a:rPr lang="fr-FR" sz="2800" dirty="0" err="1" smtClean="0">
                <a:latin typeface="Arial Black" pitchFamily="34" charset="0"/>
              </a:rPr>
              <a:t>avah</a:t>
            </a:r>
            <a:r>
              <a:rPr lang="fr-FR" sz="2800" dirty="0" smtClean="0">
                <a:latin typeface="Arial Black" pitchFamily="34" charset="0"/>
              </a:rPr>
              <a:t> </a:t>
            </a:r>
          </a:p>
          <a:p>
            <a:pPr algn="just"/>
            <a:endParaRPr lang="fr-FR" sz="2800" dirty="0" smtClean="0">
              <a:latin typeface="Arial Black" pitchFamily="34" charset="0"/>
            </a:endParaRPr>
          </a:p>
          <a:p>
            <a:pPr algn="just"/>
            <a:r>
              <a:rPr lang="fr-FR" sz="2800" dirty="0" smtClean="0">
                <a:latin typeface="Arial Black" pitchFamily="34" charset="0"/>
              </a:rPr>
              <a:t>désir, désirer, convoiter, convoitise, plaire, souhaiter, vouloir (nourriture, boisson, appétits corporels), éprouver un désir, un besoin</a:t>
            </a:r>
          </a:p>
        </p:txBody>
      </p:sp>
      <p:sp>
        <p:nvSpPr>
          <p:cNvPr id="4" name="ZoneTexte 3"/>
          <p:cNvSpPr txBox="1"/>
          <p:nvPr/>
        </p:nvSpPr>
        <p:spPr>
          <a:xfrm>
            <a:off x="1762788" y="292696"/>
            <a:ext cx="5832648"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3200" dirty="0" smtClean="0">
                <a:latin typeface="Arial Black" pitchFamily="34" charset="0"/>
              </a:rPr>
              <a:t>tu ne désireras point…</a:t>
            </a:r>
          </a:p>
        </p:txBody>
      </p:sp>
      <p:sp>
        <p:nvSpPr>
          <p:cNvPr id="7" name="Rectangle 6"/>
          <p:cNvSpPr/>
          <p:nvPr/>
        </p:nvSpPr>
        <p:spPr>
          <a:xfrm>
            <a:off x="189424" y="4168244"/>
            <a:ext cx="869623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2800" dirty="0" smtClean="0">
                <a:latin typeface="Arial Black" pitchFamily="34" charset="0"/>
              </a:rPr>
              <a:t> Racine: … = le néant</a:t>
            </a:r>
          </a:p>
        </p:txBody>
      </p:sp>
      <p:sp>
        <p:nvSpPr>
          <p:cNvPr id="8" name="ZoneTexte 7"/>
          <p:cNvSpPr txBox="1"/>
          <p:nvPr/>
        </p:nvSpPr>
        <p:spPr>
          <a:xfrm>
            <a:off x="153988" y="5157192"/>
            <a:ext cx="8666483"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3200" dirty="0" smtClean="0">
                <a:latin typeface="Arial Black" pitchFamily="34" charset="0"/>
              </a:rPr>
              <a:t>Tu ne t’anéantiras pas</a:t>
            </a:r>
          </a:p>
        </p:txBody>
      </p:sp>
    </p:spTree>
    <p:extLst>
      <p:ext uri="{BB962C8B-B14F-4D97-AF65-F5344CB8AC3E}">
        <p14:creationId xmlns:p14="http://schemas.microsoft.com/office/powerpoint/2010/main" val="263668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242" y="1340768"/>
            <a:ext cx="4554870" cy="9541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Tu ne te consumeras pas par ton désir</a:t>
            </a:r>
            <a:endParaRPr lang="fr-FR" sz="2800" dirty="0">
              <a:latin typeface="Arial Black" pitchFamily="34" charset="0"/>
            </a:endParaRPr>
          </a:p>
        </p:txBody>
      </p:sp>
      <p:sp>
        <p:nvSpPr>
          <p:cNvPr id="3" name="Rectangle 2"/>
          <p:cNvSpPr/>
          <p:nvPr/>
        </p:nvSpPr>
        <p:spPr>
          <a:xfrm>
            <a:off x="4736644" y="1340768"/>
            <a:ext cx="4392488"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800" dirty="0" smtClean="0">
                <a:latin typeface="Arial Black" pitchFamily="34" charset="0"/>
              </a:rPr>
              <a:t>Tu ne te détruiras pas par ton désir</a:t>
            </a:r>
          </a:p>
        </p:txBody>
      </p:sp>
      <p:sp>
        <p:nvSpPr>
          <p:cNvPr id="5" name="Rectangle 4"/>
          <p:cNvSpPr/>
          <p:nvPr/>
        </p:nvSpPr>
        <p:spPr>
          <a:xfrm>
            <a:off x="920220" y="3284984"/>
            <a:ext cx="7632848"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2800" dirty="0" smtClean="0">
                <a:latin typeface="Arial Black" pitchFamily="34" charset="0"/>
              </a:rPr>
              <a:t>L’homme est invité à gérer ses désirs</a:t>
            </a:r>
          </a:p>
          <a:p>
            <a:pPr algn="ctr"/>
            <a:r>
              <a:rPr lang="fr-FR" sz="2800" dirty="0" smtClean="0">
                <a:latin typeface="Arial Black" pitchFamily="34" charset="0"/>
              </a:rPr>
              <a:t>Pour ne pas entrer dans l’histoire de son prochain</a:t>
            </a:r>
            <a:endParaRPr lang="fr-FR" sz="2800" dirty="0">
              <a:latin typeface="Arial Black" pitchFamily="34" charset="0"/>
            </a:endParaRPr>
          </a:p>
        </p:txBody>
      </p:sp>
    </p:spTree>
    <p:extLst>
      <p:ext uri="{BB962C8B-B14F-4D97-AF65-F5344CB8AC3E}">
        <p14:creationId xmlns:p14="http://schemas.microsoft.com/office/powerpoint/2010/main" val="291651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268" y="258783"/>
            <a:ext cx="4572000" cy="707886"/>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fr-FR" sz="4000" dirty="0" smtClean="0">
                <a:latin typeface="Arial Black" pitchFamily="34" charset="0"/>
              </a:rPr>
              <a:t> Genèse 2.9 </a:t>
            </a:r>
            <a:endParaRPr lang="fr-FR" sz="4000" dirty="0">
              <a:latin typeface="Arial Black" pitchFamily="34" charset="0"/>
            </a:endParaRPr>
          </a:p>
        </p:txBody>
      </p:sp>
      <p:sp>
        <p:nvSpPr>
          <p:cNvPr id="3" name="Rectangle 2"/>
          <p:cNvSpPr/>
          <p:nvPr/>
        </p:nvSpPr>
        <p:spPr>
          <a:xfrm>
            <a:off x="416144" y="1196752"/>
            <a:ext cx="8352928" cy="3170099"/>
          </a:xfrm>
          <a:prstGeom prst="rect">
            <a:avLst/>
          </a:prstGeom>
        </p:spPr>
        <p:txBody>
          <a:bodyPr wrap="square">
            <a:spAutoFit/>
          </a:bodyPr>
          <a:lstStyle/>
          <a:p>
            <a:pPr algn="just"/>
            <a:r>
              <a:rPr lang="fr-FR" sz="3200" dirty="0" smtClean="0">
                <a:latin typeface="Arial Black" pitchFamily="34" charset="0"/>
              </a:rPr>
              <a:t>L’Eternel Dieu fit pousser du sol des arbres de toute espèce, </a:t>
            </a:r>
            <a:r>
              <a:rPr lang="fr-FR" sz="4000" dirty="0" smtClean="0">
                <a:solidFill>
                  <a:srgbClr val="FFFF00"/>
                </a:solidFill>
                <a:latin typeface="Arial Black" pitchFamily="34" charset="0"/>
              </a:rPr>
              <a:t>agréables à voir </a:t>
            </a:r>
            <a:r>
              <a:rPr lang="fr-FR" sz="3200" dirty="0" smtClean="0">
                <a:latin typeface="Arial Black" pitchFamily="34" charset="0"/>
              </a:rPr>
              <a:t>et bons à manger, et l’arbre de la vie au milieu du jardin, et l’arbre de la connaissance du bien et du mal.</a:t>
            </a:r>
            <a:endParaRPr lang="fr-FR" sz="3200" dirty="0">
              <a:latin typeface="Arial Black" pitchFamily="34" charset="0"/>
            </a:endParaRPr>
          </a:p>
        </p:txBody>
      </p:sp>
      <p:sp>
        <p:nvSpPr>
          <p:cNvPr id="4" name="Rectangle 3"/>
          <p:cNvSpPr/>
          <p:nvPr/>
        </p:nvSpPr>
        <p:spPr>
          <a:xfrm>
            <a:off x="449268" y="4725144"/>
            <a:ext cx="8352928"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itchFamily="34" charset="0"/>
              </a:rPr>
              <a:t>Agréable:  </a:t>
            </a:r>
            <a:r>
              <a:rPr lang="fr-FR" sz="3200" dirty="0" err="1" smtClean="0">
                <a:latin typeface="Arial Black" pitchFamily="34" charset="0"/>
              </a:rPr>
              <a:t>chamad</a:t>
            </a:r>
            <a:r>
              <a:rPr lang="fr-FR" sz="3200" dirty="0" smtClean="0">
                <a:latin typeface="Arial Black" pitchFamily="34" charset="0"/>
              </a:rPr>
              <a:t> = désirable</a:t>
            </a:r>
            <a:endParaRPr lang="fr-FR" sz="3200" dirty="0">
              <a:latin typeface="Arial Black" pitchFamily="34" charset="0"/>
            </a:endParaRPr>
          </a:p>
        </p:txBody>
      </p:sp>
      <p:sp>
        <p:nvSpPr>
          <p:cNvPr id="5" name="Rectangle 4"/>
          <p:cNvSpPr/>
          <p:nvPr/>
        </p:nvSpPr>
        <p:spPr>
          <a:xfrm>
            <a:off x="447026" y="5661248"/>
            <a:ext cx="8352928"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sz="3200" dirty="0" smtClean="0">
                <a:latin typeface="Arial Black" pitchFamily="34" charset="0"/>
              </a:rPr>
              <a:t>Le désir est reconnu </a:t>
            </a:r>
            <a:endParaRPr lang="fr-FR" sz="3200" dirty="0">
              <a:latin typeface="Arial Black" pitchFamily="34" charset="0"/>
            </a:endParaRPr>
          </a:p>
        </p:txBody>
      </p:sp>
    </p:spTree>
    <p:extLst>
      <p:ext uri="{BB962C8B-B14F-4D97-AF65-F5344CB8AC3E}">
        <p14:creationId xmlns:p14="http://schemas.microsoft.com/office/powerpoint/2010/main" val="52101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268" y="258783"/>
            <a:ext cx="4572000" cy="707886"/>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r>
              <a:rPr lang="fr-FR" sz="4000" dirty="0" smtClean="0">
                <a:latin typeface="Arial Black" pitchFamily="34" charset="0"/>
              </a:rPr>
              <a:t> Genèse 3.6 </a:t>
            </a:r>
            <a:endParaRPr lang="fr-FR" sz="4000" dirty="0">
              <a:latin typeface="Arial Black" pitchFamily="34" charset="0"/>
            </a:endParaRPr>
          </a:p>
        </p:txBody>
      </p:sp>
      <p:sp>
        <p:nvSpPr>
          <p:cNvPr id="3" name="Rectangle 2"/>
          <p:cNvSpPr/>
          <p:nvPr/>
        </p:nvSpPr>
        <p:spPr>
          <a:xfrm>
            <a:off x="416144" y="1412776"/>
            <a:ext cx="8352928" cy="3908762"/>
          </a:xfrm>
          <a:prstGeom prst="rect">
            <a:avLst/>
          </a:prstGeom>
        </p:spPr>
        <p:txBody>
          <a:bodyPr wrap="square">
            <a:spAutoFit/>
          </a:bodyPr>
          <a:lstStyle/>
          <a:p>
            <a:pPr algn="just"/>
            <a:r>
              <a:rPr lang="fr-FR" sz="3200" dirty="0" smtClean="0">
                <a:latin typeface="Arial Black" pitchFamily="34" charset="0"/>
              </a:rPr>
              <a:t>La femme vit que l’arbre était </a:t>
            </a:r>
            <a:r>
              <a:rPr lang="fr-FR" sz="4000" dirty="0" smtClean="0">
                <a:solidFill>
                  <a:srgbClr val="FFFF00"/>
                </a:solidFill>
                <a:latin typeface="Arial Black" pitchFamily="34" charset="0"/>
              </a:rPr>
              <a:t>bon</a:t>
            </a:r>
            <a:r>
              <a:rPr lang="fr-FR" sz="3200" dirty="0" smtClean="0">
                <a:latin typeface="Arial Black" pitchFamily="34" charset="0"/>
              </a:rPr>
              <a:t> à manger et </a:t>
            </a:r>
            <a:r>
              <a:rPr lang="fr-FR" sz="4000" dirty="0" smtClean="0">
                <a:solidFill>
                  <a:srgbClr val="FFFF00"/>
                </a:solidFill>
                <a:latin typeface="Arial Black" pitchFamily="34" charset="0"/>
              </a:rPr>
              <a:t>agréable</a:t>
            </a:r>
            <a:r>
              <a:rPr lang="fr-FR" sz="3200" dirty="0" smtClean="0">
                <a:latin typeface="Arial Black" pitchFamily="34" charset="0"/>
              </a:rPr>
              <a:t> à la vue, et qu’il était </a:t>
            </a:r>
            <a:r>
              <a:rPr lang="fr-FR" sz="4000" dirty="0" smtClean="0">
                <a:solidFill>
                  <a:srgbClr val="FFFF00"/>
                </a:solidFill>
                <a:latin typeface="Arial Black" pitchFamily="34" charset="0"/>
              </a:rPr>
              <a:t>précieux</a:t>
            </a:r>
            <a:r>
              <a:rPr lang="fr-FR" sz="3200" dirty="0" smtClean="0">
                <a:latin typeface="Arial Black" pitchFamily="34" charset="0"/>
              </a:rPr>
              <a:t> pour ouvrir l’intelligence ; elle prit de son fruit, et en mangea ; elle en donna aussi à son mari, qui était auprès d’elle, et il en mangea.</a:t>
            </a:r>
          </a:p>
        </p:txBody>
      </p:sp>
    </p:spTree>
    <p:extLst>
      <p:ext uri="{BB962C8B-B14F-4D97-AF65-F5344CB8AC3E}">
        <p14:creationId xmlns:p14="http://schemas.microsoft.com/office/powerpoint/2010/main" val="23402465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a:spAutoFit/>
      </a:bodyPr>
      <a:lstStyle>
        <a:defPPr>
          <a:defRPr dirty="0" smtClean="0"/>
        </a:defPPr>
      </a:lstStyle>
    </a:spDef>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116</TotalTime>
  <Words>501</Words>
  <Application>Microsoft Office PowerPoint</Application>
  <PresentationFormat>Affichage à l'écran (4:3)</PresentationFormat>
  <Paragraphs>73</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Métro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Pasteur</dc:creator>
  <cp:lastModifiedBy>Pasteur</cp:lastModifiedBy>
  <cp:revision>12</cp:revision>
  <dcterms:created xsi:type="dcterms:W3CDTF">2013-07-09T14:58:03Z</dcterms:created>
  <dcterms:modified xsi:type="dcterms:W3CDTF">2013-07-09T18:30:56Z</dcterms:modified>
</cp:coreProperties>
</file>