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9" r:id="rId6"/>
    <p:sldId id="259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0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57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16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86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56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25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35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96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97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1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23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E15D-72A4-4747-8BFC-35EA26F34DF4}" type="datetimeFigureOut">
              <a:rPr lang="fr-FR" smtClean="0"/>
              <a:t>02/09/2014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710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6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8" y="627653"/>
            <a:ext cx="88091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lui nous sommes aussi devenus héritiers, ayant été prédestinés suivant la résolution de celui qui opère toutes choses d’après le conseil de sa volonté, afin que nous servions à la louange de sa gloire, nous qui d’avance avons espéré en Christ.</a:t>
            </a:r>
          </a:p>
        </p:txBody>
      </p:sp>
    </p:spTree>
    <p:extLst>
      <p:ext uri="{BB962C8B-B14F-4D97-AF65-F5344CB8AC3E}">
        <p14:creationId xmlns:p14="http://schemas.microsoft.com/office/powerpoint/2010/main" val="300122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09" y="614774"/>
            <a:ext cx="88091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lui vous aussi, après avoir entendu la parole de la vérité, l’Evangile de votre salut, en lui vous avez cru et vous avez été scellés du Saint-Esprit qui avait été promis, lequel est un gage de notre héritage, pour la rédemption de ceux que Dieu s’est acquis, à la louange de sa gloire.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189775"/>
            <a:ext cx="9143999" cy="1015663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dirty="0" smtClean="0">
                <a:latin typeface="Arial Black" panose="020B0A04020102020204" pitchFamily="34" charset="0"/>
              </a:rPr>
              <a:t>La </a:t>
            </a:r>
            <a:r>
              <a:rPr lang="fr-FR" sz="6000" dirty="0" smtClean="0">
                <a:latin typeface="Arial Black" panose="020B0A04020102020204" pitchFamily="34" charset="0"/>
              </a:rPr>
              <a:t>rédemption</a:t>
            </a:r>
            <a:endParaRPr lang="fr-FR" sz="6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" y="1601672"/>
            <a:ext cx="9143999" cy="45243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Arial Black" panose="020B0A04020102020204" pitchFamily="34" charset="0"/>
              </a:rPr>
              <a:t>Rédemption : </a:t>
            </a:r>
            <a:r>
              <a:rPr lang="fr-FR" sz="2800" dirty="0" smtClean="0">
                <a:latin typeface="Arial Black" panose="020B0A04020102020204" pitchFamily="34" charset="0"/>
              </a:rPr>
              <a:t>action </a:t>
            </a:r>
            <a:r>
              <a:rPr lang="fr-FR" sz="2800" dirty="0">
                <a:latin typeface="Arial Black" panose="020B0A04020102020204" pitchFamily="34" charset="0"/>
              </a:rPr>
              <a:t>de racheter pour libérer</a:t>
            </a:r>
          </a:p>
          <a:p>
            <a:pPr algn="just"/>
            <a:endParaRPr lang="fr-FR" sz="2800" dirty="0" smtClean="0">
              <a:latin typeface="Arial Black" panose="020B0A04020102020204" pitchFamily="34" charset="0"/>
            </a:endParaRPr>
          </a:p>
          <a:p>
            <a:pPr algn="just"/>
            <a:r>
              <a:rPr lang="fr-FR" sz="2800" dirty="0" err="1" smtClean="0">
                <a:latin typeface="Arial Black" panose="020B0A04020102020204" pitchFamily="34" charset="0"/>
              </a:rPr>
              <a:t>Apolutrosis</a:t>
            </a:r>
            <a:r>
              <a:rPr lang="fr-FR" sz="2800" dirty="0" smtClean="0">
                <a:latin typeface="Arial Black" panose="020B0A04020102020204" pitchFamily="34" charset="0"/>
              </a:rPr>
              <a:t> </a:t>
            </a:r>
            <a:r>
              <a:rPr lang="fr-FR" sz="2800" dirty="0">
                <a:latin typeface="Arial Black" panose="020B0A04020102020204" pitchFamily="34" charset="0"/>
              </a:rPr>
              <a:t>: rédemption, délivrance, </a:t>
            </a:r>
            <a:r>
              <a:rPr lang="fr-FR" sz="2800" dirty="0" smtClean="0">
                <a:latin typeface="Arial Black" panose="020B0A04020102020204" pitchFamily="34" charset="0"/>
              </a:rPr>
              <a:t>rachat - libération </a:t>
            </a:r>
            <a:r>
              <a:rPr lang="fr-FR" sz="2800" dirty="0">
                <a:latin typeface="Arial Black" panose="020B0A04020102020204" pitchFamily="34" charset="0"/>
              </a:rPr>
              <a:t>effectuée suite au paiement d’une rançon - délivrance </a:t>
            </a:r>
          </a:p>
          <a:p>
            <a:pPr algn="just"/>
            <a:endParaRPr lang="fr-FR" sz="2800" dirty="0">
              <a:latin typeface="Arial Black" panose="020B0A04020102020204" pitchFamily="34" charset="0"/>
            </a:endParaRPr>
          </a:p>
          <a:p>
            <a:pPr algn="just"/>
            <a:r>
              <a:rPr lang="fr-FR" sz="2800" dirty="0">
                <a:solidFill>
                  <a:srgbClr val="FF0000"/>
                </a:solidFill>
                <a:latin typeface="Arial Black" panose="020B0A04020102020204" pitchFamily="34" charset="0"/>
              </a:rPr>
              <a:t>Apo</a:t>
            </a:r>
            <a:r>
              <a:rPr lang="fr-FR" sz="2800" dirty="0">
                <a:latin typeface="Arial Black" panose="020B0A04020102020204" pitchFamily="34" charset="0"/>
              </a:rPr>
              <a:t> : </a:t>
            </a:r>
            <a:r>
              <a:rPr lang="fr-FR" sz="2800" dirty="0" smtClean="0">
                <a:latin typeface="Arial Black" panose="020B0A04020102020204" pitchFamily="34" charset="0"/>
              </a:rPr>
              <a:t>séparation</a:t>
            </a:r>
          </a:p>
          <a:p>
            <a:pPr algn="just"/>
            <a:endParaRPr lang="fr-FR" sz="800" dirty="0">
              <a:latin typeface="Arial Black" panose="020B0A04020102020204" pitchFamily="34" charset="0"/>
            </a:endParaRPr>
          </a:p>
          <a:p>
            <a:pPr algn="just"/>
            <a:r>
              <a:rPr lang="fr-FR" sz="2800" dirty="0" err="1">
                <a:solidFill>
                  <a:srgbClr val="FF0000"/>
                </a:solidFill>
                <a:latin typeface="Arial Black" panose="020B0A04020102020204" pitchFamily="34" charset="0"/>
              </a:rPr>
              <a:t>Lutron</a:t>
            </a:r>
            <a:r>
              <a:rPr lang="fr-FR" sz="2800" dirty="0">
                <a:latin typeface="Arial Black" panose="020B0A04020102020204" pitchFamily="34" charset="0"/>
              </a:rPr>
              <a:t> : rançon – prix payé pour le rachat d’un esclave, pour un captif ; pour une rançon de la vie</a:t>
            </a:r>
          </a:p>
        </p:txBody>
      </p:sp>
    </p:spTree>
    <p:extLst>
      <p:ext uri="{BB962C8B-B14F-4D97-AF65-F5344CB8AC3E}">
        <p14:creationId xmlns:p14="http://schemas.microsoft.com/office/powerpoint/2010/main" val="20924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189775"/>
            <a:ext cx="9143999" cy="1015663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dirty="0" smtClean="0">
                <a:latin typeface="Arial Black" panose="020B0A04020102020204" pitchFamily="34" charset="0"/>
              </a:rPr>
              <a:t>La </a:t>
            </a:r>
            <a:r>
              <a:rPr lang="fr-FR" sz="6000" dirty="0" smtClean="0">
                <a:latin typeface="Arial Black" panose="020B0A04020102020204" pitchFamily="34" charset="0"/>
              </a:rPr>
              <a:t>rédemption</a:t>
            </a:r>
            <a:endParaRPr lang="fr-FR" sz="6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722135"/>
            <a:ext cx="9143999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La </a:t>
            </a:r>
            <a:r>
              <a:rPr lang="fr-FR" sz="4000" dirty="0">
                <a:latin typeface="Arial Black" panose="020B0A04020102020204" pitchFamily="34" charset="0"/>
              </a:rPr>
              <a:t>prééminence de Christ dans la </a:t>
            </a:r>
            <a:r>
              <a:rPr lang="fr-FR" sz="4000" dirty="0" smtClean="0">
                <a:latin typeface="Arial Black" panose="020B0A04020102020204" pitchFamily="34" charset="0"/>
              </a:rPr>
              <a:t>rédemption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189775"/>
            <a:ext cx="9143999" cy="1015663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dirty="0">
                <a:latin typeface="Arial Black" panose="020B0A04020102020204" pitchFamily="34" charset="0"/>
              </a:rPr>
              <a:t>La prééminence </a:t>
            </a:r>
            <a:endParaRPr lang="fr-FR" sz="6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" y="2000918"/>
            <a:ext cx="9143999" cy="378565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>
                <a:latin typeface="Arial Black" panose="020B0A04020102020204" pitchFamily="34" charset="0"/>
              </a:rPr>
              <a:t>supériorité absolue de rang, de dignité, de droit, de degré</a:t>
            </a:r>
            <a:r>
              <a:rPr lang="fr-FR" sz="4000" dirty="0" smtClean="0">
                <a:latin typeface="Arial Black" panose="020B0A04020102020204" pitchFamily="34" charset="0"/>
              </a:rPr>
              <a:t>.</a:t>
            </a:r>
          </a:p>
          <a:p>
            <a:pPr algn="ctr"/>
            <a:endParaRPr lang="fr-FR" sz="4000" dirty="0">
              <a:latin typeface="Arial Black" panose="020B0A04020102020204" pitchFamily="34" charset="0"/>
            </a:endParaRPr>
          </a:p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Jésus-Christ a été et ordonné pour tout ce qui concerne notre rédemption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8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189775"/>
            <a:ext cx="9143999" cy="1938992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dirty="0">
                <a:latin typeface="Arial Black" panose="020B0A04020102020204" pitchFamily="34" charset="0"/>
              </a:rPr>
              <a:t>1.	D</a:t>
            </a:r>
            <a:r>
              <a:rPr lang="fr-FR" sz="6000" dirty="0" smtClean="0">
                <a:latin typeface="Arial Black" panose="020B0A04020102020204" pitchFamily="34" charset="0"/>
              </a:rPr>
              <a:t>ans </a:t>
            </a:r>
            <a:r>
              <a:rPr lang="fr-FR" sz="6000" dirty="0">
                <a:latin typeface="Arial Black" panose="020B0A04020102020204" pitchFamily="34" charset="0"/>
              </a:rPr>
              <a:t>le plan du Père</a:t>
            </a:r>
            <a:endParaRPr lang="fr-FR" sz="6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264935"/>
            <a:ext cx="9143999" cy="378565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4000" dirty="0">
                <a:latin typeface="Arial Black" panose="020B0A04020102020204" pitchFamily="34" charset="0"/>
              </a:rPr>
              <a:t>Ephésiens 1.3-6 : Béni soit Dieu, le Père de notre Seigneur Jésus-Christ, </a:t>
            </a:r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qui nous a bénis de toutes sortes de bénédictions spirituelles dans les lieux célestes en Christ</a:t>
            </a:r>
            <a:r>
              <a:rPr lang="fr-FR" sz="4000" dirty="0">
                <a:latin typeface="Arial Black" panose="020B0A04020102020204" pitchFamily="34" charset="0"/>
              </a:rPr>
              <a:t> ! </a:t>
            </a:r>
          </a:p>
        </p:txBody>
      </p:sp>
    </p:spTree>
    <p:extLst>
      <p:ext uri="{BB962C8B-B14F-4D97-AF65-F5344CB8AC3E}">
        <p14:creationId xmlns:p14="http://schemas.microsoft.com/office/powerpoint/2010/main" val="11649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345983"/>
            <a:ext cx="9143999" cy="477053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</a:t>
            </a:r>
            <a:r>
              <a:rPr lang="fr-FR" sz="3200" dirty="0">
                <a:latin typeface="Arial Black" panose="020B0A04020102020204" pitchFamily="34" charset="0"/>
              </a:rPr>
              <a:t>lui </a:t>
            </a:r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Dieu nous a élus </a:t>
            </a:r>
            <a:r>
              <a:rPr lang="fr-FR" sz="3200" dirty="0">
                <a:latin typeface="Arial Black" panose="020B0A04020102020204" pitchFamily="34" charset="0"/>
              </a:rPr>
              <a:t>avant la fondation du monde, pour que nous soyons saints et irrépréhensibles devant lui, </a:t>
            </a:r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nous ayant prédestinés </a:t>
            </a:r>
            <a:r>
              <a:rPr lang="fr-FR" sz="3200" dirty="0">
                <a:latin typeface="Arial Black" panose="020B0A04020102020204" pitchFamily="34" charset="0"/>
              </a:rPr>
              <a:t>dans son amour à être ses enfants d’adoption par Jésus-Christ, selon le bon plaisir de sa volonté, à la louange de la gloire de sa grâce qu’il nous a accordée en son bien-aimé.</a:t>
            </a:r>
          </a:p>
        </p:txBody>
      </p:sp>
    </p:spTree>
    <p:extLst>
      <p:ext uri="{BB962C8B-B14F-4D97-AF65-F5344CB8AC3E}">
        <p14:creationId xmlns:p14="http://schemas.microsoft.com/office/powerpoint/2010/main" val="14824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189775"/>
            <a:ext cx="9143999" cy="1323439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2.</a:t>
            </a:r>
            <a:r>
              <a:rPr lang="fr-FR" sz="4000" dirty="0">
                <a:latin typeface="Arial Black" panose="020B0A04020102020204" pitchFamily="34" charset="0"/>
              </a:rPr>
              <a:t>	</a:t>
            </a:r>
            <a:r>
              <a:rPr lang="fr-FR" sz="4000" dirty="0" smtClean="0">
                <a:latin typeface="Arial Black" panose="020B0A04020102020204" pitchFamily="34" charset="0"/>
              </a:rPr>
              <a:t>Dans son œuvre de rédemption en nous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685387"/>
            <a:ext cx="9143999" cy="526297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Arial Black" panose="020B0A04020102020204" pitchFamily="34" charset="0"/>
              </a:rPr>
              <a:t>Ephésiens 1.7-12 </a:t>
            </a:r>
            <a:r>
              <a:rPr lang="fr-FR" sz="2800" dirty="0" smtClean="0">
                <a:latin typeface="Arial Black" panose="020B0A04020102020204" pitchFamily="34" charset="0"/>
              </a:rPr>
              <a:t>:</a:t>
            </a:r>
          </a:p>
          <a:p>
            <a:pPr algn="just"/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En </a:t>
            </a:r>
            <a:r>
              <a:rPr lang="fr-FR" sz="2800" dirty="0">
                <a:solidFill>
                  <a:srgbClr val="FF0000"/>
                </a:solidFill>
                <a:latin typeface="Arial Black" panose="020B0A04020102020204" pitchFamily="34" charset="0"/>
              </a:rPr>
              <a:t>lui nous avons la rédemption par son sang, la rémission des péchés,</a:t>
            </a:r>
            <a:r>
              <a:rPr lang="fr-FR" sz="2800" dirty="0">
                <a:latin typeface="Arial Black" panose="020B0A04020102020204" pitchFamily="34" charset="0"/>
              </a:rPr>
              <a:t> selon la richesse de sa grâce, que Dieu a répandue abondamment sur nous par toute espèce de sagesse et d’intelligence, </a:t>
            </a:r>
            <a:r>
              <a:rPr lang="fr-FR" sz="2800" dirty="0">
                <a:solidFill>
                  <a:srgbClr val="FF0000"/>
                </a:solidFill>
                <a:latin typeface="Arial Black" panose="020B0A04020102020204" pitchFamily="34" charset="0"/>
              </a:rPr>
              <a:t>nous faisant connaître le mystère de sa volonté</a:t>
            </a:r>
            <a:r>
              <a:rPr lang="fr-FR" sz="2800" dirty="0">
                <a:latin typeface="Arial Black" panose="020B0A04020102020204" pitchFamily="34" charset="0"/>
              </a:rPr>
              <a:t>, selon le bienveillant dessein qu’il avait formé en lui-même, pour le mettre à exécution lorsque les temps seraient accomplis, de réunir toutes choses en Christ, celles qui sont dans les cieux et celles qui sont sur la terre. </a:t>
            </a:r>
          </a:p>
        </p:txBody>
      </p:sp>
    </p:spTree>
    <p:extLst>
      <p:ext uri="{BB962C8B-B14F-4D97-AF65-F5344CB8AC3E}">
        <p14:creationId xmlns:p14="http://schemas.microsoft.com/office/powerpoint/2010/main" val="12901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384621"/>
            <a:ext cx="9143999" cy="31085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Arial Black" panose="020B0A04020102020204" pitchFamily="34" charset="0"/>
              </a:rPr>
              <a:t>En lui </a:t>
            </a:r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nous sommes aussi devenus héritiers</a:t>
            </a:r>
            <a:r>
              <a:rPr lang="fr-FR" sz="2800" dirty="0" smtClean="0">
                <a:latin typeface="Arial Black" panose="020B0A04020102020204" pitchFamily="34" charset="0"/>
              </a:rPr>
              <a:t>, ayant été prédestinés suivant la résolution de celui qui opère toutes choses d’après le conseil de sa volonté, </a:t>
            </a:r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afin que nous servions à la louange de sa gloire</a:t>
            </a:r>
            <a:r>
              <a:rPr lang="fr-FR" sz="2800" dirty="0" smtClean="0">
                <a:latin typeface="Arial Black" panose="020B0A04020102020204" pitchFamily="34" charset="0"/>
              </a:rPr>
              <a:t>, nous qui d’avance avons espéré en Christ.</a:t>
            </a:r>
          </a:p>
          <a:p>
            <a:pPr algn="just"/>
            <a:endParaRPr lang="fr-F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189775"/>
            <a:ext cx="9143999" cy="1323439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Dans son œuvre de rédemption en nous: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509634"/>
            <a:ext cx="9143999" cy="39703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Nous avons la </a:t>
            </a:r>
            <a:r>
              <a:rPr lang="fr-FR" sz="2800" dirty="0">
                <a:solidFill>
                  <a:srgbClr val="FF0000"/>
                </a:solidFill>
                <a:latin typeface="Arial Black" panose="020B0A04020102020204" pitchFamily="34" charset="0"/>
              </a:rPr>
              <a:t>rédemption par son sang, la rémission des </a:t>
            </a:r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péchés</a:t>
            </a:r>
            <a:endParaRPr lang="fr-FR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just"/>
            <a:endParaRPr lang="fr-FR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Il nous fait connaitre le </a:t>
            </a:r>
            <a:r>
              <a:rPr lang="fr-FR" sz="2800" dirty="0">
                <a:solidFill>
                  <a:srgbClr val="FF0000"/>
                </a:solidFill>
                <a:latin typeface="Arial Black" panose="020B0A04020102020204" pitchFamily="34" charset="0"/>
              </a:rPr>
              <a:t>mystère de sa </a:t>
            </a:r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volonté</a:t>
            </a:r>
            <a:endParaRPr lang="fr-FR" sz="2800" dirty="0">
              <a:latin typeface="Arial Black" panose="020B0A04020102020204" pitchFamily="34" charset="0"/>
            </a:endParaRPr>
          </a:p>
          <a:p>
            <a:pPr algn="just"/>
            <a:endParaRPr lang="fr-FR" sz="2800" dirty="0" smtClean="0">
              <a:latin typeface="Arial Black" panose="020B0A04020102020204" pitchFamily="34" charset="0"/>
            </a:endParaRPr>
          </a:p>
          <a:p>
            <a:pPr algn="just"/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Nous </a:t>
            </a:r>
            <a:r>
              <a:rPr lang="fr-FR" sz="2800" dirty="0">
                <a:solidFill>
                  <a:srgbClr val="FF0000"/>
                </a:solidFill>
                <a:latin typeface="Arial Black" panose="020B0A04020102020204" pitchFamily="34" charset="0"/>
              </a:rPr>
              <a:t>sommes aussi devenus </a:t>
            </a:r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héritiers</a:t>
            </a:r>
          </a:p>
          <a:p>
            <a:pPr algn="just"/>
            <a:endParaRPr lang="fr-FR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fr-FR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Afin </a:t>
            </a:r>
            <a:r>
              <a:rPr lang="fr-FR" sz="2800" dirty="0">
                <a:solidFill>
                  <a:srgbClr val="FF0000"/>
                </a:solidFill>
                <a:latin typeface="Arial Black" panose="020B0A04020102020204" pitchFamily="34" charset="0"/>
              </a:rPr>
              <a:t>que nous servions à la louange de sa gloire</a:t>
            </a:r>
            <a:endParaRPr lang="fr-F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2812"/>
            <a:ext cx="9143999" cy="2308324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7200" dirty="0" smtClean="0">
                <a:latin typeface="Arial Black" panose="020B0A04020102020204" pitchFamily="34" charset="0"/>
              </a:rPr>
              <a:t>Epitre de Paul aux Ephésiens </a:t>
            </a:r>
            <a:endParaRPr lang="fr-FR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189775"/>
            <a:ext cx="9143999" cy="1323439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>
                <a:latin typeface="Arial Black" panose="020B0A04020102020204" pitchFamily="34" charset="0"/>
              </a:rPr>
              <a:t>3.	La prééminence de Christ dans </a:t>
            </a:r>
            <a:r>
              <a:rPr lang="fr-FR" sz="4000" dirty="0" smtClean="0">
                <a:latin typeface="Arial Black" panose="020B0A04020102020204" pitchFamily="34" charset="0"/>
              </a:rPr>
              <a:t>l’action </a:t>
            </a:r>
            <a:r>
              <a:rPr lang="fr-FR" sz="4000" dirty="0">
                <a:latin typeface="Arial Black" panose="020B0A04020102020204" pitchFamily="34" charset="0"/>
              </a:rPr>
              <a:t>de </a:t>
            </a:r>
            <a:r>
              <a:rPr lang="fr-FR" sz="4000" dirty="0" smtClean="0">
                <a:latin typeface="Arial Black" panose="020B0A04020102020204" pitchFamily="34" charset="0"/>
              </a:rPr>
              <a:t>l’Esprit en nous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103" y="2131400"/>
            <a:ext cx="88477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Ephésiens 1.13-14 </a:t>
            </a:r>
            <a:r>
              <a:rPr lang="fr-FR" sz="3200" dirty="0" smtClean="0">
                <a:latin typeface="Arial Black" panose="020B0A04020102020204" pitchFamily="34" charset="0"/>
              </a:rPr>
              <a:t>:</a:t>
            </a:r>
          </a:p>
          <a:p>
            <a:pPr algn="just"/>
            <a:r>
              <a:rPr lang="fr-FR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En </a:t>
            </a:r>
            <a:r>
              <a:rPr lang="fr-FR" sz="3200" dirty="0">
                <a:solidFill>
                  <a:srgbClr val="FFFF00"/>
                </a:solidFill>
                <a:latin typeface="Arial Black" panose="020B0A04020102020204" pitchFamily="34" charset="0"/>
              </a:rPr>
              <a:t>lui </a:t>
            </a:r>
            <a:r>
              <a:rPr lang="fr-FR" sz="3200" dirty="0">
                <a:latin typeface="Arial Black" panose="020B0A04020102020204" pitchFamily="34" charset="0"/>
              </a:rPr>
              <a:t>vous aussi, après avoir entendu la parole de la vérité, l’Evangile de votre salut, en lui vous avez cru et </a:t>
            </a:r>
            <a:r>
              <a:rPr lang="fr-FR" sz="3200" dirty="0">
                <a:solidFill>
                  <a:srgbClr val="FFFF00"/>
                </a:solidFill>
                <a:latin typeface="Arial Black" panose="020B0A04020102020204" pitchFamily="34" charset="0"/>
              </a:rPr>
              <a:t>vous avez été scellés du Saint-Esprit </a:t>
            </a:r>
            <a:r>
              <a:rPr lang="fr-FR" sz="3200" dirty="0">
                <a:latin typeface="Arial Black" panose="020B0A04020102020204" pitchFamily="34" charset="0"/>
              </a:rPr>
              <a:t>qui avait été promis, </a:t>
            </a:r>
            <a:r>
              <a:rPr lang="fr-FR" sz="3200" dirty="0">
                <a:solidFill>
                  <a:srgbClr val="FFFF00"/>
                </a:solidFill>
                <a:latin typeface="Arial Black" panose="020B0A04020102020204" pitchFamily="34" charset="0"/>
              </a:rPr>
              <a:t>lequel est un gage de notre héritage</a:t>
            </a:r>
            <a:r>
              <a:rPr lang="fr-FR" sz="3200" dirty="0">
                <a:latin typeface="Arial Black" panose="020B0A04020102020204" pitchFamily="34" charset="0"/>
              </a:rPr>
              <a:t>, pour la rédemption de ceux que Dieu s’est acquis, à la louange de sa gloire.</a:t>
            </a:r>
          </a:p>
        </p:txBody>
      </p:sp>
    </p:spTree>
    <p:extLst>
      <p:ext uri="{BB962C8B-B14F-4D97-AF65-F5344CB8AC3E}">
        <p14:creationId xmlns:p14="http://schemas.microsoft.com/office/powerpoint/2010/main" val="18738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189775"/>
            <a:ext cx="9143999" cy="707886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smtClean="0">
                <a:latin typeface="Arial Black" panose="020B0A04020102020204" pitchFamily="34" charset="0"/>
              </a:rPr>
              <a:t>Perspectives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103" y="2131400"/>
            <a:ext cx="88477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Ou</a:t>
            </a:r>
          </a:p>
          <a:p>
            <a:pPr algn="ctr"/>
            <a:endParaRPr lang="fr-FR" sz="3200" dirty="0" smtClean="0"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Le </a:t>
            </a:r>
            <a:r>
              <a:rPr lang="fr-FR" sz="3200" dirty="0">
                <a:latin typeface="Arial Black" panose="020B0A04020102020204" pitchFamily="34" charset="0"/>
              </a:rPr>
              <a:t>résultat de la rédemption en Christ </a:t>
            </a:r>
            <a:endParaRPr lang="fr-FR" sz="3200" dirty="0" smtClean="0">
              <a:latin typeface="Arial Black" panose="020B0A04020102020204" pitchFamily="34" charset="0"/>
            </a:endParaRPr>
          </a:p>
          <a:p>
            <a:pPr algn="ctr"/>
            <a:endParaRPr lang="fr-FR" sz="3200" dirty="0"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Chapitre </a:t>
            </a:r>
            <a:r>
              <a:rPr lang="fr-FR" sz="3200" dirty="0">
                <a:latin typeface="Arial Black" panose="020B0A04020102020204" pitchFamily="34" charset="0"/>
              </a:rPr>
              <a:t>2.1 à </a:t>
            </a:r>
            <a:r>
              <a:rPr lang="fr-FR" sz="3200" dirty="0" smtClean="0">
                <a:latin typeface="Arial Black" panose="020B0A04020102020204" pitchFamily="34" charset="0"/>
              </a:rPr>
              <a:t>3.21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2812"/>
            <a:ext cx="9143999" cy="1200329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7200" dirty="0" smtClean="0">
                <a:latin typeface="Arial Black" panose="020B0A04020102020204" pitchFamily="34" charset="0"/>
              </a:rPr>
              <a:t>Thème </a:t>
            </a:r>
            <a:endParaRPr lang="fr-FR" sz="7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3175528"/>
            <a:ext cx="9143999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Jésus et l’église </a:t>
            </a:r>
            <a:endParaRPr lang="fr-FR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640536"/>
            <a:ext cx="9143999" cy="1200329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7200" dirty="0" smtClean="0">
                <a:latin typeface="Arial Black" panose="020B0A04020102020204" pitchFamily="34" charset="0"/>
              </a:rPr>
              <a:t>Plan </a:t>
            </a:r>
            <a:endParaRPr lang="fr-FR" sz="7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" y="2299764"/>
            <a:ext cx="9143999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I.	La rédemption </a:t>
            </a:r>
            <a:r>
              <a:rPr lang="fr-FR" sz="3200" dirty="0" smtClean="0">
                <a:latin typeface="Arial Black" panose="020B0A04020102020204" pitchFamily="34" charset="0"/>
              </a:rPr>
              <a:t>du croyant: </a:t>
            </a:r>
            <a:r>
              <a:rPr lang="fr-FR" sz="3200" dirty="0" err="1" smtClean="0">
                <a:latin typeface="Arial Black" panose="020B0A04020102020204" pitchFamily="34" charset="0"/>
              </a:rPr>
              <a:t>ch</a:t>
            </a:r>
            <a:r>
              <a:rPr lang="fr-FR" sz="3200" dirty="0" smtClean="0">
                <a:latin typeface="Arial Black" panose="020B0A04020102020204" pitchFamily="34" charset="0"/>
              </a:rPr>
              <a:t> 1 à 3 Doctrinale 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4319600"/>
            <a:ext cx="9143999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ctr">
              <a:buAutoNum type="romanUcPeriod" startAt="2"/>
            </a:pPr>
            <a:r>
              <a:rPr lang="fr-FR" sz="3200" dirty="0" smtClean="0">
                <a:latin typeface="Arial Black" panose="020B0A04020102020204" pitchFamily="34" charset="0"/>
              </a:rPr>
              <a:t>La vie du croyant : </a:t>
            </a:r>
            <a:r>
              <a:rPr lang="fr-FR" sz="3200" dirty="0" err="1" smtClean="0">
                <a:latin typeface="Arial Black" panose="020B0A04020102020204" pitchFamily="34" charset="0"/>
              </a:rPr>
              <a:t>ch</a:t>
            </a:r>
            <a:r>
              <a:rPr lang="fr-FR" sz="3200" dirty="0" smtClean="0">
                <a:latin typeface="Arial Black" panose="020B0A04020102020204" pitchFamily="34" charset="0"/>
              </a:rPr>
              <a:t> 4 à 6</a:t>
            </a:r>
          </a:p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Pratique 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44333"/>
            <a:ext cx="9143999" cy="1938992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dirty="0" smtClean="0">
                <a:latin typeface="Arial Black" panose="020B0A04020102020204" pitchFamily="34" charset="0"/>
              </a:rPr>
              <a:t>La rédemption du croyant </a:t>
            </a:r>
            <a:endParaRPr lang="fr-FR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" y="1413264"/>
            <a:ext cx="88091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Paul, apôtre de Jésus-Christ par la volonté de Dieu, aux saints qui sont à Ephèse et aux fidèles en Jésus-Christ: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Que la grâce et la paix vous soient données de la part de Dieu notre Père et du Seigneur Jésus-Christ !</a:t>
            </a:r>
          </a:p>
        </p:txBody>
      </p:sp>
      <p:sp>
        <p:nvSpPr>
          <p:cNvPr id="3" name="Rectangle 2"/>
          <p:cNvSpPr/>
          <p:nvPr/>
        </p:nvSpPr>
        <p:spPr>
          <a:xfrm>
            <a:off x="141667" y="421591"/>
            <a:ext cx="880915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Ephésiens 1.1-14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09" y="807957"/>
            <a:ext cx="88091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Béni soit Dieu, le Père de notre Seigneur Jésus-Christ, qui nous a bénis de toutes sortes de bénédictions spirituelles dans les lieux célestes en Christ !</a:t>
            </a:r>
          </a:p>
        </p:txBody>
      </p:sp>
    </p:spTree>
    <p:extLst>
      <p:ext uri="{BB962C8B-B14F-4D97-AF65-F5344CB8AC3E}">
        <p14:creationId xmlns:p14="http://schemas.microsoft.com/office/powerpoint/2010/main" val="26421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09" y="395833"/>
            <a:ext cx="88091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lui Dieu nous a élus avant la fondation du monde, pour que nous soyons saints et irrépréhensibles devant lui, nous ayant prédestinés dans son amour à être ses enfants d’adoption par Jésus-Christ, selon le bon plaisir de sa volonté, à la louange de la gloire de sa grâce qu’il nous a accordée en son bien-aimé.</a:t>
            </a:r>
          </a:p>
        </p:txBody>
      </p:sp>
    </p:spTree>
    <p:extLst>
      <p:ext uri="{BB962C8B-B14F-4D97-AF65-F5344CB8AC3E}">
        <p14:creationId xmlns:p14="http://schemas.microsoft.com/office/powerpoint/2010/main" val="20389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09" y="151134"/>
            <a:ext cx="88091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lui nous avons la rédemption par son sang, la rémission des péchés, selon la richesse de sa grâce, que Dieu a répandue abondamment sur nous par toute espèce de sagesse et d’intelligence, nous faisant connaître le mystère de sa volonté, selon le bienveillant dessein qu’il avait formé en lui-même, pour le mettre à exécution lorsque les temps seraient accomplis, de réunir toutes choses en Christ, celles qui sont dans les cieux et celles qui sont sur la terre.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4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798</Words>
  <Application>Microsoft Office PowerPoint</Application>
  <PresentationFormat>Affichage à l'écran (4:3)</PresentationFormat>
  <Paragraphs>55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Quéré Philippe</dc:creator>
  <cp:lastModifiedBy>Quéré Philippe</cp:lastModifiedBy>
  <cp:revision>10</cp:revision>
  <dcterms:created xsi:type="dcterms:W3CDTF">2014-09-02T10:59:32Z</dcterms:created>
  <dcterms:modified xsi:type="dcterms:W3CDTF">2014-09-02T16:43:00Z</dcterms:modified>
</cp:coreProperties>
</file>