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63"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126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7F11423-0F72-4E2E-83E6-EA8A025A4987}" type="datetimeFigureOut">
              <a:rPr lang="fr-FR" smtClean="0"/>
              <a:t>04/11/2014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1A882B8-D45A-46BD-8987-EBD8E9143359}" type="slidenum">
              <a:rPr lang="fr-FR" smtClean="0"/>
              <a:t>‹N°›</a:t>
            </a:fld>
            <a:endParaRPr lang="fr-FR"/>
          </a:p>
        </p:txBody>
      </p:sp>
    </p:spTree>
    <p:extLst>
      <p:ext uri="{BB962C8B-B14F-4D97-AF65-F5344CB8AC3E}">
        <p14:creationId xmlns:p14="http://schemas.microsoft.com/office/powerpoint/2010/main" val="2266426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7F11423-0F72-4E2E-83E6-EA8A025A4987}" type="datetimeFigureOut">
              <a:rPr lang="fr-FR" smtClean="0"/>
              <a:t>04/11/2014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1A882B8-D45A-46BD-8987-EBD8E9143359}" type="slidenum">
              <a:rPr lang="fr-FR" smtClean="0"/>
              <a:t>‹N°›</a:t>
            </a:fld>
            <a:endParaRPr lang="fr-FR"/>
          </a:p>
        </p:txBody>
      </p:sp>
    </p:spTree>
    <p:extLst>
      <p:ext uri="{BB962C8B-B14F-4D97-AF65-F5344CB8AC3E}">
        <p14:creationId xmlns:p14="http://schemas.microsoft.com/office/powerpoint/2010/main" val="2308723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7F11423-0F72-4E2E-83E6-EA8A025A4987}" type="datetimeFigureOut">
              <a:rPr lang="fr-FR" smtClean="0"/>
              <a:t>04/11/2014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1A882B8-D45A-46BD-8987-EBD8E9143359}" type="slidenum">
              <a:rPr lang="fr-FR" smtClean="0"/>
              <a:t>‹N°›</a:t>
            </a:fld>
            <a:endParaRPr lang="fr-FR"/>
          </a:p>
        </p:txBody>
      </p:sp>
    </p:spTree>
    <p:extLst>
      <p:ext uri="{BB962C8B-B14F-4D97-AF65-F5344CB8AC3E}">
        <p14:creationId xmlns:p14="http://schemas.microsoft.com/office/powerpoint/2010/main" val="2557132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7F11423-0F72-4E2E-83E6-EA8A025A4987}" type="datetimeFigureOut">
              <a:rPr lang="fr-FR" smtClean="0"/>
              <a:t>04/11/2014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1A882B8-D45A-46BD-8987-EBD8E9143359}" type="slidenum">
              <a:rPr lang="fr-FR" smtClean="0"/>
              <a:t>‹N°›</a:t>
            </a:fld>
            <a:endParaRPr lang="fr-FR"/>
          </a:p>
        </p:txBody>
      </p:sp>
    </p:spTree>
    <p:extLst>
      <p:ext uri="{BB962C8B-B14F-4D97-AF65-F5344CB8AC3E}">
        <p14:creationId xmlns:p14="http://schemas.microsoft.com/office/powerpoint/2010/main" val="3372664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7F11423-0F72-4E2E-83E6-EA8A025A4987}" type="datetimeFigureOut">
              <a:rPr lang="fr-FR" smtClean="0"/>
              <a:t>04/11/2014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1A882B8-D45A-46BD-8987-EBD8E9143359}" type="slidenum">
              <a:rPr lang="fr-FR" smtClean="0"/>
              <a:t>‹N°›</a:t>
            </a:fld>
            <a:endParaRPr lang="fr-FR"/>
          </a:p>
        </p:txBody>
      </p:sp>
    </p:spTree>
    <p:extLst>
      <p:ext uri="{BB962C8B-B14F-4D97-AF65-F5344CB8AC3E}">
        <p14:creationId xmlns:p14="http://schemas.microsoft.com/office/powerpoint/2010/main" val="1512767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7F11423-0F72-4E2E-83E6-EA8A025A4987}" type="datetimeFigureOut">
              <a:rPr lang="fr-FR" smtClean="0"/>
              <a:t>04/11/2014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1A882B8-D45A-46BD-8987-EBD8E9143359}" type="slidenum">
              <a:rPr lang="fr-FR" smtClean="0"/>
              <a:t>‹N°›</a:t>
            </a:fld>
            <a:endParaRPr lang="fr-FR"/>
          </a:p>
        </p:txBody>
      </p:sp>
    </p:spTree>
    <p:extLst>
      <p:ext uri="{BB962C8B-B14F-4D97-AF65-F5344CB8AC3E}">
        <p14:creationId xmlns:p14="http://schemas.microsoft.com/office/powerpoint/2010/main" val="228542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7F11423-0F72-4E2E-83E6-EA8A025A4987}" type="datetimeFigureOut">
              <a:rPr lang="fr-FR" smtClean="0"/>
              <a:t>04/11/2014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1A882B8-D45A-46BD-8987-EBD8E9143359}" type="slidenum">
              <a:rPr lang="fr-FR" smtClean="0"/>
              <a:t>‹N°›</a:t>
            </a:fld>
            <a:endParaRPr lang="fr-FR"/>
          </a:p>
        </p:txBody>
      </p:sp>
    </p:spTree>
    <p:extLst>
      <p:ext uri="{BB962C8B-B14F-4D97-AF65-F5344CB8AC3E}">
        <p14:creationId xmlns:p14="http://schemas.microsoft.com/office/powerpoint/2010/main" val="1096462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7F11423-0F72-4E2E-83E6-EA8A025A4987}" type="datetimeFigureOut">
              <a:rPr lang="fr-FR" smtClean="0"/>
              <a:t>04/11/2014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1A882B8-D45A-46BD-8987-EBD8E9143359}" type="slidenum">
              <a:rPr lang="fr-FR" smtClean="0"/>
              <a:t>‹N°›</a:t>
            </a:fld>
            <a:endParaRPr lang="fr-FR"/>
          </a:p>
        </p:txBody>
      </p:sp>
    </p:spTree>
    <p:extLst>
      <p:ext uri="{BB962C8B-B14F-4D97-AF65-F5344CB8AC3E}">
        <p14:creationId xmlns:p14="http://schemas.microsoft.com/office/powerpoint/2010/main" val="550307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F11423-0F72-4E2E-83E6-EA8A025A4987}" type="datetimeFigureOut">
              <a:rPr lang="fr-FR" smtClean="0"/>
              <a:t>04/11/2014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1A882B8-D45A-46BD-8987-EBD8E9143359}" type="slidenum">
              <a:rPr lang="fr-FR" smtClean="0"/>
              <a:t>‹N°›</a:t>
            </a:fld>
            <a:endParaRPr lang="fr-FR"/>
          </a:p>
        </p:txBody>
      </p:sp>
    </p:spTree>
    <p:extLst>
      <p:ext uri="{BB962C8B-B14F-4D97-AF65-F5344CB8AC3E}">
        <p14:creationId xmlns:p14="http://schemas.microsoft.com/office/powerpoint/2010/main" val="2350913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7F11423-0F72-4E2E-83E6-EA8A025A4987}" type="datetimeFigureOut">
              <a:rPr lang="fr-FR" smtClean="0"/>
              <a:t>04/11/2014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1A882B8-D45A-46BD-8987-EBD8E9143359}" type="slidenum">
              <a:rPr lang="fr-FR" smtClean="0"/>
              <a:t>‹N°›</a:t>
            </a:fld>
            <a:endParaRPr lang="fr-FR"/>
          </a:p>
        </p:txBody>
      </p:sp>
    </p:spTree>
    <p:extLst>
      <p:ext uri="{BB962C8B-B14F-4D97-AF65-F5344CB8AC3E}">
        <p14:creationId xmlns:p14="http://schemas.microsoft.com/office/powerpoint/2010/main" val="2219106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7F11423-0F72-4E2E-83E6-EA8A025A4987}" type="datetimeFigureOut">
              <a:rPr lang="fr-FR" smtClean="0"/>
              <a:t>04/11/2014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1A882B8-D45A-46BD-8987-EBD8E9143359}" type="slidenum">
              <a:rPr lang="fr-FR" smtClean="0"/>
              <a:t>‹N°›</a:t>
            </a:fld>
            <a:endParaRPr lang="fr-FR"/>
          </a:p>
        </p:txBody>
      </p:sp>
    </p:spTree>
    <p:extLst>
      <p:ext uri="{BB962C8B-B14F-4D97-AF65-F5344CB8AC3E}">
        <p14:creationId xmlns:p14="http://schemas.microsoft.com/office/powerpoint/2010/main" val="822680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F11423-0F72-4E2E-83E6-EA8A025A4987}" type="datetimeFigureOut">
              <a:rPr lang="fr-FR" smtClean="0"/>
              <a:t>04/11/2014</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A882B8-D45A-46BD-8987-EBD8E9143359}" type="slidenum">
              <a:rPr lang="fr-FR" smtClean="0"/>
              <a:t>‹N°›</a:t>
            </a:fld>
            <a:endParaRPr lang="fr-FR"/>
          </a:p>
        </p:txBody>
      </p:sp>
    </p:spTree>
    <p:extLst>
      <p:ext uri="{BB962C8B-B14F-4D97-AF65-F5344CB8AC3E}">
        <p14:creationId xmlns:p14="http://schemas.microsoft.com/office/powerpoint/2010/main" val="77072680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7710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1" y="312845"/>
            <a:ext cx="8860664"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600" dirty="0" smtClean="0">
                <a:latin typeface="Arial Black" panose="020B0A04020102020204" pitchFamily="34" charset="0"/>
              </a:rPr>
              <a:t>Œuvre de Dieu</a:t>
            </a:r>
            <a:endParaRPr lang="fr-FR" sz="3600" dirty="0">
              <a:latin typeface="Arial Black" panose="020B0A04020102020204" pitchFamily="34" charset="0"/>
            </a:endParaRPr>
          </a:p>
        </p:txBody>
      </p:sp>
      <p:sp>
        <p:nvSpPr>
          <p:cNvPr id="3" name="Rectangle 2"/>
          <p:cNvSpPr/>
          <p:nvPr/>
        </p:nvSpPr>
        <p:spPr>
          <a:xfrm>
            <a:off x="115911" y="1188606"/>
            <a:ext cx="8860664" cy="5447645"/>
          </a:xfrm>
          <a:prstGeom prst="rect">
            <a:avLst/>
          </a:prstGeom>
        </p:spPr>
        <p:txBody>
          <a:bodyPr wrap="square">
            <a:spAutoFit/>
          </a:bodyPr>
          <a:lstStyle/>
          <a:p>
            <a:pPr algn="just"/>
            <a:r>
              <a:rPr lang="fr-FR" sz="3600" smtClean="0">
                <a:latin typeface="Arial Black" panose="020B0A04020102020204" pitchFamily="34" charset="0"/>
              </a:rPr>
              <a:t>Genèse 2.22-23 </a:t>
            </a:r>
            <a:endParaRPr lang="fr-FR" sz="3600" dirty="0">
              <a:latin typeface="Arial Black" panose="020B0A04020102020204" pitchFamily="34" charset="0"/>
            </a:endParaRPr>
          </a:p>
          <a:p>
            <a:pPr algn="just"/>
            <a:r>
              <a:rPr lang="fr-FR" sz="4400" dirty="0">
                <a:solidFill>
                  <a:srgbClr val="FFFF00"/>
                </a:solidFill>
                <a:latin typeface="Arial Black" panose="020B0A04020102020204" pitchFamily="34" charset="0"/>
              </a:rPr>
              <a:t>L’Eternel Dieu forma une femme de la côte qu’il avait prise de l’homme</a:t>
            </a:r>
            <a:r>
              <a:rPr lang="fr-FR" sz="3600" dirty="0">
                <a:latin typeface="Arial Black" panose="020B0A04020102020204" pitchFamily="34" charset="0"/>
              </a:rPr>
              <a:t>, et il l’amena vers l’homme</a:t>
            </a:r>
            <a:r>
              <a:rPr lang="fr-FR" sz="3600" dirty="0" smtClean="0">
                <a:latin typeface="Arial Black" panose="020B0A04020102020204" pitchFamily="34" charset="0"/>
              </a:rPr>
              <a:t>. Et </a:t>
            </a:r>
            <a:r>
              <a:rPr lang="fr-FR" sz="3600" dirty="0">
                <a:latin typeface="Arial Black" panose="020B0A04020102020204" pitchFamily="34" charset="0"/>
              </a:rPr>
              <a:t>l’homme dit : Voici cette fois celle qui est os de mes os et chair de ma chair ! on l’appellera femme, parce qu’elle a été prise de l’homme.</a:t>
            </a:r>
          </a:p>
        </p:txBody>
      </p:sp>
    </p:spTree>
    <p:extLst>
      <p:ext uri="{BB962C8B-B14F-4D97-AF65-F5344CB8AC3E}">
        <p14:creationId xmlns:p14="http://schemas.microsoft.com/office/powerpoint/2010/main" val="19876128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1" y="312845"/>
            <a:ext cx="8860664"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600" dirty="0" smtClean="0">
                <a:latin typeface="Arial Black" panose="020B0A04020102020204" pitchFamily="34" charset="0"/>
              </a:rPr>
              <a:t>Volonté de Dieu</a:t>
            </a:r>
            <a:endParaRPr lang="fr-FR" sz="3600" dirty="0">
              <a:latin typeface="Arial Black" panose="020B0A04020102020204" pitchFamily="34" charset="0"/>
            </a:endParaRPr>
          </a:p>
        </p:txBody>
      </p:sp>
      <p:sp>
        <p:nvSpPr>
          <p:cNvPr id="3" name="Rectangle 2"/>
          <p:cNvSpPr/>
          <p:nvPr/>
        </p:nvSpPr>
        <p:spPr>
          <a:xfrm>
            <a:off x="115911" y="1188606"/>
            <a:ext cx="8860664" cy="5324535"/>
          </a:xfrm>
          <a:prstGeom prst="rect">
            <a:avLst/>
          </a:prstGeom>
        </p:spPr>
        <p:txBody>
          <a:bodyPr wrap="square">
            <a:spAutoFit/>
          </a:bodyPr>
          <a:lstStyle/>
          <a:p>
            <a:pPr algn="just"/>
            <a:r>
              <a:rPr lang="fr-FR" sz="3600" dirty="0" smtClean="0">
                <a:latin typeface="Arial Black" panose="020B0A04020102020204" pitchFamily="34" charset="0"/>
              </a:rPr>
              <a:t>Genèse 2.22-23</a:t>
            </a:r>
            <a:endParaRPr lang="fr-FR" sz="3600" dirty="0">
              <a:latin typeface="Arial Black" panose="020B0A04020102020204" pitchFamily="34" charset="0"/>
            </a:endParaRPr>
          </a:p>
          <a:p>
            <a:pPr algn="just"/>
            <a:r>
              <a:rPr lang="fr-FR" sz="3600" dirty="0">
                <a:latin typeface="Arial Black" panose="020B0A04020102020204" pitchFamily="34" charset="0"/>
              </a:rPr>
              <a:t>L’Eternel Dieu forma une femme de la côte qu’il avait prise de l’homme, </a:t>
            </a:r>
            <a:r>
              <a:rPr lang="fr-FR" sz="4400" dirty="0">
                <a:solidFill>
                  <a:srgbClr val="FFFF00"/>
                </a:solidFill>
                <a:latin typeface="Arial Black" panose="020B0A04020102020204" pitchFamily="34" charset="0"/>
              </a:rPr>
              <a:t>et il l’amena vers l’homme</a:t>
            </a:r>
            <a:r>
              <a:rPr lang="fr-FR" sz="3600" dirty="0" smtClean="0">
                <a:latin typeface="Arial Black" panose="020B0A04020102020204" pitchFamily="34" charset="0"/>
              </a:rPr>
              <a:t>. Et </a:t>
            </a:r>
            <a:r>
              <a:rPr lang="fr-FR" sz="3600" dirty="0">
                <a:latin typeface="Arial Black" panose="020B0A04020102020204" pitchFamily="34" charset="0"/>
              </a:rPr>
              <a:t>l’homme dit : Voici cette fois celle qui est os de mes os et chair de ma chair ! on l’appellera femme, parce qu’elle a été prise de l’homme.</a:t>
            </a:r>
          </a:p>
        </p:txBody>
      </p:sp>
    </p:spTree>
    <p:extLst>
      <p:ext uri="{BB962C8B-B14F-4D97-AF65-F5344CB8AC3E}">
        <p14:creationId xmlns:p14="http://schemas.microsoft.com/office/powerpoint/2010/main" val="415999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1" y="312845"/>
            <a:ext cx="8860664"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600" dirty="0" smtClean="0">
                <a:latin typeface="Arial Black" panose="020B0A04020102020204" pitchFamily="34" charset="0"/>
              </a:rPr>
              <a:t>L’alliance</a:t>
            </a:r>
            <a:endParaRPr lang="fr-FR" sz="3600" dirty="0">
              <a:latin typeface="Arial Black" panose="020B0A04020102020204" pitchFamily="34" charset="0"/>
            </a:endParaRPr>
          </a:p>
        </p:txBody>
      </p:sp>
      <p:sp>
        <p:nvSpPr>
          <p:cNvPr id="3" name="Rectangle 2"/>
          <p:cNvSpPr/>
          <p:nvPr/>
        </p:nvSpPr>
        <p:spPr>
          <a:xfrm>
            <a:off x="115911" y="1098454"/>
            <a:ext cx="8860664" cy="4647426"/>
          </a:xfrm>
          <a:prstGeom prst="rect">
            <a:avLst/>
          </a:prstGeom>
        </p:spPr>
        <p:txBody>
          <a:bodyPr wrap="square">
            <a:spAutoFit/>
          </a:bodyPr>
          <a:lstStyle/>
          <a:p>
            <a:pPr algn="just"/>
            <a:r>
              <a:rPr lang="fr-FR" sz="3600" dirty="0" smtClean="0">
                <a:latin typeface="Arial Black" panose="020B0A04020102020204" pitchFamily="34" charset="0"/>
              </a:rPr>
              <a:t>Genèse 2.22-23</a:t>
            </a:r>
            <a:endParaRPr lang="fr-FR" sz="3600" dirty="0">
              <a:latin typeface="Arial Black" panose="020B0A04020102020204" pitchFamily="34" charset="0"/>
            </a:endParaRPr>
          </a:p>
          <a:p>
            <a:pPr algn="just"/>
            <a:r>
              <a:rPr lang="fr-FR" sz="3200" dirty="0">
                <a:latin typeface="Arial Black" panose="020B0A04020102020204" pitchFamily="34" charset="0"/>
              </a:rPr>
              <a:t>L’Eternel Dieu forma une femme de la côte qu’il avait prise de l’homme, et il l’amena vers l’homme</a:t>
            </a:r>
            <a:r>
              <a:rPr lang="fr-FR" sz="3200" dirty="0" smtClean="0">
                <a:latin typeface="Arial Black" panose="020B0A04020102020204" pitchFamily="34" charset="0"/>
              </a:rPr>
              <a:t>. Et </a:t>
            </a:r>
            <a:r>
              <a:rPr lang="fr-FR" sz="3200" dirty="0">
                <a:latin typeface="Arial Black" panose="020B0A04020102020204" pitchFamily="34" charset="0"/>
              </a:rPr>
              <a:t>l’homme dit : </a:t>
            </a:r>
            <a:r>
              <a:rPr lang="fr-FR" sz="4400" dirty="0">
                <a:solidFill>
                  <a:srgbClr val="FFFF00"/>
                </a:solidFill>
                <a:latin typeface="Arial Black" panose="020B0A04020102020204" pitchFamily="34" charset="0"/>
              </a:rPr>
              <a:t>Voici cette fois celle qui est os de mes os et chair de ma chair ! </a:t>
            </a:r>
            <a:r>
              <a:rPr lang="fr-FR" sz="3200" dirty="0">
                <a:latin typeface="Arial Black" panose="020B0A04020102020204" pitchFamily="34" charset="0"/>
              </a:rPr>
              <a:t>on l’appellera femme, parce qu’elle a été prise de l’homme.</a:t>
            </a:r>
          </a:p>
        </p:txBody>
      </p:sp>
    </p:spTree>
    <p:extLst>
      <p:ext uri="{BB962C8B-B14F-4D97-AF65-F5344CB8AC3E}">
        <p14:creationId xmlns:p14="http://schemas.microsoft.com/office/powerpoint/2010/main" val="27485726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1" y="145419"/>
            <a:ext cx="8860664"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600" dirty="0" smtClean="0">
                <a:latin typeface="Arial Black" panose="020B0A04020102020204" pitchFamily="34" charset="0"/>
              </a:rPr>
              <a:t>L’alliance</a:t>
            </a:r>
            <a:endParaRPr lang="fr-FR" sz="3600" dirty="0">
              <a:latin typeface="Arial Black" panose="020B0A04020102020204" pitchFamily="34" charset="0"/>
            </a:endParaRPr>
          </a:p>
        </p:txBody>
      </p:sp>
      <p:sp>
        <p:nvSpPr>
          <p:cNvPr id="3" name="Rectangle 2"/>
          <p:cNvSpPr/>
          <p:nvPr/>
        </p:nvSpPr>
        <p:spPr>
          <a:xfrm>
            <a:off x="115911" y="905271"/>
            <a:ext cx="8860664" cy="4647426"/>
          </a:xfrm>
          <a:prstGeom prst="rect">
            <a:avLst/>
          </a:prstGeom>
        </p:spPr>
        <p:txBody>
          <a:bodyPr wrap="square">
            <a:spAutoFit/>
          </a:bodyPr>
          <a:lstStyle/>
          <a:p>
            <a:pPr algn="just"/>
            <a:r>
              <a:rPr lang="fr-FR" sz="3600" dirty="0" smtClean="0">
                <a:latin typeface="Arial Black" panose="020B0A04020102020204" pitchFamily="34" charset="0"/>
              </a:rPr>
              <a:t>Genèse 2.22-23</a:t>
            </a:r>
            <a:endParaRPr lang="fr-FR" sz="3600" dirty="0">
              <a:latin typeface="Arial Black" panose="020B0A04020102020204" pitchFamily="34" charset="0"/>
            </a:endParaRPr>
          </a:p>
          <a:p>
            <a:pPr algn="just"/>
            <a:r>
              <a:rPr lang="fr-FR" sz="3200" dirty="0">
                <a:latin typeface="Arial Black" panose="020B0A04020102020204" pitchFamily="34" charset="0"/>
              </a:rPr>
              <a:t>L’Eternel Dieu forma une femme de la côte qu’il avait prise de l’homme, et il l’amena vers l’homme</a:t>
            </a:r>
            <a:r>
              <a:rPr lang="fr-FR" sz="3200" dirty="0" smtClean="0">
                <a:latin typeface="Arial Black" panose="020B0A04020102020204" pitchFamily="34" charset="0"/>
              </a:rPr>
              <a:t>. Et </a:t>
            </a:r>
            <a:r>
              <a:rPr lang="fr-FR" sz="3200" dirty="0">
                <a:latin typeface="Arial Black" panose="020B0A04020102020204" pitchFamily="34" charset="0"/>
              </a:rPr>
              <a:t>l’homme dit : </a:t>
            </a:r>
            <a:r>
              <a:rPr lang="fr-FR" sz="4400" dirty="0">
                <a:solidFill>
                  <a:srgbClr val="FFFF00"/>
                </a:solidFill>
                <a:latin typeface="Arial Black" panose="020B0A04020102020204" pitchFamily="34" charset="0"/>
              </a:rPr>
              <a:t>Voici cette fois celle qui est os de mes os et chair de ma chair ! </a:t>
            </a:r>
            <a:r>
              <a:rPr lang="fr-FR" sz="3200" dirty="0">
                <a:latin typeface="Arial Black" panose="020B0A04020102020204" pitchFamily="34" charset="0"/>
              </a:rPr>
              <a:t>on l’appellera femme, parce qu’elle a été prise de l’homme.</a:t>
            </a:r>
          </a:p>
        </p:txBody>
      </p:sp>
      <p:sp>
        <p:nvSpPr>
          <p:cNvPr id="4" name="Rectangle 3"/>
          <p:cNvSpPr/>
          <p:nvPr/>
        </p:nvSpPr>
        <p:spPr>
          <a:xfrm>
            <a:off x="115911" y="5861492"/>
            <a:ext cx="8860664"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C’est indissociable </a:t>
            </a:r>
            <a:endParaRPr lang="fr-FR" sz="3600" dirty="0">
              <a:latin typeface="Arial Black" panose="020B0A04020102020204" pitchFamily="34" charset="0"/>
            </a:endParaRPr>
          </a:p>
        </p:txBody>
      </p:sp>
    </p:spTree>
    <p:extLst>
      <p:ext uri="{BB962C8B-B14F-4D97-AF65-F5344CB8AC3E}">
        <p14:creationId xmlns:p14="http://schemas.microsoft.com/office/powerpoint/2010/main" val="23430971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6" y="1999976"/>
            <a:ext cx="8860664" cy="92333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5400" dirty="0" smtClean="0">
                <a:latin typeface="Arial Black" panose="020B0A04020102020204" pitchFamily="34" charset="0"/>
              </a:rPr>
              <a:t>Conseils de Paul</a:t>
            </a:r>
            <a:endParaRPr lang="fr-FR" sz="5400" dirty="0">
              <a:latin typeface="Arial Black" panose="020B0A04020102020204" pitchFamily="34" charset="0"/>
            </a:endParaRPr>
          </a:p>
        </p:txBody>
      </p:sp>
    </p:spTree>
    <p:extLst>
      <p:ext uri="{BB962C8B-B14F-4D97-AF65-F5344CB8AC3E}">
        <p14:creationId xmlns:p14="http://schemas.microsoft.com/office/powerpoint/2010/main" val="17122125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6" y="171175"/>
            <a:ext cx="8860664"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3600" dirty="0" smtClean="0">
                <a:latin typeface="Arial Black" panose="020B0A04020102020204" pitchFamily="34" charset="0"/>
              </a:rPr>
              <a:t>Femmes, soyez </a:t>
            </a:r>
            <a:r>
              <a:rPr lang="fr-FR" sz="3600" dirty="0" smtClean="0">
                <a:solidFill>
                  <a:srgbClr val="FF0000"/>
                </a:solidFill>
                <a:latin typeface="Arial Black" panose="020B0A04020102020204" pitchFamily="34" charset="0"/>
              </a:rPr>
              <a:t>soumises</a:t>
            </a:r>
            <a:r>
              <a:rPr lang="fr-FR" sz="3600" dirty="0" smtClean="0">
                <a:latin typeface="Arial Black" panose="020B0A04020102020204" pitchFamily="34" charset="0"/>
              </a:rPr>
              <a:t> à vos maris, comme au Seigneur…</a:t>
            </a:r>
          </a:p>
        </p:txBody>
      </p:sp>
      <p:sp>
        <p:nvSpPr>
          <p:cNvPr id="3" name="Rectangle 2"/>
          <p:cNvSpPr/>
          <p:nvPr/>
        </p:nvSpPr>
        <p:spPr>
          <a:xfrm>
            <a:off x="167426" y="1609354"/>
            <a:ext cx="8860664" cy="267765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fr-FR" sz="3200" dirty="0" smtClean="0">
                <a:latin typeface="Arial Black" panose="020B0A04020102020204" pitchFamily="34" charset="0"/>
              </a:rPr>
              <a:t>« </a:t>
            </a:r>
            <a:r>
              <a:rPr lang="fr-FR" sz="3200" dirty="0" err="1" smtClean="0">
                <a:latin typeface="Arial Black" panose="020B0A04020102020204" pitchFamily="34" charset="0"/>
              </a:rPr>
              <a:t>hupotasso</a:t>
            </a:r>
            <a:r>
              <a:rPr lang="fr-FR" sz="3200" dirty="0" smtClean="0">
                <a:latin typeface="Arial Black" panose="020B0A04020102020204" pitchFamily="34" charset="0"/>
              </a:rPr>
              <a:t> »</a:t>
            </a:r>
            <a:endParaRPr lang="fr-FR" sz="3200" dirty="0">
              <a:latin typeface="Arial Black" panose="020B0A04020102020204" pitchFamily="34" charset="0"/>
            </a:endParaRPr>
          </a:p>
          <a:p>
            <a:pPr algn="just"/>
            <a:endParaRPr lang="fr-FR" sz="800" dirty="0">
              <a:latin typeface="Arial Black" panose="020B0A04020102020204" pitchFamily="34" charset="0"/>
            </a:endParaRPr>
          </a:p>
          <a:p>
            <a:pPr algn="just"/>
            <a:r>
              <a:rPr lang="fr-FR" sz="3200" dirty="0">
                <a:latin typeface="Arial Black" panose="020B0A04020102020204" pitchFamily="34" charset="0"/>
              </a:rPr>
              <a:t>Un terme militaire Grec du sens de: « placer </a:t>
            </a:r>
            <a:r>
              <a:rPr lang="fr-FR" sz="3200" dirty="0" smtClean="0">
                <a:latin typeface="Arial Black" panose="020B0A04020102020204" pitchFamily="34" charset="0"/>
              </a:rPr>
              <a:t>des </a:t>
            </a:r>
            <a:r>
              <a:rPr lang="fr-FR" sz="3200" dirty="0">
                <a:latin typeface="Arial Black" panose="020B0A04020102020204" pitchFamily="34" charset="0"/>
              </a:rPr>
              <a:t>divisions de </a:t>
            </a:r>
            <a:r>
              <a:rPr lang="fr-FR" sz="3200" dirty="0" smtClean="0">
                <a:latin typeface="Arial Black" panose="020B0A04020102020204" pitchFamily="34" charset="0"/>
              </a:rPr>
              <a:t>troupes </a:t>
            </a:r>
            <a:r>
              <a:rPr lang="fr-FR" sz="3200" dirty="0">
                <a:latin typeface="Arial Black" panose="020B0A04020102020204" pitchFamily="34" charset="0"/>
              </a:rPr>
              <a:t>d’une manière militaire, sous le commandement d’un chef </a:t>
            </a:r>
            <a:r>
              <a:rPr lang="fr-FR" sz="3200" dirty="0" smtClean="0">
                <a:latin typeface="Arial Black" panose="020B0A04020102020204" pitchFamily="34" charset="0"/>
              </a:rPr>
              <a:t>».</a:t>
            </a:r>
            <a:endParaRPr lang="fr-FR" sz="3200" dirty="0">
              <a:latin typeface="Arial Black" panose="020B0A04020102020204" pitchFamily="34" charset="0"/>
            </a:endParaRPr>
          </a:p>
        </p:txBody>
      </p:sp>
      <p:sp>
        <p:nvSpPr>
          <p:cNvPr id="4" name="Rectangle 3"/>
          <p:cNvSpPr/>
          <p:nvPr/>
        </p:nvSpPr>
        <p:spPr>
          <a:xfrm>
            <a:off x="167426" y="4524860"/>
            <a:ext cx="8860664" cy="218521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endParaRPr lang="fr-FR" sz="800" dirty="0">
              <a:latin typeface="Arial Black" panose="020B0A04020102020204" pitchFamily="34" charset="0"/>
            </a:endParaRPr>
          </a:p>
          <a:p>
            <a:pPr algn="just"/>
            <a:r>
              <a:rPr lang="fr-FR" sz="3200" dirty="0" smtClean="0">
                <a:latin typeface="Arial Black" panose="020B0A04020102020204" pitchFamily="34" charset="0"/>
              </a:rPr>
              <a:t>Dans </a:t>
            </a:r>
            <a:r>
              <a:rPr lang="fr-FR" sz="3200" dirty="0">
                <a:latin typeface="Arial Black" panose="020B0A04020102020204" pitchFamily="34" charset="0"/>
              </a:rPr>
              <a:t>un sens non </a:t>
            </a:r>
            <a:r>
              <a:rPr lang="fr-FR" sz="3200" dirty="0" smtClean="0">
                <a:latin typeface="Arial Black" panose="020B0A04020102020204" pitchFamily="34" charset="0"/>
              </a:rPr>
              <a:t>militaire: «</a:t>
            </a:r>
            <a:r>
              <a:rPr lang="fr-FR" sz="3200" dirty="0">
                <a:latin typeface="Arial Black" panose="020B0A04020102020204" pitchFamily="34" charset="0"/>
              </a:rPr>
              <a:t> </a:t>
            </a:r>
            <a:r>
              <a:rPr lang="fr-FR" sz="3200" dirty="0" smtClean="0">
                <a:latin typeface="Arial Black" panose="020B0A04020102020204" pitchFamily="34" charset="0"/>
              </a:rPr>
              <a:t>attitude </a:t>
            </a:r>
            <a:r>
              <a:rPr lang="fr-FR" sz="3200" dirty="0">
                <a:latin typeface="Arial Black" panose="020B0A04020102020204" pitchFamily="34" charset="0"/>
              </a:rPr>
              <a:t>volontaire de donner, de coopérer, d’assumer des responsabilités, de porter une charge </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144394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6" y="171175"/>
            <a:ext cx="8860664"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3600" dirty="0">
                <a:latin typeface="Arial Black" panose="020B0A04020102020204" pitchFamily="34" charset="0"/>
              </a:rPr>
              <a:t>Maris, aimez vos femmes, comme Christ a aimé l’Eglise</a:t>
            </a:r>
            <a:endParaRPr lang="fr-FR" sz="3600" dirty="0" smtClean="0">
              <a:latin typeface="Arial Black" panose="020B0A04020102020204" pitchFamily="34" charset="0"/>
            </a:endParaRPr>
          </a:p>
        </p:txBody>
      </p:sp>
      <p:sp>
        <p:nvSpPr>
          <p:cNvPr id="3" name="Rectangle 2"/>
          <p:cNvSpPr/>
          <p:nvPr/>
        </p:nvSpPr>
        <p:spPr>
          <a:xfrm>
            <a:off x="167426" y="1609354"/>
            <a:ext cx="8860664" cy="107721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fr-FR" sz="3200" dirty="0" smtClean="0">
                <a:latin typeface="Arial Black" panose="020B0A04020102020204" pitchFamily="34" charset="0"/>
              </a:rPr>
              <a:t>Il est </a:t>
            </a:r>
            <a:r>
              <a:rPr lang="fr-FR" sz="3200" dirty="0">
                <a:latin typeface="Arial Black" panose="020B0A04020102020204" pitchFamily="34" charset="0"/>
              </a:rPr>
              <a:t>livré lui-même pour elle, afin de la sanctifier par la </a:t>
            </a:r>
            <a:r>
              <a:rPr lang="fr-FR" sz="3200" dirty="0" smtClean="0">
                <a:latin typeface="Arial Black" panose="020B0A04020102020204" pitchFamily="34" charset="0"/>
              </a:rPr>
              <a:t>parole…</a:t>
            </a:r>
            <a:endParaRPr lang="fr-FR" sz="3200" dirty="0">
              <a:latin typeface="Arial Black" panose="020B0A04020102020204" pitchFamily="34" charset="0"/>
            </a:endParaRPr>
          </a:p>
        </p:txBody>
      </p:sp>
      <p:sp>
        <p:nvSpPr>
          <p:cNvPr id="4" name="Rectangle 3"/>
          <p:cNvSpPr/>
          <p:nvPr/>
        </p:nvSpPr>
        <p:spPr>
          <a:xfrm>
            <a:off x="167426" y="3172579"/>
            <a:ext cx="8860664" cy="218521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endParaRPr lang="fr-FR" sz="800" dirty="0">
              <a:latin typeface="Arial Black" panose="020B0A04020102020204" pitchFamily="34" charset="0"/>
            </a:endParaRPr>
          </a:p>
          <a:p>
            <a:pPr algn="just"/>
            <a:r>
              <a:rPr lang="fr-FR" sz="3200" dirty="0">
                <a:latin typeface="Arial Black" panose="020B0A04020102020204" pitchFamily="34" charset="0"/>
              </a:rPr>
              <a:t>C’est ainsi que les maris doivent aimer leurs femmes comme leurs propres corps. Celui qui aime sa femme s’aime lui-même.</a:t>
            </a:r>
          </a:p>
        </p:txBody>
      </p:sp>
    </p:spTree>
    <p:extLst>
      <p:ext uri="{BB962C8B-B14F-4D97-AF65-F5344CB8AC3E}">
        <p14:creationId xmlns:p14="http://schemas.microsoft.com/office/powerpoint/2010/main" val="397074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6" y="171175"/>
            <a:ext cx="8860664"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3600" dirty="0" smtClean="0">
                <a:latin typeface="Arial Black" panose="020B0A04020102020204" pitchFamily="34" charset="0"/>
              </a:rPr>
              <a:t>Le lien avec Christ est important</a:t>
            </a:r>
          </a:p>
        </p:txBody>
      </p:sp>
      <p:sp>
        <p:nvSpPr>
          <p:cNvPr id="3" name="Rectangle 2"/>
          <p:cNvSpPr/>
          <p:nvPr/>
        </p:nvSpPr>
        <p:spPr>
          <a:xfrm>
            <a:off x="167426" y="1316966"/>
            <a:ext cx="8860664" cy="58477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fr-FR" sz="3200" dirty="0" smtClean="0">
                <a:latin typeface="Arial Black" panose="020B0A04020102020204" pitchFamily="34" charset="0"/>
              </a:rPr>
              <a:t>Femmes ... </a:t>
            </a:r>
            <a:r>
              <a:rPr lang="fr-FR" sz="3200" dirty="0">
                <a:latin typeface="Arial Black" panose="020B0A04020102020204" pitchFamily="34" charset="0"/>
              </a:rPr>
              <a:t>comme au Seigneur</a:t>
            </a:r>
          </a:p>
        </p:txBody>
      </p:sp>
      <p:sp>
        <p:nvSpPr>
          <p:cNvPr id="4" name="Rectangle 3"/>
          <p:cNvSpPr/>
          <p:nvPr/>
        </p:nvSpPr>
        <p:spPr>
          <a:xfrm>
            <a:off x="167426" y="2401201"/>
            <a:ext cx="8860664" cy="70788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endParaRPr lang="fr-FR" sz="800" dirty="0">
              <a:latin typeface="Arial Black" panose="020B0A04020102020204" pitchFamily="34" charset="0"/>
            </a:endParaRPr>
          </a:p>
          <a:p>
            <a:pPr algn="just"/>
            <a:r>
              <a:rPr lang="fr-FR" sz="3200" dirty="0">
                <a:latin typeface="Arial Black" panose="020B0A04020102020204" pitchFamily="34" charset="0"/>
              </a:rPr>
              <a:t>Maris, </a:t>
            </a:r>
            <a:r>
              <a:rPr lang="fr-FR" sz="3200" dirty="0" smtClean="0">
                <a:latin typeface="Arial Black" panose="020B0A04020102020204" pitchFamily="34" charset="0"/>
              </a:rPr>
              <a:t>… comme </a:t>
            </a:r>
            <a:r>
              <a:rPr lang="fr-FR" sz="3200" dirty="0">
                <a:latin typeface="Arial Black" panose="020B0A04020102020204" pitchFamily="34" charset="0"/>
              </a:rPr>
              <a:t>Christ a aimé l’Eglise.</a:t>
            </a:r>
          </a:p>
        </p:txBody>
      </p:sp>
    </p:spTree>
    <p:extLst>
      <p:ext uri="{BB962C8B-B14F-4D97-AF65-F5344CB8AC3E}">
        <p14:creationId xmlns:p14="http://schemas.microsoft.com/office/powerpoint/2010/main" val="64349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6" y="171175"/>
            <a:ext cx="8860664"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3600" dirty="0" smtClean="0">
                <a:latin typeface="Arial Black" panose="020B0A04020102020204" pitchFamily="34" charset="0"/>
              </a:rPr>
              <a:t>Il faut de bon fondement</a:t>
            </a:r>
          </a:p>
        </p:txBody>
      </p:sp>
      <p:sp>
        <p:nvSpPr>
          <p:cNvPr id="3" name="Rectangle 2"/>
          <p:cNvSpPr/>
          <p:nvPr/>
        </p:nvSpPr>
        <p:spPr>
          <a:xfrm>
            <a:off x="167426" y="983986"/>
            <a:ext cx="8860664" cy="206210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fr-FR" sz="3200" dirty="0" smtClean="0">
                <a:latin typeface="Arial Black" panose="020B0A04020102020204" pitchFamily="34" charset="0"/>
              </a:rPr>
              <a:t>Proverbe 18.22</a:t>
            </a:r>
          </a:p>
          <a:p>
            <a:pPr algn="just"/>
            <a:r>
              <a:rPr lang="fr-FR" sz="3200" dirty="0" smtClean="0">
                <a:latin typeface="Arial Black" panose="020B0A04020102020204" pitchFamily="34" charset="0"/>
              </a:rPr>
              <a:t>Celui </a:t>
            </a:r>
            <a:r>
              <a:rPr lang="fr-FR" sz="3200" dirty="0">
                <a:latin typeface="Arial Black" panose="020B0A04020102020204" pitchFamily="34" charset="0"/>
              </a:rPr>
              <a:t>qui trouve une femme trouve le bonheur ; C’est une grâce qu’il obtient de l’Eternel.</a:t>
            </a:r>
          </a:p>
        </p:txBody>
      </p:sp>
      <p:sp>
        <p:nvSpPr>
          <p:cNvPr id="4" name="Rectangle 3"/>
          <p:cNvSpPr/>
          <p:nvPr/>
        </p:nvSpPr>
        <p:spPr>
          <a:xfrm>
            <a:off x="167426" y="3354237"/>
            <a:ext cx="8860664" cy="317009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endParaRPr lang="fr-FR" sz="800" dirty="0">
              <a:latin typeface="Arial Black" panose="020B0A04020102020204" pitchFamily="34" charset="0"/>
            </a:endParaRPr>
          </a:p>
          <a:p>
            <a:pPr algn="just"/>
            <a:r>
              <a:rPr lang="fr-FR" sz="3200" dirty="0" smtClean="0">
                <a:latin typeface="Arial Black" panose="020B0A04020102020204" pitchFamily="34" charset="0"/>
              </a:rPr>
              <a:t>1 Corinthiens 7.39</a:t>
            </a:r>
          </a:p>
          <a:p>
            <a:pPr algn="just"/>
            <a:r>
              <a:rPr lang="fr-FR" sz="3200" dirty="0" smtClean="0">
                <a:latin typeface="Arial Black" panose="020B0A04020102020204" pitchFamily="34" charset="0"/>
              </a:rPr>
              <a:t>Une </a:t>
            </a:r>
            <a:r>
              <a:rPr lang="fr-FR" sz="3200" dirty="0">
                <a:latin typeface="Arial Black" panose="020B0A04020102020204" pitchFamily="34" charset="0"/>
              </a:rPr>
              <a:t>femme est liée aussi longtemps que son mari est vivant ; mais si le mari meurt, elle est libre de se marier à qui elle veut ; seulement, que ce soit dans le Seigneur.</a:t>
            </a:r>
          </a:p>
        </p:txBody>
      </p:sp>
    </p:spTree>
    <p:extLst>
      <p:ext uri="{BB962C8B-B14F-4D97-AF65-F5344CB8AC3E}">
        <p14:creationId xmlns:p14="http://schemas.microsoft.com/office/powerpoint/2010/main" val="311063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6" y="171175"/>
            <a:ext cx="8860664"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3600" dirty="0" smtClean="0">
                <a:latin typeface="Arial Black" panose="020B0A04020102020204" pitchFamily="34" charset="0"/>
              </a:rPr>
              <a:t>La base</a:t>
            </a:r>
          </a:p>
        </p:txBody>
      </p:sp>
      <p:sp>
        <p:nvSpPr>
          <p:cNvPr id="4" name="Rectangle 3"/>
          <p:cNvSpPr/>
          <p:nvPr/>
        </p:nvSpPr>
        <p:spPr>
          <a:xfrm>
            <a:off x="167426" y="1074677"/>
            <a:ext cx="8860664" cy="526297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fr-FR" sz="2800" dirty="0" smtClean="0">
                <a:latin typeface="Arial Black" panose="020B0A04020102020204" pitchFamily="34" charset="0"/>
              </a:rPr>
              <a:t>Ecclésiaste 4.9-12</a:t>
            </a:r>
          </a:p>
          <a:p>
            <a:pPr algn="just"/>
            <a:r>
              <a:rPr lang="fr-FR" sz="2800" dirty="0" smtClean="0">
                <a:latin typeface="Arial Black" panose="020B0A04020102020204" pitchFamily="34" charset="0"/>
              </a:rPr>
              <a:t>Deux </a:t>
            </a:r>
            <a:r>
              <a:rPr lang="fr-FR" sz="2800" dirty="0">
                <a:latin typeface="Arial Black" panose="020B0A04020102020204" pitchFamily="34" charset="0"/>
              </a:rPr>
              <a:t>valent mieux qu’un, parce qu’ils retirent un bon salaire de leur travail</a:t>
            </a:r>
            <a:r>
              <a:rPr lang="fr-FR" sz="2800" dirty="0" smtClean="0">
                <a:latin typeface="Arial Black" panose="020B0A04020102020204" pitchFamily="34" charset="0"/>
              </a:rPr>
              <a:t>. Car</a:t>
            </a:r>
            <a:r>
              <a:rPr lang="fr-FR" sz="2800" dirty="0">
                <a:latin typeface="Arial Black" panose="020B0A04020102020204" pitchFamily="34" charset="0"/>
              </a:rPr>
              <a:t>, s’ils tombent, l’un relève son compagnon ; mais malheur à celui qui est seul et qui tombe, sans avoir un second pour le relever </a:t>
            </a:r>
            <a:r>
              <a:rPr lang="fr-FR" sz="2800" dirty="0" smtClean="0">
                <a:latin typeface="Arial Black" panose="020B0A04020102020204" pitchFamily="34" charset="0"/>
              </a:rPr>
              <a:t>! De </a:t>
            </a:r>
            <a:r>
              <a:rPr lang="fr-FR" sz="2800" dirty="0">
                <a:latin typeface="Arial Black" panose="020B0A04020102020204" pitchFamily="34" charset="0"/>
              </a:rPr>
              <a:t>même, si deux couchent ensemble, ils auront chaud ; mais celui qui est seul, comment </a:t>
            </a:r>
            <a:r>
              <a:rPr lang="fr-FR" sz="2800" dirty="0" err="1">
                <a:latin typeface="Arial Black" panose="020B0A04020102020204" pitchFamily="34" charset="0"/>
              </a:rPr>
              <a:t>aura-t-il</a:t>
            </a:r>
            <a:r>
              <a:rPr lang="fr-FR" sz="2800" dirty="0">
                <a:latin typeface="Arial Black" panose="020B0A04020102020204" pitchFamily="34" charset="0"/>
              </a:rPr>
              <a:t> chaud </a:t>
            </a:r>
            <a:r>
              <a:rPr lang="fr-FR" sz="2800" dirty="0" smtClean="0">
                <a:latin typeface="Arial Black" panose="020B0A04020102020204" pitchFamily="34" charset="0"/>
              </a:rPr>
              <a:t>? Et </a:t>
            </a:r>
            <a:r>
              <a:rPr lang="fr-FR" sz="2800" dirty="0">
                <a:latin typeface="Arial Black" panose="020B0A04020102020204" pitchFamily="34" charset="0"/>
              </a:rPr>
              <a:t>si quelqu’un est plus fort qu’un seul, les deux peuvent lui résister ; et la corde à trois fils ne se rompt pas facilement.</a:t>
            </a:r>
          </a:p>
        </p:txBody>
      </p:sp>
    </p:spTree>
    <p:extLst>
      <p:ext uri="{BB962C8B-B14F-4D97-AF65-F5344CB8AC3E}">
        <p14:creationId xmlns:p14="http://schemas.microsoft.com/office/powerpoint/2010/main" val="3553809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6" y="1999976"/>
            <a:ext cx="8860664" cy="92333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5400" dirty="0" smtClean="0">
                <a:latin typeface="Arial Black" panose="020B0A04020102020204" pitchFamily="34" charset="0"/>
              </a:rPr>
              <a:t>Ephésiens 5.22-33</a:t>
            </a:r>
            <a:endParaRPr lang="fr-FR" sz="5400" dirty="0">
              <a:latin typeface="Arial Black" panose="020B0A04020102020204" pitchFamily="34" charset="0"/>
            </a:endParaRPr>
          </a:p>
        </p:txBody>
      </p:sp>
    </p:spTree>
    <p:extLst>
      <p:ext uri="{BB962C8B-B14F-4D97-AF65-F5344CB8AC3E}">
        <p14:creationId xmlns:p14="http://schemas.microsoft.com/office/powerpoint/2010/main" val="1400587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6" y="171175"/>
            <a:ext cx="8860664"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3600" dirty="0" smtClean="0">
                <a:latin typeface="Arial Black" panose="020B0A04020102020204" pitchFamily="34" charset="0"/>
              </a:rPr>
              <a:t>Conclusion</a:t>
            </a:r>
          </a:p>
        </p:txBody>
      </p:sp>
      <p:sp>
        <p:nvSpPr>
          <p:cNvPr id="5" name="Rectangle 4"/>
          <p:cNvSpPr/>
          <p:nvPr/>
        </p:nvSpPr>
        <p:spPr>
          <a:xfrm>
            <a:off x="0" y="1471942"/>
            <a:ext cx="8860664" cy="3416320"/>
          </a:xfrm>
          <a:prstGeom prst="rect">
            <a:avLst/>
          </a:prstGeom>
        </p:spPr>
        <p:txBody>
          <a:bodyPr wrap="square">
            <a:spAutoFit/>
          </a:bodyPr>
          <a:lstStyle/>
          <a:p>
            <a:pPr algn="just"/>
            <a:r>
              <a:rPr lang="fr-FR" sz="3600" dirty="0">
                <a:latin typeface="Arial Black" panose="020B0A04020102020204" pitchFamily="34" charset="0"/>
              </a:rPr>
              <a:t>Ce mystère est grand ; je dis cela par rapport à Christ et à l’Eglise. Du reste, que chacun de vous aime sa femme comme lui-même, et que la femme respecte son mari.</a:t>
            </a:r>
          </a:p>
        </p:txBody>
      </p:sp>
    </p:spTree>
    <p:extLst>
      <p:ext uri="{BB962C8B-B14F-4D97-AF65-F5344CB8AC3E}">
        <p14:creationId xmlns:p14="http://schemas.microsoft.com/office/powerpoint/2010/main" val="1018060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07430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518905"/>
            <a:ext cx="8860664" cy="5078313"/>
          </a:xfrm>
          <a:prstGeom prst="rect">
            <a:avLst/>
          </a:prstGeom>
        </p:spPr>
        <p:txBody>
          <a:bodyPr wrap="square">
            <a:spAutoFit/>
          </a:bodyPr>
          <a:lstStyle/>
          <a:p>
            <a:pPr algn="just"/>
            <a:r>
              <a:rPr lang="fr-FR" sz="3600" dirty="0" smtClean="0">
                <a:latin typeface="Arial Black" panose="020B0A04020102020204" pitchFamily="34" charset="0"/>
              </a:rPr>
              <a:t>Femmes, soyez soumises à vos maris, comme au Seigneur ; car le mari est le chef de la femme, comme Christ est le chef de l’Eglise, qui est son corps, et dont il est le Sauveur. Or, de même que l’Eglise est soumise à Christ, les femmes aussi doivent l’être à leurs maris en toutes choses.</a:t>
            </a:r>
          </a:p>
        </p:txBody>
      </p:sp>
    </p:spTree>
    <p:extLst>
      <p:ext uri="{BB962C8B-B14F-4D97-AF65-F5344CB8AC3E}">
        <p14:creationId xmlns:p14="http://schemas.microsoft.com/office/powerpoint/2010/main" val="1575073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518905"/>
            <a:ext cx="8860664" cy="5632311"/>
          </a:xfrm>
          <a:prstGeom prst="rect">
            <a:avLst/>
          </a:prstGeom>
        </p:spPr>
        <p:txBody>
          <a:bodyPr wrap="square">
            <a:spAutoFit/>
          </a:bodyPr>
          <a:lstStyle/>
          <a:p>
            <a:pPr algn="just"/>
            <a:r>
              <a:rPr lang="fr-FR" sz="3600" dirty="0" smtClean="0">
                <a:latin typeface="Arial Black" panose="020B0A04020102020204" pitchFamily="34" charset="0"/>
              </a:rPr>
              <a:t>Maris, aimez vos femmes, comme Christ a aimé l’Eglise, et s’est livré lui-même pour elle, afin de la sanctifier par la parole, après l’avoir purifiée par le baptême d’eau, afin de faire paraître devant lui cette Eglise glorieuse, sans tache, ni ride, ni rien de semblable, mais sainte et irrépréhensible.</a:t>
            </a:r>
            <a:endParaRPr lang="fr-FR" sz="3600" dirty="0">
              <a:latin typeface="Arial Black" panose="020B0A04020102020204" pitchFamily="34" charset="0"/>
            </a:endParaRPr>
          </a:p>
        </p:txBody>
      </p:sp>
    </p:spTree>
    <p:extLst>
      <p:ext uri="{BB962C8B-B14F-4D97-AF65-F5344CB8AC3E}">
        <p14:creationId xmlns:p14="http://schemas.microsoft.com/office/powerpoint/2010/main" val="574862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518905"/>
            <a:ext cx="8860664" cy="5632311"/>
          </a:xfrm>
          <a:prstGeom prst="rect">
            <a:avLst/>
          </a:prstGeom>
        </p:spPr>
        <p:txBody>
          <a:bodyPr wrap="square">
            <a:spAutoFit/>
          </a:bodyPr>
          <a:lstStyle/>
          <a:p>
            <a:pPr algn="just"/>
            <a:r>
              <a:rPr lang="fr-FR" sz="3600" dirty="0" smtClean="0">
                <a:latin typeface="Arial Black" panose="020B0A04020102020204" pitchFamily="34" charset="0"/>
              </a:rPr>
              <a:t>C’est ainsi que les maris doivent aimer leurs femmes comme leurs propres corps. Celui qui aime sa femme s’aime lui-même.</a:t>
            </a:r>
          </a:p>
          <a:p>
            <a:pPr algn="just"/>
            <a:endParaRPr lang="fr-FR" sz="3600" dirty="0">
              <a:latin typeface="Arial Black" panose="020B0A04020102020204" pitchFamily="34" charset="0"/>
            </a:endParaRPr>
          </a:p>
          <a:p>
            <a:pPr algn="just"/>
            <a:r>
              <a:rPr lang="fr-FR" sz="3600" dirty="0" smtClean="0">
                <a:latin typeface="Arial Black" panose="020B0A04020102020204" pitchFamily="34" charset="0"/>
              </a:rPr>
              <a:t>Car jamais personne n’a haï sa propre chair ; mais il la nourrit et en prend soin, comme Christ le fait pour l’Eglise, parce que nous sommes membres de son corps.</a:t>
            </a:r>
          </a:p>
        </p:txBody>
      </p:sp>
    </p:spTree>
    <p:extLst>
      <p:ext uri="{BB962C8B-B14F-4D97-AF65-F5344CB8AC3E}">
        <p14:creationId xmlns:p14="http://schemas.microsoft.com/office/powerpoint/2010/main" val="2585186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0" y="325722"/>
            <a:ext cx="8860664" cy="6186309"/>
          </a:xfrm>
          <a:prstGeom prst="rect">
            <a:avLst/>
          </a:prstGeom>
        </p:spPr>
        <p:txBody>
          <a:bodyPr wrap="square">
            <a:spAutoFit/>
          </a:bodyPr>
          <a:lstStyle/>
          <a:p>
            <a:pPr algn="just"/>
            <a:r>
              <a:rPr lang="fr-FR" sz="3600" dirty="0" smtClean="0">
                <a:latin typeface="Arial Black" panose="020B0A04020102020204" pitchFamily="34" charset="0"/>
              </a:rPr>
              <a:t>C’est pourquoi l’homme quittera son père et sa mère, et s’attachera à sa femme, et les deux deviendront une seule chair. </a:t>
            </a:r>
          </a:p>
          <a:p>
            <a:pPr algn="just"/>
            <a:endParaRPr lang="fr-FR" sz="3600" dirty="0">
              <a:latin typeface="Arial Black" panose="020B0A04020102020204" pitchFamily="34" charset="0"/>
            </a:endParaRPr>
          </a:p>
          <a:p>
            <a:pPr algn="just"/>
            <a:r>
              <a:rPr lang="fr-FR" sz="3600" dirty="0" smtClean="0">
                <a:latin typeface="Arial Black" panose="020B0A04020102020204" pitchFamily="34" charset="0"/>
              </a:rPr>
              <a:t>Ce mystère est grand ; je dis cela par rapport à Christ et à l’Eglise. Du reste, que chacun de vous aime sa femme comme lui-même, et que la femme respecte son mari.</a:t>
            </a:r>
            <a:endParaRPr lang="fr-FR" sz="3600" dirty="0">
              <a:latin typeface="Arial Black" panose="020B0A04020102020204" pitchFamily="34" charset="0"/>
            </a:endParaRPr>
          </a:p>
        </p:txBody>
      </p:sp>
    </p:spTree>
    <p:extLst>
      <p:ext uri="{BB962C8B-B14F-4D97-AF65-F5344CB8AC3E}">
        <p14:creationId xmlns:p14="http://schemas.microsoft.com/office/powerpoint/2010/main" val="3691005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1" y="312845"/>
            <a:ext cx="8860664"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600" dirty="0" smtClean="0">
                <a:latin typeface="Arial Black" panose="020B0A04020102020204" pitchFamily="34" charset="0"/>
              </a:rPr>
              <a:t>Le mariage dans le cœur de Dieu…</a:t>
            </a:r>
          </a:p>
          <a:p>
            <a:pPr algn="ctr"/>
            <a:r>
              <a:rPr lang="fr-FR" sz="3600" dirty="0" smtClean="0">
                <a:latin typeface="Arial Black" panose="020B0A04020102020204" pitchFamily="34" charset="0"/>
              </a:rPr>
              <a:t>Depuis la création.</a:t>
            </a:r>
            <a:endParaRPr lang="fr-FR" sz="3600" dirty="0">
              <a:latin typeface="Arial Black" panose="020B0A04020102020204" pitchFamily="34" charset="0"/>
            </a:endParaRPr>
          </a:p>
        </p:txBody>
      </p:sp>
      <p:sp>
        <p:nvSpPr>
          <p:cNvPr id="3" name="Rectangle 2"/>
          <p:cNvSpPr/>
          <p:nvPr/>
        </p:nvSpPr>
        <p:spPr>
          <a:xfrm>
            <a:off x="115911" y="2206037"/>
            <a:ext cx="8860664" cy="2308324"/>
          </a:xfrm>
          <a:prstGeom prst="rect">
            <a:avLst/>
          </a:prstGeom>
        </p:spPr>
        <p:txBody>
          <a:bodyPr wrap="square">
            <a:spAutoFit/>
          </a:bodyPr>
          <a:lstStyle/>
          <a:p>
            <a:pPr algn="just"/>
            <a:r>
              <a:rPr lang="fr-FR" sz="3600" dirty="0" smtClean="0">
                <a:latin typeface="Arial Black" panose="020B0A04020102020204" pitchFamily="34" charset="0"/>
              </a:rPr>
              <a:t>C’est pourquoi l’homme quittera son père et sa mère, et s’attachera à sa femme, et les deux deviendront une seule chair. </a:t>
            </a:r>
          </a:p>
        </p:txBody>
      </p:sp>
    </p:spTree>
    <p:extLst>
      <p:ext uri="{BB962C8B-B14F-4D97-AF65-F5344CB8AC3E}">
        <p14:creationId xmlns:p14="http://schemas.microsoft.com/office/powerpoint/2010/main" val="887822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1" y="312845"/>
            <a:ext cx="8860664"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600" dirty="0" smtClean="0">
                <a:latin typeface="Arial Black" panose="020B0A04020102020204" pitchFamily="34" charset="0"/>
              </a:rPr>
              <a:t>Dieu a créé l’homme à son image… et…</a:t>
            </a:r>
            <a:endParaRPr lang="fr-FR" sz="3600" dirty="0">
              <a:latin typeface="Arial Black" panose="020B0A04020102020204" pitchFamily="34" charset="0"/>
            </a:endParaRPr>
          </a:p>
        </p:txBody>
      </p:sp>
      <p:sp>
        <p:nvSpPr>
          <p:cNvPr id="3" name="Rectangle 2"/>
          <p:cNvSpPr/>
          <p:nvPr/>
        </p:nvSpPr>
        <p:spPr>
          <a:xfrm>
            <a:off x="115911" y="2064370"/>
            <a:ext cx="8860664" cy="2862322"/>
          </a:xfrm>
          <a:prstGeom prst="rect">
            <a:avLst/>
          </a:prstGeom>
        </p:spPr>
        <p:txBody>
          <a:bodyPr wrap="square">
            <a:spAutoFit/>
          </a:bodyPr>
          <a:lstStyle/>
          <a:p>
            <a:pPr algn="just"/>
            <a:r>
              <a:rPr lang="fr-FR" sz="3600" dirty="0" smtClean="0">
                <a:latin typeface="Arial Black" panose="020B0A04020102020204" pitchFamily="34" charset="0"/>
              </a:rPr>
              <a:t>Genèse 2.18</a:t>
            </a:r>
          </a:p>
          <a:p>
            <a:pPr algn="just"/>
            <a:endParaRPr lang="fr-FR" sz="3600" dirty="0">
              <a:latin typeface="Arial Black" panose="020B0A04020102020204" pitchFamily="34" charset="0"/>
            </a:endParaRPr>
          </a:p>
          <a:p>
            <a:pPr algn="just"/>
            <a:r>
              <a:rPr lang="fr-FR" sz="3600" dirty="0">
                <a:latin typeface="Arial Black" panose="020B0A04020102020204" pitchFamily="34" charset="0"/>
              </a:rPr>
              <a:t>L’Eternel Dieu dit : Il n’est pas bon que l’homme soit seul ; je lui ferai une aide semblable à lui</a:t>
            </a:r>
            <a:r>
              <a:rPr lang="fr-FR" sz="3600" dirty="0" smtClean="0">
                <a:latin typeface="Arial Black" panose="020B0A04020102020204" pitchFamily="34" charset="0"/>
              </a:rPr>
              <a:t>.</a:t>
            </a:r>
            <a:endParaRPr lang="fr-FR" sz="3600" dirty="0">
              <a:latin typeface="Arial Black" panose="020B0A04020102020204" pitchFamily="34" charset="0"/>
            </a:endParaRPr>
          </a:p>
        </p:txBody>
      </p:sp>
    </p:spTree>
    <p:extLst>
      <p:ext uri="{BB962C8B-B14F-4D97-AF65-F5344CB8AC3E}">
        <p14:creationId xmlns:p14="http://schemas.microsoft.com/office/powerpoint/2010/main" val="2471337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1" y="312845"/>
            <a:ext cx="8860664"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600" dirty="0" smtClean="0">
                <a:latin typeface="Arial Black" panose="020B0A04020102020204" pitchFamily="34" charset="0"/>
              </a:rPr>
              <a:t>Le témoignage de l’homme:</a:t>
            </a:r>
            <a:endParaRPr lang="fr-FR" sz="3600" dirty="0">
              <a:latin typeface="Arial Black" panose="020B0A04020102020204" pitchFamily="34" charset="0"/>
            </a:endParaRPr>
          </a:p>
        </p:txBody>
      </p:sp>
      <p:sp>
        <p:nvSpPr>
          <p:cNvPr id="3" name="Rectangle 2"/>
          <p:cNvSpPr/>
          <p:nvPr/>
        </p:nvSpPr>
        <p:spPr>
          <a:xfrm>
            <a:off x="115911" y="1188606"/>
            <a:ext cx="8860664" cy="5078313"/>
          </a:xfrm>
          <a:prstGeom prst="rect">
            <a:avLst/>
          </a:prstGeom>
        </p:spPr>
        <p:txBody>
          <a:bodyPr wrap="square">
            <a:spAutoFit/>
          </a:bodyPr>
          <a:lstStyle/>
          <a:p>
            <a:pPr algn="just"/>
            <a:r>
              <a:rPr lang="fr-FR" sz="3600" dirty="0" smtClean="0">
                <a:latin typeface="Arial Black" panose="020B0A04020102020204" pitchFamily="34" charset="0"/>
              </a:rPr>
              <a:t>Genèse 2.22-23</a:t>
            </a:r>
            <a:endParaRPr lang="fr-FR" sz="3600" dirty="0">
              <a:latin typeface="Arial Black" panose="020B0A04020102020204" pitchFamily="34" charset="0"/>
            </a:endParaRPr>
          </a:p>
          <a:p>
            <a:pPr algn="just"/>
            <a:r>
              <a:rPr lang="fr-FR" sz="3600" dirty="0">
                <a:latin typeface="Arial Black" panose="020B0A04020102020204" pitchFamily="34" charset="0"/>
              </a:rPr>
              <a:t>L’Eternel Dieu forma une femme de la côte qu’il avait prise de l’homme, et il l’amena vers l’homme</a:t>
            </a:r>
            <a:r>
              <a:rPr lang="fr-FR" sz="3600" dirty="0" smtClean="0">
                <a:latin typeface="Arial Black" panose="020B0A04020102020204" pitchFamily="34" charset="0"/>
              </a:rPr>
              <a:t>. Et </a:t>
            </a:r>
            <a:r>
              <a:rPr lang="fr-FR" sz="3600" dirty="0">
                <a:latin typeface="Arial Black" panose="020B0A04020102020204" pitchFamily="34" charset="0"/>
              </a:rPr>
              <a:t>l’homme dit : Voici cette fois celle qui est os de mes os et chair de ma chair ! on l’appellera femme, parce qu’elle a été prise de l’homme.</a:t>
            </a:r>
          </a:p>
        </p:txBody>
      </p:sp>
    </p:spTree>
    <p:extLst>
      <p:ext uri="{BB962C8B-B14F-4D97-AF65-F5344CB8AC3E}">
        <p14:creationId xmlns:p14="http://schemas.microsoft.com/office/powerpoint/2010/main" val="2162470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307</TotalTime>
  <Words>476</Words>
  <Application>Microsoft Office PowerPoint</Application>
  <PresentationFormat>Affichage à l'écran (4:3)</PresentationFormat>
  <Paragraphs>58</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Quéré Philippe</dc:creator>
  <cp:lastModifiedBy>addmontauban</cp:lastModifiedBy>
  <cp:revision>19</cp:revision>
  <dcterms:created xsi:type="dcterms:W3CDTF">2014-10-04T08:15:43Z</dcterms:created>
  <dcterms:modified xsi:type="dcterms:W3CDTF">2014-11-04T20:42:08Z</dcterms:modified>
</cp:coreProperties>
</file>