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85" r:id="rId4"/>
    <p:sldId id="286" r:id="rId5"/>
    <p:sldId id="287" r:id="rId6"/>
    <p:sldId id="291" r:id="rId7"/>
    <p:sldId id="277" r:id="rId8"/>
    <p:sldId id="280" r:id="rId9"/>
    <p:sldId id="281" r:id="rId10"/>
    <p:sldId id="282" r:id="rId11"/>
    <p:sldId id="283" r:id="rId12"/>
    <p:sldId id="279" r:id="rId13"/>
    <p:sldId id="284" r:id="rId14"/>
    <p:sldId id="292" r:id="rId15"/>
    <p:sldId id="293" r:id="rId16"/>
    <p:sldId id="294" r:id="rId17"/>
    <p:sldId id="297" r:id="rId18"/>
    <p:sldId id="298" r:id="rId19"/>
    <p:sldId id="299" r:id="rId20"/>
    <p:sldId id="300" r:id="rId21"/>
    <p:sldId id="295" r:id="rId22"/>
    <p:sldId id="296" r:id="rId23"/>
    <p:sldId id="288" r:id="rId24"/>
    <p:sldId id="301" r:id="rId25"/>
    <p:sldId id="289" r:id="rId26"/>
    <p:sldId id="290" r:id="rId27"/>
    <p:sldId id="274"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C4FDE8CC-7768-4CF2-B7FE-819F092EF06B}" type="datetimeFigureOut">
              <a:rPr lang="fr-FR" smtClean="0"/>
              <a:t>07/02/2016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2047436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4FDE8CC-7768-4CF2-B7FE-819F092EF06B}" type="datetimeFigureOut">
              <a:rPr lang="fr-FR" smtClean="0"/>
              <a:t>07/02/2016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2675915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4FDE8CC-7768-4CF2-B7FE-819F092EF06B}" type="datetimeFigureOut">
              <a:rPr lang="fr-FR" smtClean="0"/>
              <a:t>07/02/2016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3530532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4FDE8CC-7768-4CF2-B7FE-819F092EF06B}" type="datetimeFigureOut">
              <a:rPr lang="fr-FR" smtClean="0"/>
              <a:t>07/02/2016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2589911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4FDE8CC-7768-4CF2-B7FE-819F092EF06B}" type="datetimeFigureOut">
              <a:rPr lang="fr-FR" smtClean="0"/>
              <a:t>07/02/2016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3364826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4FDE8CC-7768-4CF2-B7FE-819F092EF06B}" type="datetimeFigureOut">
              <a:rPr lang="fr-FR" smtClean="0"/>
              <a:t>07/02/2016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2970657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4FDE8CC-7768-4CF2-B7FE-819F092EF06B}" type="datetimeFigureOut">
              <a:rPr lang="fr-FR" smtClean="0"/>
              <a:t>07/02/2016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1781441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4FDE8CC-7768-4CF2-B7FE-819F092EF06B}" type="datetimeFigureOut">
              <a:rPr lang="fr-FR" smtClean="0"/>
              <a:t>07/02/2016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2761236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FDE8CC-7768-4CF2-B7FE-819F092EF06B}" type="datetimeFigureOut">
              <a:rPr lang="fr-FR" smtClean="0"/>
              <a:t>07/02/2016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358365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4FDE8CC-7768-4CF2-B7FE-819F092EF06B}" type="datetimeFigureOut">
              <a:rPr lang="fr-FR" smtClean="0"/>
              <a:t>07/02/2016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3940450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4FDE8CC-7768-4CF2-B7FE-819F092EF06B}" type="datetimeFigureOut">
              <a:rPr lang="fr-FR" smtClean="0"/>
              <a:t>07/02/2016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1201371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FDE8CC-7768-4CF2-B7FE-819F092EF06B}" type="datetimeFigureOut">
              <a:rPr lang="fr-FR" smtClean="0"/>
              <a:t>07/02/2016</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E2470-1A9B-4592-B174-BC695A608508}" type="slidenum">
              <a:rPr lang="fr-FR" smtClean="0"/>
              <a:t>‹N°›</a:t>
            </a:fld>
            <a:endParaRPr lang="fr-FR"/>
          </a:p>
        </p:txBody>
      </p:sp>
    </p:spTree>
    <p:extLst>
      <p:ext uri="{BB962C8B-B14F-4D97-AF65-F5344CB8AC3E}">
        <p14:creationId xmlns:p14="http://schemas.microsoft.com/office/powerpoint/2010/main" val="106931620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7435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8" y="615807"/>
            <a:ext cx="8809149" cy="1815882"/>
          </a:xfrm>
          <a:prstGeom prst="rect">
            <a:avLst/>
          </a:prstGeom>
        </p:spPr>
        <p:txBody>
          <a:bodyPr wrap="square">
            <a:spAutoFit/>
          </a:bodyPr>
          <a:lstStyle/>
          <a:p>
            <a:pPr algn="just"/>
            <a:r>
              <a:rPr lang="fr-FR" sz="2800" dirty="0" smtClean="0">
                <a:latin typeface="Arial Black" panose="020B0A04020102020204" pitchFamily="34" charset="0"/>
              </a:rPr>
              <a:t>Verset </a:t>
            </a:r>
            <a:r>
              <a:rPr lang="fr-FR" sz="2800" dirty="0">
                <a:latin typeface="Arial Black" panose="020B0A04020102020204" pitchFamily="34" charset="0"/>
              </a:rPr>
              <a:t>35 : L’Eternel te frappera aux genoux et aux cuisses d’un ulcère malin dont tu ne pourras guérir, il te frappera depuis la plante du pied jusqu’au sommet de la tête</a:t>
            </a:r>
            <a:r>
              <a:rPr lang="fr-FR" sz="2800" dirty="0" smtClean="0">
                <a:latin typeface="Arial Black" panose="020B0A04020102020204" pitchFamily="34" charset="0"/>
              </a:rPr>
              <a:t>.</a:t>
            </a:r>
            <a:endParaRPr lang="fr-FR" sz="2800" dirty="0">
              <a:latin typeface="Arial Black" panose="020B0A04020102020204" pitchFamily="34" charset="0"/>
            </a:endParaRPr>
          </a:p>
        </p:txBody>
      </p:sp>
    </p:spTree>
    <p:extLst>
      <p:ext uri="{BB962C8B-B14F-4D97-AF65-F5344CB8AC3E}">
        <p14:creationId xmlns:p14="http://schemas.microsoft.com/office/powerpoint/2010/main" val="4348766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8" y="165046"/>
            <a:ext cx="8809149" cy="6555641"/>
          </a:xfrm>
          <a:prstGeom prst="rect">
            <a:avLst/>
          </a:prstGeom>
        </p:spPr>
        <p:txBody>
          <a:bodyPr wrap="square">
            <a:spAutoFit/>
          </a:bodyPr>
          <a:lstStyle/>
          <a:p>
            <a:pPr algn="just"/>
            <a:r>
              <a:rPr lang="fr-FR" sz="2800" dirty="0" smtClean="0">
                <a:latin typeface="Arial Black" panose="020B0A04020102020204" pitchFamily="34" charset="0"/>
              </a:rPr>
              <a:t>Versets </a:t>
            </a:r>
            <a:r>
              <a:rPr lang="fr-FR" sz="2800" dirty="0">
                <a:latin typeface="Arial Black" panose="020B0A04020102020204" pitchFamily="34" charset="0"/>
              </a:rPr>
              <a:t>58-61 : </a:t>
            </a:r>
            <a:r>
              <a:rPr lang="fr-FR" sz="2800" dirty="0" smtClean="0">
                <a:latin typeface="Arial Black" panose="020B0A04020102020204" pitchFamily="34" charset="0"/>
              </a:rPr>
              <a:t>Si </a:t>
            </a:r>
            <a:r>
              <a:rPr lang="fr-FR" sz="2800" dirty="0">
                <a:latin typeface="Arial Black" panose="020B0A04020102020204" pitchFamily="34" charset="0"/>
              </a:rPr>
              <a:t>tu n’observes pas et ne mets pas en pratique toutes les paroles de cette loi, écrites dans ce livre, si tu ne crains pas ce nom glorieux et redoutable de l’Eternel, ton Dieu, l’Eternel te frappera miraculeusement, toi et ta postérité, par des plaies grandes et de longue durée, par des maladies graves et opiniâtres. Il amènera sur toi toutes les maladies d’Egypte, devant lesquelles tu tremblais ; et elles s’attacheront à toi. Et même, l’Eternel fera venir sur toi, jusqu’à ce que tu sois détruit, toutes sortes de maladies et de plaies qui ne sont point mentionnées dans le livre de cette loi.</a:t>
            </a:r>
          </a:p>
        </p:txBody>
      </p:sp>
    </p:spTree>
    <p:extLst>
      <p:ext uri="{BB962C8B-B14F-4D97-AF65-F5344CB8AC3E}">
        <p14:creationId xmlns:p14="http://schemas.microsoft.com/office/powerpoint/2010/main" val="7512034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8" y="2032483"/>
            <a:ext cx="8809149" cy="4647426"/>
          </a:xfrm>
          <a:prstGeom prst="rect">
            <a:avLst/>
          </a:prstGeom>
        </p:spPr>
        <p:txBody>
          <a:bodyPr wrap="square">
            <a:spAutoFit/>
          </a:bodyPr>
          <a:lstStyle/>
          <a:p>
            <a:pPr algn="just"/>
            <a:r>
              <a:rPr lang="fr-FR" sz="2800" dirty="0" smtClean="0">
                <a:latin typeface="Arial Black" panose="020B0A04020102020204" pitchFamily="34" charset="0"/>
              </a:rPr>
              <a:t>Exode 15.26</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Il </a:t>
            </a:r>
            <a:r>
              <a:rPr lang="fr-FR" sz="2800" dirty="0">
                <a:latin typeface="Arial Black" panose="020B0A04020102020204" pitchFamily="34" charset="0"/>
              </a:rPr>
              <a:t>dit : Si tu écoutes attentivement la voix de l’Eternel, ton Dieu, si tu fais ce qui est droit à ses yeux, si tu prêtes l’oreille à ses commandements, et si tu observes toutes ses lois, </a:t>
            </a:r>
            <a:r>
              <a:rPr lang="fr-FR" sz="3200" dirty="0">
                <a:solidFill>
                  <a:srgbClr val="FFFF00"/>
                </a:solidFill>
                <a:latin typeface="Arial Black" panose="020B0A04020102020204" pitchFamily="34" charset="0"/>
              </a:rPr>
              <a:t>je ne te frapperai d’aucune des maladies dont j’ai frappé les Egyptiens ; car je suis l’Eternel, qui te guérit</a:t>
            </a:r>
            <a:r>
              <a:rPr lang="fr-FR" sz="2800" dirty="0" smtClean="0">
                <a:latin typeface="Arial Black" panose="020B0A04020102020204" pitchFamily="34" charset="0"/>
              </a:rPr>
              <a:t>.</a:t>
            </a:r>
            <a:endParaRPr lang="fr-FR" sz="2800" dirty="0">
              <a:latin typeface="Arial Black" panose="020B0A04020102020204" pitchFamily="34" charset="0"/>
            </a:endParaRPr>
          </a:p>
        </p:txBody>
      </p:sp>
      <p:sp>
        <p:nvSpPr>
          <p:cNvPr id="3" name="Rectangle 2"/>
          <p:cNvSpPr/>
          <p:nvPr/>
        </p:nvSpPr>
        <p:spPr>
          <a:xfrm>
            <a:off x="128789" y="190804"/>
            <a:ext cx="880914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Mais il y a la promesse de la guérison</a:t>
            </a:r>
            <a:endParaRPr lang="fr-FR" sz="3600" dirty="0">
              <a:latin typeface="Arial Black" panose="020B0A04020102020204" pitchFamily="34" charset="0"/>
            </a:endParaRPr>
          </a:p>
        </p:txBody>
      </p:sp>
    </p:spTree>
    <p:extLst>
      <p:ext uri="{BB962C8B-B14F-4D97-AF65-F5344CB8AC3E}">
        <p14:creationId xmlns:p14="http://schemas.microsoft.com/office/powerpoint/2010/main" val="426483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8" y="1105205"/>
            <a:ext cx="8809149" cy="4832092"/>
          </a:xfrm>
          <a:prstGeom prst="rect">
            <a:avLst/>
          </a:prstGeom>
        </p:spPr>
        <p:txBody>
          <a:bodyPr wrap="square">
            <a:spAutoFit/>
          </a:bodyPr>
          <a:lstStyle/>
          <a:p>
            <a:pPr algn="just"/>
            <a:r>
              <a:rPr lang="fr-FR" sz="2800" dirty="0" smtClean="0">
                <a:latin typeface="Arial Black" panose="020B0A04020102020204" pitchFamily="34" charset="0"/>
              </a:rPr>
              <a:t>Luc 13.1-5</a:t>
            </a:r>
            <a:endParaRPr lang="fr-FR" sz="2800" dirty="0" smtClean="0">
              <a:latin typeface="Arial Black" panose="020B0A04020102020204" pitchFamily="34" charset="0"/>
            </a:endParaRPr>
          </a:p>
          <a:p>
            <a:pPr algn="just"/>
            <a:r>
              <a:rPr lang="fr-FR" sz="2800" dirty="0">
                <a:latin typeface="Arial Black" panose="020B0A04020102020204" pitchFamily="34" charset="0"/>
              </a:rPr>
              <a:t>En ce même temps, quelques personnes qui se trouvaient là racontaient à Jésus ce qui était arrivé à des Galiléens dont Pilate avait mêlé le sang avec celui de leurs sacrifices.</a:t>
            </a:r>
          </a:p>
          <a:p>
            <a:pPr algn="just"/>
            <a:r>
              <a:rPr lang="fr-FR" sz="2800" dirty="0" smtClean="0">
                <a:latin typeface="Arial Black" panose="020B0A04020102020204" pitchFamily="34" charset="0"/>
              </a:rPr>
              <a:t>Il </a:t>
            </a:r>
            <a:r>
              <a:rPr lang="fr-FR" sz="2800" dirty="0">
                <a:latin typeface="Arial Black" panose="020B0A04020102020204" pitchFamily="34" charset="0"/>
              </a:rPr>
              <a:t>leur répondit : Croyez-vous que ces Galiléens fussent de plus grands pécheurs que tous les autres Galiléens, parce qu’ils ont souffert de la sorte </a:t>
            </a:r>
            <a:r>
              <a:rPr lang="fr-FR" sz="2800" dirty="0" smtClean="0">
                <a:latin typeface="Arial Black" panose="020B0A04020102020204" pitchFamily="34" charset="0"/>
              </a:rPr>
              <a:t>? Non</a:t>
            </a:r>
            <a:r>
              <a:rPr lang="fr-FR" sz="2800" dirty="0">
                <a:latin typeface="Arial Black" panose="020B0A04020102020204" pitchFamily="34" charset="0"/>
              </a:rPr>
              <a:t>, je vous le dis. Mais si vous ne vous repentez, vous périrez tous également</a:t>
            </a:r>
            <a:r>
              <a:rPr lang="fr-FR" sz="2800" dirty="0" smtClean="0">
                <a:latin typeface="Arial Black" panose="020B0A04020102020204" pitchFamily="34" charset="0"/>
              </a:rPr>
              <a:t>.</a:t>
            </a:r>
            <a:endParaRPr lang="fr-FR" sz="2800" dirty="0">
              <a:latin typeface="Arial Black" panose="020B0A04020102020204" pitchFamily="34" charset="0"/>
            </a:endParaRPr>
          </a:p>
        </p:txBody>
      </p:sp>
      <p:sp>
        <p:nvSpPr>
          <p:cNvPr id="3" name="Rectangle 2"/>
          <p:cNvSpPr/>
          <p:nvPr/>
        </p:nvSpPr>
        <p:spPr>
          <a:xfrm>
            <a:off x="128789" y="190804"/>
            <a:ext cx="880914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Pas de mauvaises interprétation</a:t>
            </a:r>
            <a:endParaRPr lang="fr-FR" sz="3600" dirty="0">
              <a:latin typeface="Arial Black" panose="020B0A04020102020204" pitchFamily="34" charset="0"/>
            </a:endParaRPr>
          </a:p>
        </p:txBody>
      </p:sp>
    </p:spTree>
    <p:extLst>
      <p:ext uri="{BB962C8B-B14F-4D97-AF65-F5344CB8AC3E}">
        <p14:creationId xmlns:p14="http://schemas.microsoft.com/office/powerpoint/2010/main" val="3937401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8" y="551414"/>
            <a:ext cx="8809149" cy="3539430"/>
          </a:xfrm>
          <a:prstGeom prst="rect">
            <a:avLst/>
          </a:prstGeom>
        </p:spPr>
        <p:txBody>
          <a:bodyPr wrap="square">
            <a:spAutoFit/>
          </a:bodyPr>
          <a:lstStyle/>
          <a:p>
            <a:pPr algn="just"/>
            <a:r>
              <a:rPr lang="fr-FR" sz="2800" dirty="0" smtClean="0">
                <a:latin typeface="Arial Black" panose="020B0A04020102020204" pitchFamily="34" charset="0"/>
              </a:rPr>
              <a:t>Ou </a:t>
            </a:r>
            <a:r>
              <a:rPr lang="fr-FR" sz="2800" dirty="0">
                <a:latin typeface="Arial Black" panose="020B0A04020102020204" pitchFamily="34" charset="0"/>
              </a:rPr>
              <a:t>bien, ces dix-huit personnes sur qui est tombée la tour de Siloé et qu’elle a tuées, croyez-vous qu’elles fussent plus coupables que tous les autres habitants de Jérusalem ?</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Non</a:t>
            </a:r>
            <a:r>
              <a:rPr lang="fr-FR" sz="2800" dirty="0">
                <a:latin typeface="Arial Black" panose="020B0A04020102020204" pitchFamily="34" charset="0"/>
              </a:rPr>
              <a:t>, je vous le dis. Mais si vous ne vous repentez, vous périrez tous également.</a:t>
            </a:r>
            <a:endParaRPr lang="fr-FR" sz="2800" dirty="0">
              <a:latin typeface="Arial Black" panose="020B0A04020102020204" pitchFamily="34" charset="0"/>
            </a:endParaRPr>
          </a:p>
        </p:txBody>
      </p:sp>
    </p:spTree>
    <p:extLst>
      <p:ext uri="{BB962C8B-B14F-4D97-AF65-F5344CB8AC3E}">
        <p14:creationId xmlns:p14="http://schemas.microsoft.com/office/powerpoint/2010/main" val="30813919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1285509"/>
            <a:ext cx="8809149" cy="2677656"/>
          </a:xfrm>
          <a:prstGeom prst="rect">
            <a:avLst/>
          </a:prstGeom>
        </p:spPr>
        <p:txBody>
          <a:bodyPr wrap="square">
            <a:spAutoFit/>
          </a:bodyPr>
          <a:lstStyle/>
          <a:p>
            <a:pPr algn="just"/>
            <a:r>
              <a:rPr lang="fr-FR" sz="2800" dirty="0" smtClean="0">
                <a:latin typeface="Arial Black" panose="020B0A04020102020204" pitchFamily="34" charset="0"/>
              </a:rPr>
              <a:t>Jean 5.14</a:t>
            </a:r>
          </a:p>
          <a:p>
            <a:pPr algn="just"/>
            <a:endParaRPr lang="fr-FR" sz="2800" dirty="0">
              <a:latin typeface="Arial Black" panose="020B0A04020102020204" pitchFamily="34" charset="0"/>
            </a:endParaRPr>
          </a:p>
          <a:p>
            <a:pPr algn="just"/>
            <a:r>
              <a:rPr lang="fr-FR" sz="2800" dirty="0">
                <a:latin typeface="Arial Black" panose="020B0A04020102020204" pitchFamily="34" charset="0"/>
              </a:rPr>
              <a:t>Depuis, Jésus le trouva dans le temple, et lui dit : Voici, tu as été guéri ; ne pèche plus, de peur qu’il ne t’arrive quelque chose de pire</a:t>
            </a:r>
            <a:r>
              <a:rPr lang="fr-FR" sz="2800" dirty="0" smtClean="0">
                <a:latin typeface="Arial Black" panose="020B0A04020102020204" pitchFamily="34" charset="0"/>
              </a:rPr>
              <a:t>.</a:t>
            </a:r>
            <a:endParaRPr lang="fr-FR" sz="2800" dirty="0">
              <a:latin typeface="Arial Black" panose="020B0A04020102020204" pitchFamily="34" charset="0"/>
            </a:endParaRPr>
          </a:p>
        </p:txBody>
      </p:sp>
      <p:sp>
        <p:nvSpPr>
          <p:cNvPr id="3" name="Rectangle 2"/>
          <p:cNvSpPr/>
          <p:nvPr/>
        </p:nvSpPr>
        <p:spPr>
          <a:xfrm>
            <a:off x="128789" y="190804"/>
            <a:ext cx="880914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Le péché est parfois en cause</a:t>
            </a:r>
            <a:endParaRPr lang="fr-FR" sz="3600" dirty="0">
              <a:latin typeface="Arial Black" panose="020B0A04020102020204" pitchFamily="34" charset="0"/>
            </a:endParaRPr>
          </a:p>
        </p:txBody>
      </p:sp>
    </p:spTree>
    <p:extLst>
      <p:ext uri="{BB962C8B-B14F-4D97-AF65-F5344CB8AC3E}">
        <p14:creationId xmlns:p14="http://schemas.microsoft.com/office/powerpoint/2010/main" val="7789484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1092326"/>
            <a:ext cx="8809149" cy="5262979"/>
          </a:xfrm>
          <a:prstGeom prst="rect">
            <a:avLst/>
          </a:prstGeom>
        </p:spPr>
        <p:txBody>
          <a:bodyPr wrap="square">
            <a:spAutoFit/>
          </a:bodyPr>
          <a:lstStyle/>
          <a:p>
            <a:pPr algn="just"/>
            <a:r>
              <a:rPr lang="fr-FR" sz="2800" dirty="0" smtClean="0">
                <a:latin typeface="Arial Black" panose="020B0A04020102020204" pitchFamily="34" charset="0"/>
              </a:rPr>
              <a:t>Jean 9.1-3</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Jésus </a:t>
            </a:r>
            <a:r>
              <a:rPr lang="fr-FR" sz="2800" dirty="0">
                <a:latin typeface="Arial Black" panose="020B0A04020102020204" pitchFamily="34" charset="0"/>
              </a:rPr>
              <a:t>vit, en passant, un homme aveugle de naissance.</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Ses </a:t>
            </a:r>
            <a:r>
              <a:rPr lang="fr-FR" sz="2800" dirty="0">
                <a:latin typeface="Arial Black" panose="020B0A04020102020204" pitchFamily="34" charset="0"/>
              </a:rPr>
              <a:t>disciples lui firent cette question : Rabbi, qui a péché, cet homme ou ses parents, pour qu’il soit né aveugle ?</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Jésus </a:t>
            </a:r>
            <a:r>
              <a:rPr lang="fr-FR" sz="2800" dirty="0">
                <a:latin typeface="Arial Black" panose="020B0A04020102020204" pitchFamily="34" charset="0"/>
              </a:rPr>
              <a:t>répondit : Ce n’est pas que lui ou ses parents aient péché ; mais c’est afin que les œuvres de Dieu soient manifestées en lui.</a:t>
            </a:r>
          </a:p>
        </p:txBody>
      </p:sp>
      <p:sp>
        <p:nvSpPr>
          <p:cNvPr id="3" name="Rectangle 2"/>
          <p:cNvSpPr/>
          <p:nvPr/>
        </p:nvSpPr>
        <p:spPr>
          <a:xfrm>
            <a:off x="128789" y="190804"/>
            <a:ext cx="880914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Parfois ce n’est pas le cas</a:t>
            </a:r>
            <a:endParaRPr lang="fr-FR" sz="3600" dirty="0">
              <a:latin typeface="Arial Black" panose="020B0A04020102020204" pitchFamily="34" charset="0"/>
            </a:endParaRPr>
          </a:p>
        </p:txBody>
      </p:sp>
    </p:spTree>
    <p:extLst>
      <p:ext uri="{BB962C8B-B14F-4D97-AF65-F5344CB8AC3E}">
        <p14:creationId xmlns:p14="http://schemas.microsoft.com/office/powerpoint/2010/main" val="38429495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1156721"/>
            <a:ext cx="8809149" cy="3970318"/>
          </a:xfrm>
          <a:prstGeom prst="rect">
            <a:avLst/>
          </a:prstGeom>
        </p:spPr>
        <p:txBody>
          <a:bodyPr wrap="square">
            <a:spAutoFit/>
          </a:bodyPr>
          <a:lstStyle/>
          <a:p>
            <a:pPr algn="just"/>
            <a:r>
              <a:rPr lang="fr-FR" sz="2800" dirty="0" smtClean="0">
                <a:latin typeface="Arial Black" panose="020B0A04020102020204" pitchFamily="34" charset="0"/>
              </a:rPr>
              <a:t>Hébreux 2.14-15</a:t>
            </a:r>
          </a:p>
          <a:p>
            <a:pPr algn="just"/>
            <a:endParaRPr lang="fr-FR" sz="2800" dirty="0">
              <a:latin typeface="Arial Black" panose="020B0A04020102020204" pitchFamily="34" charset="0"/>
            </a:endParaRPr>
          </a:p>
          <a:p>
            <a:pPr algn="just"/>
            <a:r>
              <a:rPr lang="fr-FR" sz="2800" dirty="0">
                <a:latin typeface="Arial Black" panose="020B0A04020102020204" pitchFamily="34" charset="0"/>
              </a:rPr>
              <a:t>Ainsi donc, puisque les enfants participent au sang et à la chair, il y a également participé lui-même, afin que, par la mort, il anéantît celui qui a la puissance de la mort, c’est-à-dire le diable</a:t>
            </a:r>
            <a:r>
              <a:rPr lang="fr-FR" sz="2800" dirty="0" smtClean="0">
                <a:latin typeface="Arial Black" panose="020B0A04020102020204" pitchFamily="34" charset="0"/>
              </a:rPr>
              <a:t>, et </a:t>
            </a:r>
            <a:r>
              <a:rPr lang="fr-FR" sz="2800" dirty="0">
                <a:latin typeface="Arial Black" panose="020B0A04020102020204" pitchFamily="34" charset="0"/>
              </a:rPr>
              <a:t>qu’il délivrât tous ceux qui, par crainte de la mort, étaient toute leur vie retenus dans la servitude</a:t>
            </a:r>
            <a:r>
              <a:rPr lang="fr-FR" sz="2800" dirty="0" smtClean="0">
                <a:latin typeface="Arial Black" panose="020B0A04020102020204" pitchFamily="34" charset="0"/>
              </a:rPr>
              <a:t>.</a:t>
            </a:r>
            <a:endParaRPr lang="fr-FR" sz="2800" dirty="0">
              <a:latin typeface="Arial Black" panose="020B0A04020102020204" pitchFamily="34" charset="0"/>
            </a:endParaRPr>
          </a:p>
        </p:txBody>
      </p:sp>
      <p:sp>
        <p:nvSpPr>
          <p:cNvPr id="3" name="Rectangle 2"/>
          <p:cNvSpPr/>
          <p:nvPr/>
        </p:nvSpPr>
        <p:spPr>
          <a:xfrm>
            <a:off x="128789" y="190804"/>
            <a:ext cx="880914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Et le diable dans tout cela</a:t>
            </a:r>
            <a:endParaRPr lang="fr-FR" sz="3600" dirty="0">
              <a:latin typeface="Arial Black" panose="020B0A04020102020204" pitchFamily="34" charset="0"/>
            </a:endParaRPr>
          </a:p>
        </p:txBody>
      </p:sp>
    </p:spTree>
    <p:extLst>
      <p:ext uri="{BB962C8B-B14F-4D97-AF65-F5344CB8AC3E}">
        <p14:creationId xmlns:p14="http://schemas.microsoft.com/office/powerpoint/2010/main" val="28546375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1092326"/>
            <a:ext cx="8809149" cy="4401205"/>
          </a:xfrm>
          <a:prstGeom prst="rect">
            <a:avLst/>
          </a:prstGeom>
        </p:spPr>
        <p:txBody>
          <a:bodyPr wrap="square">
            <a:spAutoFit/>
          </a:bodyPr>
          <a:lstStyle/>
          <a:p>
            <a:pPr algn="just"/>
            <a:r>
              <a:rPr lang="fr-FR" sz="2800" dirty="0" smtClean="0">
                <a:latin typeface="Arial Black" panose="020B0A04020102020204" pitchFamily="34" charset="0"/>
              </a:rPr>
              <a:t>Luc 13.11-17</a:t>
            </a:r>
          </a:p>
          <a:p>
            <a:pPr algn="just"/>
            <a:endParaRPr lang="fr-FR" sz="2800" dirty="0">
              <a:latin typeface="Arial Black" panose="020B0A04020102020204" pitchFamily="34" charset="0"/>
            </a:endParaRPr>
          </a:p>
          <a:p>
            <a:pPr algn="just"/>
            <a:r>
              <a:rPr lang="fr-FR" sz="2800" dirty="0">
                <a:latin typeface="Arial Black" panose="020B0A04020102020204" pitchFamily="34" charset="0"/>
              </a:rPr>
              <a:t>Et voici, il y avait là une femme possédée d’un esprit qui la rendait infirme depuis dix-huit ans ; elle était courbée, et ne pouvait pas du tout se redresser</a:t>
            </a:r>
            <a:r>
              <a:rPr lang="fr-FR" sz="2800" dirty="0" smtClean="0">
                <a:latin typeface="Arial Black" panose="020B0A04020102020204" pitchFamily="34" charset="0"/>
              </a:rPr>
              <a:t>. Lorsqu’il </a:t>
            </a:r>
            <a:r>
              <a:rPr lang="fr-FR" sz="2800" dirty="0">
                <a:latin typeface="Arial Black" panose="020B0A04020102020204" pitchFamily="34" charset="0"/>
              </a:rPr>
              <a:t>la vit, Jésus lui adressa la parole, et lui dit : Femme, tu es délivrée de ton </a:t>
            </a:r>
            <a:r>
              <a:rPr lang="fr-FR" sz="2800" dirty="0" smtClean="0">
                <a:latin typeface="Arial Black" panose="020B0A04020102020204" pitchFamily="34" charset="0"/>
              </a:rPr>
              <a:t>infirmité. Et </a:t>
            </a:r>
            <a:r>
              <a:rPr lang="fr-FR" sz="2800" dirty="0">
                <a:latin typeface="Arial Black" panose="020B0A04020102020204" pitchFamily="34" charset="0"/>
              </a:rPr>
              <a:t>il lui imposa les mains. A l’instant elle se redressa, et glorifia Dieu</a:t>
            </a:r>
            <a:r>
              <a:rPr lang="fr-FR" sz="2800" dirty="0" smtClean="0">
                <a:latin typeface="Arial Black" panose="020B0A04020102020204" pitchFamily="34" charset="0"/>
              </a:rPr>
              <a:t>.</a:t>
            </a:r>
            <a:endParaRPr lang="fr-FR" sz="2800" dirty="0">
              <a:latin typeface="Arial Black" panose="020B0A04020102020204" pitchFamily="34" charset="0"/>
            </a:endParaRPr>
          </a:p>
        </p:txBody>
      </p:sp>
      <p:sp>
        <p:nvSpPr>
          <p:cNvPr id="3" name="Rectangle 2"/>
          <p:cNvSpPr/>
          <p:nvPr/>
        </p:nvSpPr>
        <p:spPr>
          <a:xfrm>
            <a:off x="128789" y="190804"/>
            <a:ext cx="880914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Et le diable dans tout cela</a:t>
            </a:r>
            <a:endParaRPr lang="fr-FR" sz="3600" dirty="0">
              <a:latin typeface="Arial Black" panose="020B0A04020102020204" pitchFamily="34" charset="0"/>
            </a:endParaRPr>
          </a:p>
        </p:txBody>
      </p:sp>
    </p:spTree>
    <p:extLst>
      <p:ext uri="{BB962C8B-B14F-4D97-AF65-F5344CB8AC3E}">
        <p14:creationId xmlns:p14="http://schemas.microsoft.com/office/powerpoint/2010/main" val="22022962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345351"/>
            <a:ext cx="8809149" cy="6324808"/>
          </a:xfrm>
          <a:prstGeom prst="rect">
            <a:avLst/>
          </a:prstGeom>
        </p:spPr>
        <p:txBody>
          <a:bodyPr wrap="square">
            <a:spAutoFit/>
          </a:bodyPr>
          <a:lstStyle/>
          <a:p>
            <a:pPr algn="just"/>
            <a:r>
              <a:rPr lang="fr-FR" sz="2700" dirty="0" smtClean="0">
                <a:latin typeface="Arial Black" panose="020B0A04020102020204" pitchFamily="34" charset="0"/>
              </a:rPr>
              <a:t>Mais </a:t>
            </a:r>
            <a:r>
              <a:rPr lang="fr-FR" sz="2700" dirty="0">
                <a:latin typeface="Arial Black" panose="020B0A04020102020204" pitchFamily="34" charset="0"/>
              </a:rPr>
              <a:t>le chef de la synagogue, indigné de ce que Jésus avait opéré cette guérison un jour de sabbat, dit à la foule : Il y a six jours pour travailler ; venez donc vous faire guérir ces jours-là, et non pas le jour du sabbat.</a:t>
            </a:r>
          </a:p>
          <a:p>
            <a:pPr algn="just"/>
            <a:r>
              <a:rPr lang="fr-FR" sz="2700" dirty="0" smtClean="0">
                <a:latin typeface="Arial Black" panose="020B0A04020102020204" pitchFamily="34" charset="0"/>
              </a:rPr>
              <a:t>Hypocrites</a:t>
            </a:r>
            <a:r>
              <a:rPr lang="fr-FR" sz="2700" dirty="0">
                <a:latin typeface="Arial Black" panose="020B0A04020102020204" pitchFamily="34" charset="0"/>
              </a:rPr>
              <a:t> ! lui répondit le Seigneur, est-ce que chacun de vous, le jour du sabbat, ne détache pas de la crèche son bœuf ou son âne, pour le mener boire </a:t>
            </a:r>
            <a:r>
              <a:rPr lang="fr-FR" sz="2700" dirty="0" smtClean="0">
                <a:latin typeface="Arial Black" panose="020B0A04020102020204" pitchFamily="34" charset="0"/>
              </a:rPr>
              <a:t>? Et </a:t>
            </a:r>
            <a:r>
              <a:rPr lang="fr-FR" sz="2700" dirty="0">
                <a:latin typeface="Arial Black" panose="020B0A04020102020204" pitchFamily="34" charset="0"/>
              </a:rPr>
              <a:t>cette femme, qui est une fille d’Abraham, </a:t>
            </a:r>
            <a:r>
              <a:rPr lang="fr-FR" sz="2700" dirty="0">
                <a:solidFill>
                  <a:srgbClr val="FFFF00"/>
                </a:solidFill>
                <a:latin typeface="Arial Black" panose="020B0A04020102020204" pitchFamily="34" charset="0"/>
              </a:rPr>
              <a:t>et que Satan tenait liée depuis dix-huit ans</a:t>
            </a:r>
            <a:r>
              <a:rPr lang="fr-FR" sz="2700" dirty="0">
                <a:latin typeface="Arial Black" panose="020B0A04020102020204" pitchFamily="34" charset="0"/>
              </a:rPr>
              <a:t>, ne fallait-il pas la délivrer de cette chaîne le jour du sabbat </a:t>
            </a:r>
            <a:r>
              <a:rPr lang="fr-FR" sz="2700" dirty="0" smtClean="0">
                <a:latin typeface="Arial Black" panose="020B0A04020102020204" pitchFamily="34" charset="0"/>
              </a:rPr>
              <a:t>? Tandis </a:t>
            </a:r>
            <a:r>
              <a:rPr lang="fr-FR" sz="2700" dirty="0">
                <a:latin typeface="Arial Black" panose="020B0A04020102020204" pitchFamily="34" charset="0"/>
              </a:rPr>
              <a:t>qu’il parlait ainsi, tous ses adversaires étaient confus, et la foule se réjouissait de toutes les choses glorieuses qu’il faisait.</a:t>
            </a:r>
          </a:p>
        </p:txBody>
      </p:sp>
    </p:spTree>
    <p:extLst>
      <p:ext uri="{BB962C8B-B14F-4D97-AF65-F5344CB8AC3E}">
        <p14:creationId xmlns:p14="http://schemas.microsoft.com/office/powerpoint/2010/main" val="22941688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10" y="2264302"/>
            <a:ext cx="8886423" cy="101566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6000" dirty="0" smtClean="0">
                <a:latin typeface="Arial Black" panose="020B0A04020102020204" pitchFamily="34" charset="0"/>
              </a:rPr>
              <a:t>La guérison divine</a:t>
            </a:r>
            <a:endParaRPr lang="fr-FR" sz="6000" dirty="0">
              <a:latin typeface="Arial Black" panose="020B0A04020102020204" pitchFamily="34" charset="0"/>
            </a:endParaRPr>
          </a:p>
        </p:txBody>
      </p:sp>
    </p:spTree>
    <p:extLst>
      <p:ext uri="{BB962C8B-B14F-4D97-AF65-F5344CB8AC3E}">
        <p14:creationId xmlns:p14="http://schemas.microsoft.com/office/powerpoint/2010/main" val="28431616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1092326"/>
            <a:ext cx="8809149" cy="2677656"/>
          </a:xfrm>
          <a:prstGeom prst="rect">
            <a:avLst/>
          </a:prstGeom>
        </p:spPr>
        <p:txBody>
          <a:bodyPr wrap="square">
            <a:spAutoFit/>
          </a:bodyPr>
          <a:lstStyle/>
          <a:p>
            <a:pPr algn="just"/>
            <a:r>
              <a:rPr lang="fr-FR" sz="2800" dirty="0" smtClean="0">
                <a:latin typeface="Arial Black" panose="020B0A04020102020204" pitchFamily="34" charset="0"/>
              </a:rPr>
              <a:t>1 Jean 3.8</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Celui </a:t>
            </a:r>
            <a:r>
              <a:rPr lang="fr-FR" sz="2800" dirty="0">
                <a:latin typeface="Arial Black" panose="020B0A04020102020204" pitchFamily="34" charset="0"/>
              </a:rPr>
              <a:t>qui pèche est du diable, car le diable pèche dès le commencement. Le Fils de Dieu a paru afin de détruire les œuvres du diable</a:t>
            </a:r>
            <a:r>
              <a:rPr lang="fr-FR" sz="2800" dirty="0" smtClean="0">
                <a:latin typeface="Arial Black" panose="020B0A04020102020204" pitchFamily="34" charset="0"/>
              </a:rPr>
              <a:t>.</a:t>
            </a:r>
            <a:endParaRPr lang="fr-FR" sz="2800" dirty="0">
              <a:latin typeface="Arial Black" panose="020B0A04020102020204" pitchFamily="34" charset="0"/>
            </a:endParaRPr>
          </a:p>
        </p:txBody>
      </p:sp>
      <p:sp>
        <p:nvSpPr>
          <p:cNvPr id="3" name="Rectangle 2"/>
          <p:cNvSpPr/>
          <p:nvPr/>
        </p:nvSpPr>
        <p:spPr>
          <a:xfrm>
            <a:off x="128789" y="190804"/>
            <a:ext cx="880914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Gloire soit rendu à Dieu!</a:t>
            </a:r>
            <a:endParaRPr lang="fr-FR" sz="3600" dirty="0">
              <a:latin typeface="Arial Black" panose="020B0A04020102020204" pitchFamily="34" charset="0"/>
            </a:endParaRPr>
          </a:p>
        </p:txBody>
      </p:sp>
    </p:spTree>
    <p:extLst>
      <p:ext uri="{BB962C8B-B14F-4D97-AF65-F5344CB8AC3E}">
        <p14:creationId xmlns:p14="http://schemas.microsoft.com/office/powerpoint/2010/main" val="16739439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1517329"/>
            <a:ext cx="8809149" cy="2246769"/>
          </a:xfrm>
          <a:prstGeom prst="rect">
            <a:avLst/>
          </a:prstGeom>
        </p:spPr>
        <p:txBody>
          <a:bodyPr wrap="square">
            <a:spAutoFit/>
          </a:bodyPr>
          <a:lstStyle/>
          <a:p>
            <a:pPr algn="just"/>
            <a:r>
              <a:rPr lang="fr-FR" sz="2800" dirty="0" smtClean="0">
                <a:latin typeface="Arial Black" panose="020B0A04020102020204" pitchFamily="34" charset="0"/>
              </a:rPr>
              <a:t>Ap</a:t>
            </a:r>
            <a:r>
              <a:rPr lang="fr-FR" sz="2800" dirty="0" smtClean="0">
                <a:latin typeface="Arial Black" panose="020B0A04020102020204" pitchFamily="34" charset="0"/>
              </a:rPr>
              <a:t>ocalypse 21.4</a:t>
            </a:r>
          </a:p>
          <a:p>
            <a:pPr algn="just"/>
            <a:r>
              <a:rPr lang="fr-FR" sz="2800" dirty="0" smtClean="0">
                <a:latin typeface="Arial Black" panose="020B0A04020102020204" pitchFamily="34" charset="0"/>
              </a:rPr>
              <a:t>Il </a:t>
            </a:r>
            <a:r>
              <a:rPr lang="fr-FR" sz="2800" dirty="0">
                <a:latin typeface="Arial Black" panose="020B0A04020102020204" pitchFamily="34" charset="0"/>
              </a:rPr>
              <a:t>essuiera toute larme de leurs yeux, et la mort ne sera plus, et il n’y aura plus ni deuil, ni cri, ni douleur, car les premières choses ont disparu</a:t>
            </a:r>
            <a:r>
              <a:rPr lang="fr-FR" sz="2800" dirty="0" smtClean="0">
                <a:latin typeface="Arial Black" panose="020B0A04020102020204" pitchFamily="34" charset="0"/>
              </a:rPr>
              <a:t>. </a:t>
            </a:r>
            <a:endParaRPr lang="fr-FR" sz="2800" dirty="0">
              <a:latin typeface="Arial Black" panose="020B0A04020102020204" pitchFamily="34" charset="0"/>
            </a:endParaRPr>
          </a:p>
        </p:txBody>
      </p:sp>
      <p:sp>
        <p:nvSpPr>
          <p:cNvPr id="3" name="Rectangle 2"/>
          <p:cNvSpPr/>
          <p:nvPr/>
        </p:nvSpPr>
        <p:spPr>
          <a:xfrm>
            <a:off x="128789" y="190804"/>
            <a:ext cx="880914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maladie est là jusqu’à…</a:t>
            </a:r>
            <a:endParaRPr lang="fr-FR" sz="3600" dirty="0">
              <a:latin typeface="Arial Black" panose="020B0A04020102020204" pitchFamily="34" charset="0"/>
            </a:endParaRPr>
          </a:p>
        </p:txBody>
      </p:sp>
    </p:spTree>
    <p:extLst>
      <p:ext uri="{BB962C8B-B14F-4D97-AF65-F5344CB8AC3E}">
        <p14:creationId xmlns:p14="http://schemas.microsoft.com/office/powerpoint/2010/main" val="14076341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8" y="481553"/>
            <a:ext cx="8809149" cy="5693866"/>
          </a:xfrm>
          <a:prstGeom prst="rect">
            <a:avLst/>
          </a:prstGeom>
        </p:spPr>
        <p:txBody>
          <a:bodyPr wrap="square">
            <a:spAutoFit/>
          </a:bodyPr>
          <a:lstStyle/>
          <a:p>
            <a:pPr algn="just"/>
            <a:r>
              <a:rPr lang="fr-FR" sz="2800" dirty="0" smtClean="0">
                <a:latin typeface="Arial Black" panose="020B0A04020102020204" pitchFamily="34" charset="0"/>
              </a:rPr>
              <a:t>Ap</a:t>
            </a:r>
            <a:r>
              <a:rPr lang="fr-FR" sz="2800" dirty="0" smtClean="0">
                <a:latin typeface="Arial Black" panose="020B0A04020102020204" pitchFamily="34" charset="0"/>
              </a:rPr>
              <a:t>ocalypse 22.1-4</a:t>
            </a:r>
          </a:p>
          <a:p>
            <a:pPr algn="just"/>
            <a:r>
              <a:rPr lang="fr-FR" sz="2800" dirty="0">
                <a:latin typeface="Arial Black" panose="020B0A04020102020204" pitchFamily="34" charset="0"/>
              </a:rPr>
              <a:t>Et il me montra un fleuve d’eau de la vie, limpide comme du cristal, qui sortait du trône de Dieu et de l’agneau</a:t>
            </a:r>
            <a:r>
              <a:rPr lang="fr-FR" sz="2800" dirty="0" smtClean="0">
                <a:latin typeface="Arial Black" panose="020B0A04020102020204" pitchFamily="34" charset="0"/>
              </a:rPr>
              <a:t>. Au milieu de la place de la ville et sur les deux </a:t>
            </a:r>
            <a:r>
              <a:rPr lang="fr-FR" sz="2800" dirty="0">
                <a:latin typeface="Arial Black" panose="020B0A04020102020204" pitchFamily="34" charset="0"/>
              </a:rPr>
              <a:t>bords du fleuve, </a:t>
            </a:r>
            <a:r>
              <a:rPr lang="fr-FR" sz="2800" dirty="0">
                <a:solidFill>
                  <a:srgbClr val="FFFF00"/>
                </a:solidFill>
                <a:latin typeface="Arial Black" panose="020B0A04020102020204" pitchFamily="34" charset="0"/>
              </a:rPr>
              <a:t>il y avait un arbre </a:t>
            </a:r>
            <a:r>
              <a:rPr lang="fr-FR" sz="2800" dirty="0" smtClean="0">
                <a:solidFill>
                  <a:srgbClr val="FFFF00"/>
                </a:solidFill>
                <a:latin typeface="Arial Black" panose="020B0A04020102020204" pitchFamily="34" charset="0"/>
              </a:rPr>
              <a:t>de </a:t>
            </a:r>
            <a:r>
              <a:rPr lang="fr-FR" sz="2800" dirty="0">
                <a:solidFill>
                  <a:srgbClr val="FFFF00"/>
                </a:solidFill>
                <a:latin typeface="Arial Black" panose="020B0A04020102020204" pitchFamily="34" charset="0"/>
              </a:rPr>
              <a:t>vie</a:t>
            </a:r>
            <a:r>
              <a:rPr lang="fr-FR" sz="2800" dirty="0">
                <a:latin typeface="Arial Black" panose="020B0A04020102020204" pitchFamily="34" charset="0"/>
              </a:rPr>
              <a:t>, produisant douze fois des fruits, rendant son fruit chaque mois, </a:t>
            </a:r>
            <a:r>
              <a:rPr lang="fr-FR" sz="2800" dirty="0">
                <a:solidFill>
                  <a:srgbClr val="FFFF00"/>
                </a:solidFill>
                <a:latin typeface="Arial Black" panose="020B0A04020102020204" pitchFamily="34" charset="0"/>
              </a:rPr>
              <a:t>et dont les feuilles servaient à la guérison des nations</a:t>
            </a:r>
            <a:r>
              <a:rPr lang="fr-FR" sz="2800" dirty="0" smtClean="0">
                <a:latin typeface="Arial Black" panose="020B0A04020102020204" pitchFamily="34" charset="0"/>
              </a:rPr>
              <a:t>. Il </a:t>
            </a:r>
            <a:r>
              <a:rPr lang="fr-FR" sz="2800" dirty="0">
                <a:latin typeface="Arial Black" panose="020B0A04020102020204" pitchFamily="34" charset="0"/>
              </a:rPr>
              <a:t>n’y aura plus d’anathème. Le trône de Dieu et de l’agneau sera dans la ville ; ses serviteurs le </a:t>
            </a:r>
            <a:r>
              <a:rPr lang="fr-FR" sz="2800" dirty="0" smtClean="0">
                <a:latin typeface="Arial Black" panose="020B0A04020102020204" pitchFamily="34" charset="0"/>
              </a:rPr>
              <a:t>serviront et </a:t>
            </a:r>
            <a:r>
              <a:rPr lang="fr-FR" sz="2800" dirty="0">
                <a:latin typeface="Arial Black" panose="020B0A04020102020204" pitchFamily="34" charset="0"/>
              </a:rPr>
              <a:t>verront sa face, </a:t>
            </a:r>
            <a:r>
              <a:rPr lang="fr-FR" sz="2800" dirty="0" smtClean="0">
                <a:latin typeface="Arial Black" panose="020B0A04020102020204" pitchFamily="34" charset="0"/>
              </a:rPr>
              <a:t>et </a:t>
            </a:r>
            <a:r>
              <a:rPr lang="fr-FR" sz="2800" dirty="0">
                <a:latin typeface="Arial Black" panose="020B0A04020102020204" pitchFamily="34" charset="0"/>
              </a:rPr>
              <a:t>son nom sera sur leurs fronts.</a:t>
            </a:r>
          </a:p>
        </p:txBody>
      </p:sp>
    </p:spTree>
    <p:extLst>
      <p:ext uri="{BB962C8B-B14F-4D97-AF65-F5344CB8AC3E}">
        <p14:creationId xmlns:p14="http://schemas.microsoft.com/office/powerpoint/2010/main" val="42945537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5910" y="1955209"/>
            <a:ext cx="880914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Face à la maladie…</a:t>
            </a:r>
            <a:endParaRPr lang="fr-FR" sz="3600" dirty="0">
              <a:latin typeface="Arial Black" panose="020B0A04020102020204" pitchFamily="34" charset="0"/>
            </a:endParaRPr>
          </a:p>
        </p:txBody>
      </p:sp>
    </p:spTree>
    <p:extLst>
      <p:ext uri="{BB962C8B-B14F-4D97-AF65-F5344CB8AC3E}">
        <p14:creationId xmlns:p14="http://schemas.microsoft.com/office/powerpoint/2010/main" val="12870883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1053689"/>
            <a:ext cx="8809149" cy="5509200"/>
          </a:xfrm>
          <a:prstGeom prst="rect">
            <a:avLst/>
          </a:prstGeom>
        </p:spPr>
        <p:txBody>
          <a:bodyPr wrap="square">
            <a:spAutoFit/>
          </a:bodyPr>
          <a:lstStyle/>
          <a:p>
            <a:pPr algn="just"/>
            <a:r>
              <a:rPr lang="fr-FR" sz="3200" dirty="0" smtClean="0">
                <a:latin typeface="Arial Black" panose="020B0A04020102020204" pitchFamily="34" charset="0"/>
              </a:rPr>
              <a:t>Cependant</a:t>
            </a:r>
            <a:r>
              <a:rPr lang="fr-FR" sz="3200" dirty="0">
                <a:latin typeface="Arial Black" panose="020B0A04020102020204" pitchFamily="34" charset="0"/>
              </a:rPr>
              <a:t>, ce sont nos souffrances qu’il a portées, C’est de nos douleurs qu’il s’est chargé ; Et nous l’avons considéré comme puni, Frappé de Dieu, et humilié.</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Mais </a:t>
            </a:r>
            <a:r>
              <a:rPr lang="fr-FR" sz="3200" dirty="0">
                <a:latin typeface="Arial Black" panose="020B0A04020102020204" pitchFamily="34" charset="0"/>
              </a:rPr>
              <a:t>il était blessé pour nos péchés, Brisé pour nos iniquités ; Le châtiment qui nous donne la paix est tombé sur lui, Et c’est par ses meurtrissures que nous sommes guéris.</a:t>
            </a:r>
          </a:p>
        </p:txBody>
      </p:sp>
      <p:sp>
        <p:nvSpPr>
          <p:cNvPr id="3" name="Rectangle 2"/>
          <p:cNvSpPr/>
          <p:nvPr/>
        </p:nvSpPr>
        <p:spPr>
          <a:xfrm>
            <a:off x="128789" y="190804"/>
            <a:ext cx="880914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Esaïe 53.4-5</a:t>
            </a:r>
            <a:endParaRPr lang="fr-FR" sz="3600" dirty="0">
              <a:latin typeface="Arial Black" panose="020B0A04020102020204" pitchFamily="34" charset="0"/>
            </a:endParaRPr>
          </a:p>
        </p:txBody>
      </p:sp>
    </p:spTree>
    <p:extLst>
      <p:ext uri="{BB962C8B-B14F-4D97-AF65-F5344CB8AC3E}">
        <p14:creationId xmlns:p14="http://schemas.microsoft.com/office/powerpoint/2010/main" val="9682651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8" y="1517328"/>
            <a:ext cx="8809149" cy="3539430"/>
          </a:xfrm>
          <a:prstGeom prst="rect">
            <a:avLst/>
          </a:prstGeom>
        </p:spPr>
        <p:txBody>
          <a:bodyPr wrap="square">
            <a:spAutoFit/>
          </a:bodyPr>
          <a:lstStyle/>
          <a:p>
            <a:pPr algn="just"/>
            <a:r>
              <a:rPr lang="fr-FR" sz="3200" dirty="0" smtClean="0">
                <a:latin typeface="Arial Black" panose="020B0A04020102020204" pitchFamily="34" charset="0"/>
              </a:rPr>
              <a:t>Le </a:t>
            </a:r>
            <a:r>
              <a:rPr lang="fr-FR" sz="3200" dirty="0">
                <a:latin typeface="Arial Black" panose="020B0A04020102020204" pitchFamily="34" charset="0"/>
              </a:rPr>
              <a:t>soir, on amena auprès de Jésus plusieurs démoniaques. Il chassa les esprits par sa parole, et il guérit tous les malades</a:t>
            </a:r>
            <a:r>
              <a:rPr lang="fr-FR" sz="3200" dirty="0" smtClean="0">
                <a:latin typeface="Arial Black" panose="020B0A04020102020204" pitchFamily="34" charset="0"/>
              </a:rPr>
              <a:t>, afin </a:t>
            </a:r>
            <a:r>
              <a:rPr lang="fr-FR" sz="3200" dirty="0">
                <a:latin typeface="Arial Black" panose="020B0A04020102020204" pitchFamily="34" charset="0"/>
              </a:rPr>
              <a:t>que s’accomplît ce qui avait été annoncé par Esaïe, le prophète : Il a pris nos infirmités, et il s’est chargé de nos maladies.</a:t>
            </a:r>
          </a:p>
        </p:txBody>
      </p:sp>
      <p:sp>
        <p:nvSpPr>
          <p:cNvPr id="3" name="Rectangle 2"/>
          <p:cNvSpPr/>
          <p:nvPr/>
        </p:nvSpPr>
        <p:spPr>
          <a:xfrm>
            <a:off x="128789" y="190804"/>
            <a:ext cx="880914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Matthieu 8.16-17</a:t>
            </a:r>
            <a:endParaRPr lang="fr-FR" sz="3600" dirty="0">
              <a:latin typeface="Arial Black" panose="020B0A04020102020204" pitchFamily="34" charset="0"/>
            </a:endParaRPr>
          </a:p>
        </p:txBody>
      </p:sp>
    </p:spTree>
    <p:extLst>
      <p:ext uri="{BB962C8B-B14F-4D97-AF65-F5344CB8AC3E}">
        <p14:creationId xmlns:p14="http://schemas.microsoft.com/office/powerpoint/2010/main" val="13082735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8" y="1517328"/>
            <a:ext cx="8809149" cy="4031873"/>
          </a:xfrm>
          <a:prstGeom prst="rect">
            <a:avLst/>
          </a:prstGeom>
        </p:spPr>
        <p:txBody>
          <a:bodyPr wrap="square">
            <a:spAutoFit/>
          </a:bodyPr>
          <a:lstStyle/>
          <a:p>
            <a:pPr algn="just"/>
            <a:r>
              <a:rPr lang="fr-FR" sz="3200" dirty="0">
                <a:latin typeface="Arial Black" panose="020B0A04020102020204" pitchFamily="34" charset="0"/>
              </a:rPr>
              <a:t>Quelqu’un parmi vous est-il malade ? Qu’il appelle les anciens de l’Eglise, et que les anciens prient pour lui, en l’oignant d’huile au nom du Seigneur </a:t>
            </a:r>
            <a:r>
              <a:rPr lang="fr-FR" sz="3200" dirty="0" smtClean="0">
                <a:latin typeface="Arial Black" panose="020B0A04020102020204" pitchFamily="34" charset="0"/>
              </a:rPr>
              <a:t>; la </a:t>
            </a:r>
            <a:r>
              <a:rPr lang="fr-FR" sz="3200" dirty="0">
                <a:latin typeface="Arial Black" panose="020B0A04020102020204" pitchFamily="34" charset="0"/>
              </a:rPr>
              <a:t>prière de la foi sauvera le malade, et le Seigneur le relèvera ; et s’il a commis des péchés, il lui sera pardonné.</a:t>
            </a:r>
          </a:p>
        </p:txBody>
      </p:sp>
      <p:sp>
        <p:nvSpPr>
          <p:cNvPr id="3" name="Rectangle 2"/>
          <p:cNvSpPr/>
          <p:nvPr/>
        </p:nvSpPr>
        <p:spPr>
          <a:xfrm>
            <a:off x="128789" y="190804"/>
            <a:ext cx="880914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Jacques 5.14-16</a:t>
            </a:r>
            <a:endParaRPr lang="fr-FR" sz="3600" dirty="0">
              <a:latin typeface="Arial Black" panose="020B0A04020102020204" pitchFamily="34" charset="0"/>
            </a:endParaRPr>
          </a:p>
        </p:txBody>
      </p:sp>
    </p:spTree>
    <p:extLst>
      <p:ext uri="{BB962C8B-B14F-4D97-AF65-F5344CB8AC3E}">
        <p14:creationId xmlns:p14="http://schemas.microsoft.com/office/powerpoint/2010/main" val="1419320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76163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8258" y="190445"/>
            <a:ext cx="8448542"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fr-FR" sz="3200" dirty="0" smtClean="0">
                <a:latin typeface="Arial Black" panose="020B0A04020102020204" pitchFamily="34" charset="0"/>
              </a:rPr>
              <a:t>L’assurance de la guérison</a:t>
            </a:r>
            <a:endParaRPr lang="fr-FR" sz="3200" dirty="0">
              <a:latin typeface="Arial Black" panose="020B0A04020102020204" pitchFamily="34" charset="0"/>
            </a:endParaRPr>
          </a:p>
        </p:txBody>
      </p:sp>
      <p:sp>
        <p:nvSpPr>
          <p:cNvPr id="4" name="Rectangle 3"/>
          <p:cNvSpPr/>
          <p:nvPr/>
        </p:nvSpPr>
        <p:spPr>
          <a:xfrm>
            <a:off x="238258" y="932637"/>
            <a:ext cx="8448542"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fr-FR" sz="3200" dirty="0" smtClean="0">
                <a:latin typeface="Arial Black" panose="020B0A04020102020204" pitchFamily="34" charset="0"/>
              </a:rPr>
              <a:t>Le grand médecin</a:t>
            </a:r>
            <a:endParaRPr lang="fr-FR" sz="3200" dirty="0">
              <a:latin typeface="Arial Black" panose="020B0A04020102020204" pitchFamily="34" charset="0"/>
            </a:endParaRPr>
          </a:p>
        </p:txBody>
      </p:sp>
      <p:sp>
        <p:nvSpPr>
          <p:cNvPr id="5" name="Rectangle 4"/>
          <p:cNvSpPr/>
          <p:nvPr/>
        </p:nvSpPr>
        <p:spPr>
          <a:xfrm>
            <a:off x="238258" y="1674829"/>
            <a:ext cx="8448542"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fr-FR" sz="3200" dirty="0" smtClean="0">
                <a:latin typeface="Arial Black" panose="020B0A04020102020204" pitchFamily="34" charset="0"/>
              </a:rPr>
              <a:t>La guérison dans l’expiation</a:t>
            </a:r>
            <a:endParaRPr lang="fr-FR" sz="3200" dirty="0">
              <a:latin typeface="Arial Black" panose="020B0A04020102020204" pitchFamily="34" charset="0"/>
            </a:endParaRPr>
          </a:p>
        </p:txBody>
      </p:sp>
      <p:sp>
        <p:nvSpPr>
          <p:cNvPr id="6" name="Rectangle 5"/>
          <p:cNvSpPr/>
          <p:nvPr/>
        </p:nvSpPr>
        <p:spPr>
          <a:xfrm>
            <a:off x="238258" y="2417021"/>
            <a:ext cx="8448542"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fr-FR" sz="3200" dirty="0" smtClean="0">
                <a:latin typeface="Arial Black" panose="020B0A04020102020204" pitchFamily="34" charset="0"/>
              </a:rPr>
              <a:t>La guérison aujourd’hui</a:t>
            </a:r>
            <a:endParaRPr lang="fr-FR" sz="3200" dirty="0">
              <a:latin typeface="Arial Black" panose="020B0A04020102020204" pitchFamily="34" charset="0"/>
            </a:endParaRPr>
          </a:p>
        </p:txBody>
      </p:sp>
      <p:sp>
        <p:nvSpPr>
          <p:cNvPr id="7" name="Rectangle 6"/>
          <p:cNvSpPr/>
          <p:nvPr/>
        </p:nvSpPr>
        <p:spPr>
          <a:xfrm>
            <a:off x="238258" y="3189396"/>
            <a:ext cx="8448542"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fr-FR" sz="3200" dirty="0" smtClean="0">
                <a:latin typeface="Arial Black" panose="020B0A04020102020204" pitchFamily="34" charset="0"/>
              </a:rPr>
              <a:t>La guérison aujourd’hui</a:t>
            </a:r>
            <a:endParaRPr lang="fr-FR" sz="3200" dirty="0">
              <a:latin typeface="Arial Black" panose="020B0A04020102020204" pitchFamily="34" charset="0"/>
            </a:endParaRPr>
          </a:p>
        </p:txBody>
      </p:sp>
      <p:sp>
        <p:nvSpPr>
          <p:cNvPr id="8" name="Rectangle 7"/>
          <p:cNvSpPr/>
          <p:nvPr/>
        </p:nvSpPr>
        <p:spPr>
          <a:xfrm>
            <a:off x="238258" y="3961771"/>
            <a:ext cx="8448542"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fr-FR" sz="3200" dirty="0" smtClean="0">
                <a:latin typeface="Arial Black" panose="020B0A04020102020204" pitchFamily="34" charset="0"/>
              </a:rPr>
              <a:t>Quand la foi a besoin d’aide</a:t>
            </a:r>
            <a:endParaRPr lang="fr-FR" sz="3200" dirty="0">
              <a:latin typeface="Arial Black" panose="020B0A04020102020204" pitchFamily="34" charset="0"/>
            </a:endParaRPr>
          </a:p>
        </p:txBody>
      </p:sp>
      <p:sp>
        <p:nvSpPr>
          <p:cNvPr id="9" name="Rectangle 8"/>
          <p:cNvSpPr/>
          <p:nvPr/>
        </p:nvSpPr>
        <p:spPr>
          <a:xfrm>
            <a:off x="238258" y="4734146"/>
            <a:ext cx="8448542" cy="2000548"/>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fr-FR" sz="3200" dirty="0" smtClean="0">
                <a:latin typeface="Arial Black" panose="020B0A04020102020204" pitchFamily="34" charset="0"/>
              </a:rPr>
              <a:t>Quelques préoccupations</a:t>
            </a:r>
          </a:p>
          <a:p>
            <a:pPr algn="just"/>
            <a:r>
              <a:rPr lang="fr-FR" sz="3200" dirty="0">
                <a:latin typeface="Arial Black" panose="020B0A04020102020204" pitchFamily="34" charset="0"/>
              </a:rPr>
              <a:t>	</a:t>
            </a:r>
            <a:r>
              <a:rPr lang="fr-FR" sz="2800" dirty="0" smtClean="0">
                <a:latin typeface="Arial Black" panose="020B0A04020102020204" pitchFamily="34" charset="0"/>
              </a:rPr>
              <a:t>- Maladie et démons</a:t>
            </a:r>
          </a:p>
          <a:p>
            <a:pPr algn="just"/>
            <a:r>
              <a:rPr lang="fr-FR" sz="2800" dirty="0">
                <a:latin typeface="Arial Black" panose="020B0A04020102020204" pitchFamily="34" charset="0"/>
              </a:rPr>
              <a:t>	</a:t>
            </a:r>
            <a:r>
              <a:rPr lang="fr-FR" sz="2800" dirty="0" smtClean="0">
                <a:latin typeface="Arial Black" panose="020B0A04020102020204" pitchFamily="34" charset="0"/>
              </a:rPr>
              <a:t>- La guérison et la médecine</a:t>
            </a:r>
          </a:p>
          <a:p>
            <a:pPr algn="just"/>
            <a:r>
              <a:rPr lang="fr-FR" sz="2800" dirty="0">
                <a:latin typeface="Arial Black" panose="020B0A04020102020204" pitchFamily="34" charset="0"/>
              </a:rPr>
              <a:t>	</a:t>
            </a:r>
            <a:r>
              <a:rPr lang="fr-FR" sz="2800" dirty="0" smtClean="0">
                <a:latin typeface="Arial Black" panose="020B0A04020102020204" pitchFamily="34" charset="0"/>
              </a:rPr>
              <a:t>- Pourquoi tous ne sont pas guéris?</a:t>
            </a:r>
            <a:r>
              <a:rPr lang="fr-FR" sz="3200" dirty="0" smtClean="0">
                <a:latin typeface="Arial Black" panose="020B0A04020102020204" pitchFamily="34" charset="0"/>
              </a:rPr>
              <a:t> </a:t>
            </a:r>
            <a:endParaRPr lang="fr-FR" sz="3200" dirty="0">
              <a:latin typeface="Arial Black" panose="020B0A04020102020204" pitchFamily="34" charset="0"/>
            </a:endParaRPr>
          </a:p>
        </p:txBody>
      </p:sp>
    </p:spTree>
    <p:extLst>
      <p:ext uri="{BB962C8B-B14F-4D97-AF65-F5344CB8AC3E}">
        <p14:creationId xmlns:p14="http://schemas.microsoft.com/office/powerpoint/2010/main" val="4129272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1002172"/>
            <a:ext cx="8886423" cy="101566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6000" dirty="0" smtClean="0">
                <a:latin typeface="Arial Black" panose="020B0A04020102020204" pitchFamily="34" charset="0"/>
              </a:rPr>
              <a:t>La guérison divine</a:t>
            </a:r>
            <a:endParaRPr lang="fr-FR" sz="6000" dirty="0">
              <a:latin typeface="Arial Black" panose="020B0A04020102020204" pitchFamily="34" charset="0"/>
            </a:endParaRPr>
          </a:p>
        </p:txBody>
      </p:sp>
      <p:sp>
        <p:nvSpPr>
          <p:cNvPr id="3" name="Rectangle 2"/>
          <p:cNvSpPr/>
          <p:nvPr/>
        </p:nvSpPr>
        <p:spPr>
          <a:xfrm>
            <a:off x="289773" y="3163676"/>
            <a:ext cx="8448542" cy="76944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4400" dirty="0" smtClean="0">
                <a:latin typeface="Arial Black" panose="020B0A04020102020204" pitchFamily="34" charset="0"/>
              </a:rPr>
              <a:t>L’assurance de la guérison</a:t>
            </a:r>
            <a:endParaRPr lang="fr-FR" sz="4400" dirty="0">
              <a:latin typeface="Arial Black" panose="020B0A04020102020204" pitchFamily="34" charset="0"/>
            </a:endParaRPr>
          </a:p>
        </p:txBody>
      </p:sp>
    </p:spTree>
    <p:extLst>
      <p:ext uri="{BB962C8B-B14F-4D97-AF65-F5344CB8AC3E}">
        <p14:creationId xmlns:p14="http://schemas.microsoft.com/office/powerpoint/2010/main" val="3179472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6894" y="1360634"/>
            <a:ext cx="8448542" cy="76944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4400" dirty="0" smtClean="0">
                <a:latin typeface="Arial Black" panose="020B0A04020102020204" pitchFamily="34" charset="0"/>
              </a:rPr>
              <a:t>La maladie</a:t>
            </a:r>
            <a:endParaRPr lang="fr-FR" sz="4400" dirty="0">
              <a:latin typeface="Arial Black" panose="020B0A04020102020204" pitchFamily="34" charset="0"/>
            </a:endParaRPr>
          </a:p>
        </p:txBody>
      </p:sp>
    </p:spTree>
    <p:extLst>
      <p:ext uri="{BB962C8B-B14F-4D97-AF65-F5344CB8AC3E}">
        <p14:creationId xmlns:p14="http://schemas.microsoft.com/office/powerpoint/2010/main" val="2379377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8" y="1130962"/>
            <a:ext cx="8809149" cy="5693866"/>
          </a:xfrm>
          <a:prstGeom prst="rect">
            <a:avLst/>
          </a:prstGeom>
        </p:spPr>
        <p:txBody>
          <a:bodyPr wrap="square">
            <a:spAutoFit/>
          </a:bodyPr>
          <a:lstStyle/>
          <a:p>
            <a:pPr algn="just"/>
            <a:r>
              <a:rPr lang="fr-FR" sz="2800" dirty="0" smtClean="0">
                <a:latin typeface="Arial Black" panose="020B0A04020102020204" pitchFamily="34" charset="0"/>
              </a:rPr>
              <a:t>Genès 3.17-19</a:t>
            </a:r>
          </a:p>
          <a:p>
            <a:pPr algn="just"/>
            <a:r>
              <a:rPr lang="fr-FR" sz="2800" dirty="0" smtClean="0">
                <a:latin typeface="Arial Black" panose="020B0A04020102020204" pitchFamily="34" charset="0"/>
              </a:rPr>
              <a:t>Il </a:t>
            </a:r>
            <a:r>
              <a:rPr lang="fr-FR" sz="2800" dirty="0">
                <a:latin typeface="Arial Black" panose="020B0A04020102020204" pitchFamily="34" charset="0"/>
              </a:rPr>
              <a:t>dit à l’homme : Puisque tu as écouté la voix de ta femme, et que </a:t>
            </a:r>
            <a:r>
              <a:rPr lang="fr-FR" sz="2800" dirty="0">
                <a:solidFill>
                  <a:srgbClr val="FFFF00"/>
                </a:solidFill>
                <a:latin typeface="Arial Black" panose="020B0A04020102020204" pitchFamily="34" charset="0"/>
              </a:rPr>
              <a:t>tu as mangé</a:t>
            </a:r>
            <a:r>
              <a:rPr lang="fr-FR" sz="2800" dirty="0">
                <a:latin typeface="Arial Black" panose="020B0A04020102020204" pitchFamily="34" charset="0"/>
              </a:rPr>
              <a:t> de l’arbre au sujet duquel </a:t>
            </a:r>
            <a:r>
              <a:rPr lang="fr-FR" sz="2800" dirty="0">
                <a:solidFill>
                  <a:srgbClr val="FFFF00"/>
                </a:solidFill>
                <a:latin typeface="Arial Black" panose="020B0A04020102020204" pitchFamily="34" charset="0"/>
              </a:rPr>
              <a:t>je t’avais donné cet ordre : Tu n’en mangeras point</a:t>
            </a:r>
            <a:r>
              <a:rPr lang="fr-FR" sz="2800" dirty="0">
                <a:latin typeface="Arial Black" panose="020B0A04020102020204" pitchFamily="34" charset="0"/>
              </a:rPr>
              <a:t> ! le sol sera maudit à cause de toi. </a:t>
            </a:r>
            <a:r>
              <a:rPr lang="fr-FR" sz="2800" dirty="0">
                <a:solidFill>
                  <a:srgbClr val="FFFF00"/>
                </a:solidFill>
                <a:latin typeface="Arial Black" panose="020B0A04020102020204" pitchFamily="34" charset="0"/>
              </a:rPr>
              <a:t>C’est à force de peine</a:t>
            </a:r>
            <a:r>
              <a:rPr lang="fr-FR" sz="2800" dirty="0">
                <a:latin typeface="Arial Black" panose="020B0A04020102020204" pitchFamily="34" charset="0"/>
              </a:rPr>
              <a:t> que tu en tireras ta nourriture tous les jours de ta vie</a:t>
            </a:r>
            <a:r>
              <a:rPr lang="fr-FR" sz="2800" dirty="0" smtClean="0">
                <a:latin typeface="Arial Black" panose="020B0A04020102020204" pitchFamily="34" charset="0"/>
              </a:rPr>
              <a:t>, il </a:t>
            </a:r>
            <a:r>
              <a:rPr lang="fr-FR" sz="2800" dirty="0">
                <a:latin typeface="Arial Black" panose="020B0A04020102020204" pitchFamily="34" charset="0"/>
              </a:rPr>
              <a:t>te produira des épines et des ronces, et tu mangeras de l’herbe des champs</a:t>
            </a:r>
            <a:r>
              <a:rPr lang="fr-FR" sz="2800" dirty="0" smtClean="0">
                <a:latin typeface="Arial Black" panose="020B0A04020102020204" pitchFamily="34" charset="0"/>
              </a:rPr>
              <a:t>. </a:t>
            </a:r>
            <a:r>
              <a:rPr lang="fr-FR" sz="2800" dirty="0" smtClean="0">
                <a:solidFill>
                  <a:srgbClr val="FFFF00"/>
                </a:solidFill>
                <a:latin typeface="Arial Black" panose="020B0A04020102020204" pitchFamily="34" charset="0"/>
              </a:rPr>
              <a:t>C’est </a:t>
            </a:r>
            <a:r>
              <a:rPr lang="fr-FR" sz="2800" dirty="0">
                <a:solidFill>
                  <a:srgbClr val="FFFF00"/>
                </a:solidFill>
                <a:latin typeface="Arial Black" panose="020B0A04020102020204" pitchFamily="34" charset="0"/>
              </a:rPr>
              <a:t>à la sueur de ton visage </a:t>
            </a:r>
            <a:r>
              <a:rPr lang="fr-FR" sz="2800" dirty="0">
                <a:latin typeface="Arial Black" panose="020B0A04020102020204" pitchFamily="34" charset="0"/>
              </a:rPr>
              <a:t>que tu mangeras du pain, jusqu’à ce que </a:t>
            </a:r>
            <a:r>
              <a:rPr lang="fr-FR" sz="2800" dirty="0">
                <a:solidFill>
                  <a:srgbClr val="FFFF00"/>
                </a:solidFill>
                <a:latin typeface="Arial Black" panose="020B0A04020102020204" pitchFamily="34" charset="0"/>
              </a:rPr>
              <a:t>tu retournes dans la terre</a:t>
            </a:r>
            <a:r>
              <a:rPr lang="fr-FR" sz="2800" dirty="0">
                <a:latin typeface="Arial Black" panose="020B0A04020102020204" pitchFamily="34" charset="0"/>
              </a:rPr>
              <a:t>, d’où tu as été </a:t>
            </a:r>
            <a:r>
              <a:rPr lang="fr-FR" sz="2800" dirty="0" smtClean="0">
                <a:latin typeface="Arial Black" panose="020B0A04020102020204" pitchFamily="34" charset="0"/>
              </a:rPr>
              <a:t>pris …</a:t>
            </a:r>
            <a:endParaRPr lang="fr-FR" sz="2800" dirty="0">
              <a:latin typeface="Arial Black" panose="020B0A04020102020204" pitchFamily="34" charset="0"/>
            </a:endParaRPr>
          </a:p>
        </p:txBody>
      </p:sp>
      <p:sp>
        <p:nvSpPr>
          <p:cNvPr id="3" name="Rectangle 2"/>
          <p:cNvSpPr/>
          <p:nvPr/>
        </p:nvSpPr>
        <p:spPr>
          <a:xfrm>
            <a:off x="128789" y="190804"/>
            <a:ext cx="880914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Conséquences de la chute</a:t>
            </a:r>
            <a:endParaRPr lang="fr-FR" sz="3600" dirty="0">
              <a:latin typeface="Arial Black" panose="020B0A04020102020204" pitchFamily="34" charset="0"/>
            </a:endParaRPr>
          </a:p>
        </p:txBody>
      </p:sp>
    </p:spTree>
    <p:extLst>
      <p:ext uri="{BB962C8B-B14F-4D97-AF65-F5344CB8AC3E}">
        <p14:creationId xmlns:p14="http://schemas.microsoft.com/office/powerpoint/2010/main" val="64557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8" y="1053689"/>
            <a:ext cx="8809149" cy="3539430"/>
          </a:xfrm>
          <a:prstGeom prst="rect">
            <a:avLst/>
          </a:prstGeom>
        </p:spPr>
        <p:txBody>
          <a:bodyPr wrap="square">
            <a:spAutoFit/>
          </a:bodyPr>
          <a:lstStyle/>
          <a:p>
            <a:pPr algn="just"/>
            <a:r>
              <a:rPr lang="fr-FR" sz="3200" dirty="0" smtClean="0">
                <a:latin typeface="Arial Black" panose="020B0A04020102020204" pitchFamily="34" charset="0"/>
              </a:rPr>
              <a:t>Romains 5.12</a:t>
            </a:r>
          </a:p>
          <a:p>
            <a:pPr algn="just"/>
            <a:r>
              <a:rPr lang="fr-FR" sz="3200" dirty="0" smtClean="0">
                <a:latin typeface="Arial Black" panose="020B0A04020102020204" pitchFamily="34" charset="0"/>
              </a:rPr>
              <a:t>C’est </a:t>
            </a:r>
            <a:r>
              <a:rPr lang="fr-FR" sz="3200" dirty="0">
                <a:latin typeface="Arial Black" panose="020B0A04020102020204" pitchFamily="34" charset="0"/>
              </a:rPr>
              <a:t>pourquoi, comme par un seul homme le péché est entré dans le monde, et par le péché la mort, et qu’ainsi la mort s’est étendue sur tous les hommes, parce que tous ont péché, … </a:t>
            </a:r>
          </a:p>
        </p:txBody>
      </p:sp>
      <p:sp>
        <p:nvSpPr>
          <p:cNvPr id="3" name="Rectangle 2"/>
          <p:cNvSpPr/>
          <p:nvPr/>
        </p:nvSpPr>
        <p:spPr>
          <a:xfrm>
            <a:off x="128788" y="190804"/>
            <a:ext cx="880914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mort a été transmise à tous</a:t>
            </a:r>
            <a:endParaRPr lang="fr-FR" sz="3600" dirty="0">
              <a:latin typeface="Arial Black" panose="020B0A04020102020204" pitchFamily="34" charset="0"/>
            </a:endParaRPr>
          </a:p>
        </p:txBody>
      </p:sp>
      <p:sp>
        <p:nvSpPr>
          <p:cNvPr id="4" name="Rectangle 3"/>
          <p:cNvSpPr/>
          <p:nvPr/>
        </p:nvSpPr>
        <p:spPr>
          <a:xfrm>
            <a:off x="115908" y="4702004"/>
            <a:ext cx="8809149" cy="206210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fr-FR" sz="3200" dirty="0" smtClean="0">
                <a:latin typeface="Arial Black" panose="020B0A04020102020204" pitchFamily="34" charset="0"/>
              </a:rPr>
              <a:t>Genèse 2.17</a:t>
            </a:r>
          </a:p>
          <a:p>
            <a:pPr algn="just"/>
            <a:r>
              <a:rPr lang="fr-FR" sz="3200" dirty="0" smtClean="0">
                <a:latin typeface="Arial Black" panose="020B0A04020102020204" pitchFamily="34" charset="0"/>
              </a:rPr>
              <a:t>mais </a:t>
            </a:r>
            <a:r>
              <a:rPr lang="fr-FR" sz="3200" dirty="0">
                <a:latin typeface="Arial Black" panose="020B0A04020102020204" pitchFamily="34" charset="0"/>
              </a:rPr>
              <a:t>tu ne mangeras pas de l’arbre de la connaissance du bien et du mal, car le jour où tu en mangeras, tu mourras.</a:t>
            </a:r>
          </a:p>
        </p:txBody>
      </p:sp>
    </p:spTree>
    <p:extLst>
      <p:ext uri="{BB962C8B-B14F-4D97-AF65-F5344CB8AC3E}">
        <p14:creationId xmlns:p14="http://schemas.microsoft.com/office/powerpoint/2010/main" val="3431265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8" y="1916573"/>
            <a:ext cx="8809149" cy="3970318"/>
          </a:xfrm>
          <a:prstGeom prst="rect">
            <a:avLst/>
          </a:prstGeom>
        </p:spPr>
        <p:txBody>
          <a:bodyPr wrap="square">
            <a:spAutoFit/>
          </a:bodyPr>
          <a:lstStyle/>
          <a:p>
            <a:pPr algn="just"/>
            <a:r>
              <a:rPr lang="fr-FR" sz="2800" dirty="0">
                <a:latin typeface="Arial Black" panose="020B0A04020102020204" pitchFamily="34" charset="0"/>
              </a:rPr>
              <a:t>Deutéronome 28.15-68</a:t>
            </a:r>
          </a:p>
          <a:p>
            <a:pPr algn="just"/>
            <a:r>
              <a:rPr lang="fr-FR" sz="2800" dirty="0">
                <a:latin typeface="Arial Black" panose="020B0A04020102020204" pitchFamily="34" charset="0"/>
              </a:rPr>
              <a:t>Mais si tu n’obéis point à la voix de l’Eternel, ton Dieu, si tu n’observes pas et ne mets pas en pratique tous ses commandements et toutes ses lois que je te prescris aujourd’hui, voici toutes les malédictions qui viendront sur toi et qui seront ton partage:</a:t>
            </a:r>
          </a:p>
          <a:p>
            <a:pPr algn="just"/>
            <a:r>
              <a:rPr lang="fr-FR" sz="2800" dirty="0" smtClean="0">
                <a:latin typeface="Arial Black" panose="020B0A04020102020204" pitchFamily="34" charset="0"/>
              </a:rPr>
              <a:t>…</a:t>
            </a:r>
            <a:endParaRPr lang="fr-FR" sz="2800" dirty="0">
              <a:latin typeface="Arial Black" panose="020B0A04020102020204" pitchFamily="34" charset="0"/>
            </a:endParaRPr>
          </a:p>
        </p:txBody>
      </p:sp>
      <p:sp>
        <p:nvSpPr>
          <p:cNvPr id="3" name="Rectangle 2"/>
          <p:cNvSpPr/>
          <p:nvPr/>
        </p:nvSpPr>
        <p:spPr>
          <a:xfrm>
            <a:off x="128789" y="190804"/>
            <a:ext cx="880914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Conséquences de la désobéissance</a:t>
            </a:r>
            <a:endParaRPr lang="fr-FR" sz="3600" dirty="0">
              <a:latin typeface="Arial Black" panose="020B0A04020102020204" pitchFamily="34" charset="0"/>
            </a:endParaRPr>
          </a:p>
        </p:txBody>
      </p:sp>
    </p:spTree>
    <p:extLst>
      <p:ext uri="{BB962C8B-B14F-4D97-AF65-F5344CB8AC3E}">
        <p14:creationId xmlns:p14="http://schemas.microsoft.com/office/powerpoint/2010/main" val="12996117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8" y="306714"/>
            <a:ext cx="8809149" cy="6124754"/>
          </a:xfrm>
          <a:prstGeom prst="rect">
            <a:avLst/>
          </a:prstGeom>
        </p:spPr>
        <p:txBody>
          <a:bodyPr wrap="square">
            <a:spAutoFit/>
          </a:bodyPr>
          <a:lstStyle/>
          <a:p>
            <a:pPr algn="just"/>
            <a:r>
              <a:rPr lang="fr-FR" sz="2800" dirty="0" smtClean="0">
                <a:latin typeface="Arial Black" panose="020B0A04020102020204" pitchFamily="34" charset="0"/>
              </a:rPr>
              <a:t>Versets </a:t>
            </a:r>
            <a:r>
              <a:rPr lang="fr-FR" sz="2800" dirty="0">
                <a:latin typeface="Arial Black" panose="020B0A04020102020204" pitchFamily="34" charset="0"/>
              </a:rPr>
              <a:t>21-22 : L’Eternel attachera à toi la peste, jusqu’à ce qu’elle te consume dans le pays dont tu vas </a:t>
            </a:r>
            <a:r>
              <a:rPr lang="fr-FR" sz="2800" dirty="0" smtClean="0">
                <a:latin typeface="Arial Black" panose="020B0A04020102020204" pitchFamily="34" charset="0"/>
              </a:rPr>
              <a:t>entrer </a:t>
            </a:r>
            <a:r>
              <a:rPr lang="fr-FR" sz="2800" dirty="0">
                <a:latin typeface="Arial Black" panose="020B0A04020102020204" pitchFamily="34" charset="0"/>
              </a:rPr>
              <a:t>en possession. L’Eternel te frappera de consomption, de fièvre, d’inflammation, de chaleur brûlante, de desséchement, de jaunisse et de gangrène, qui te poursuivront jusqu’à ce que tu périsses</a:t>
            </a:r>
            <a:r>
              <a:rPr lang="fr-FR" sz="2800" dirty="0" smtClean="0">
                <a:latin typeface="Arial Black" panose="020B0A04020102020204" pitchFamily="34" charset="0"/>
              </a:rPr>
              <a:t>.</a:t>
            </a:r>
          </a:p>
          <a:p>
            <a:pPr algn="just"/>
            <a:endParaRPr lang="fr-FR" sz="2800" dirty="0">
              <a:latin typeface="Arial Black" panose="020B0A04020102020204" pitchFamily="34" charset="0"/>
            </a:endParaRPr>
          </a:p>
          <a:p>
            <a:pPr algn="just"/>
            <a:r>
              <a:rPr lang="fr-FR" sz="2800" dirty="0">
                <a:latin typeface="Arial Black" panose="020B0A04020102020204" pitchFamily="34" charset="0"/>
              </a:rPr>
              <a:t>Versets 27-28 : L’Eternel te frappera de l’ulcère d’Egypte, d’hémorroïdes, de gale et de teigne, dont tu ne pourras guérir. L’Eternel te frappera de délire, d’aveuglement, d’égarement </a:t>
            </a:r>
            <a:r>
              <a:rPr lang="fr-FR" sz="2800" dirty="0" smtClean="0">
                <a:latin typeface="Arial Black" panose="020B0A04020102020204" pitchFamily="34" charset="0"/>
              </a:rPr>
              <a:t>d’esprit…</a:t>
            </a:r>
            <a:endParaRPr lang="fr-FR" sz="2800" dirty="0">
              <a:latin typeface="Arial Black" panose="020B0A04020102020204" pitchFamily="34" charset="0"/>
            </a:endParaRPr>
          </a:p>
        </p:txBody>
      </p:sp>
    </p:spTree>
    <p:extLst>
      <p:ext uri="{BB962C8B-B14F-4D97-AF65-F5344CB8AC3E}">
        <p14:creationId xmlns:p14="http://schemas.microsoft.com/office/powerpoint/2010/main" val="6692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179</TotalTime>
  <Words>935</Words>
  <Application>Microsoft Office PowerPoint</Application>
  <PresentationFormat>Affichage à l'écran (4:3)</PresentationFormat>
  <Paragraphs>82</Paragraphs>
  <Slides>27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27</vt:i4>
      </vt:variant>
    </vt:vector>
  </HeadingPairs>
  <TitlesOfParts>
    <vt:vector size="32" baseType="lpstr">
      <vt:lpstr>Arial</vt:lpstr>
      <vt:lpstr>Arial Black</vt:lpstr>
      <vt:lpstr>Calibri</vt:lpstr>
      <vt:lpstr>Calibri Light</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Quéré Philippe</dc:creator>
  <cp:lastModifiedBy>Quéré Philippe</cp:lastModifiedBy>
  <cp:revision>20</cp:revision>
  <dcterms:created xsi:type="dcterms:W3CDTF">2016-01-08T12:31:02Z</dcterms:created>
  <dcterms:modified xsi:type="dcterms:W3CDTF">2016-02-07T07:59:00Z</dcterms:modified>
</cp:coreProperties>
</file>