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43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91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53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91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82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65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44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2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6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45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8CC-7768-4CF2-B7FE-819F092EF06B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37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E8CC-7768-4CF2-B7FE-819F092EF06B}" type="datetimeFigureOut">
              <a:rPr lang="fr-FR" smtClean="0"/>
              <a:t>01/04/2016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E2470-1A9B-4592-B174-BC695A608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316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831" y="1208235"/>
            <a:ext cx="8886423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latin typeface="Arial Black" panose="020B0A04020102020204" pitchFamily="34" charset="0"/>
              </a:rPr>
              <a:t>La guérison divine</a:t>
            </a:r>
            <a:endParaRPr lang="fr-FR" sz="48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830" y="2854584"/>
            <a:ext cx="8886423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400" dirty="0" smtClean="0">
                <a:latin typeface="Arial Black" panose="020B0A04020102020204" pitchFamily="34" charset="0"/>
              </a:rPr>
              <a:t>Et aujourd’hui?!?!</a:t>
            </a:r>
            <a:endParaRPr lang="fr-FR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" y="1225689"/>
            <a:ext cx="91439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Hébreux 5.7-8</a:t>
            </a:r>
          </a:p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C’est </a:t>
            </a:r>
            <a:r>
              <a:rPr lang="fr-FR" sz="3000" dirty="0">
                <a:latin typeface="Arial Black" panose="020B0A04020102020204" pitchFamily="34" charset="0"/>
              </a:rPr>
              <a:t>lui qui, dans les jours de sa chair, ayant présenté avec de grands cris et avec larmes des prières et des supplications à celui qui pouvait le sauver de la mort, et ayant été exaucé à cause de sa piété</a:t>
            </a:r>
            <a:r>
              <a:rPr lang="fr-FR" sz="3000" dirty="0" smtClean="0">
                <a:latin typeface="Arial Black" panose="020B0A04020102020204" pitchFamily="34" charset="0"/>
              </a:rPr>
              <a:t>, a </a:t>
            </a:r>
            <a:r>
              <a:rPr lang="fr-FR" sz="3000" dirty="0">
                <a:latin typeface="Arial Black" panose="020B0A04020102020204" pitchFamily="34" charset="0"/>
              </a:rPr>
              <a:t>appris, bien qu’il fût Fils, l’obéissance par les choses qu’il a souffertes</a:t>
            </a:r>
            <a:r>
              <a:rPr lang="fr-FR" sz="3000" dirty="0" smtClean="0">
                <a:latin typeface="Arial Black" panose="020B0A04020102020204" pitchFamily="34" charset="0"/>
              </a:rPr>
              <a:t>, et </a:t>
            </a:r>
            <a:r>
              <a:rPr lang="fr-FR" sz="3000" dirty="0">
                <a:latin typeface="Arial Black" panose="020B0A04020102020204" pitchFamily="34" charset="0"/>
              </a:rPr>
              <a:t>qui, après avoir été élevé à la perfection, est devenu pour tous ceux qui lui obéissent l’auteur d’un salut éternel,</a:t>
            </a:r>
          </a:p>
        </p:txBody>
      </p:sp>
      <p:sp>
        <p:nvSpPr>
          <p:cNvPr id="3" name="Rectangle 2"/>
          <p:cNvSpPr/>
          <p:nvPr/>
        </p:nvSpPr>
        <p:spPr>
          <a:xfrm>
            <a:off x="-2" y="98505"/>
            <a:ext cx="9143999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Les promesses n’excluent  pas la souffrance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9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87807"/>
            <a:ext cx="91439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latin typeface="Arial Black" panose="020B0A04020102020204" pitchFamily="34" charset="0"/>
              </a:rPr>
              <a:t>1 Pierre 2.19-21</a:t>
            </a:r>
          </a:p>
          <a:p>
            <a:pPr algn="just"/>
            <a:r>
              <a:rPr lang="fr-FR" sz="2800" dirty="0" smtClean="0">
                <a:latin typeface="Arial Black" panose="020B0A04020102020204" pitchFamily="34" charset="0"/>
              </a:rPr>
              <a:t>Car </a:t>
            </a:r>
            <a:r>
              <a:rPr lang="fr-FR" sz="2800" dirty="0">
                <a:latin typeface="Arial Black" panose="020B0A04020102020204" pitchFamily="34" charset="0"/>
              </a:rPr>
              <a:t>c’est une grâce que de supporter des afflictions par motif de conscience envers Dieu, quand on souffre injustement</a:t>
            </a:r>
            <a:r>
              <a:rPr lang="fr-FR" sz="2800" dirty="0" smtClean="0">
                <a:latin typeface="Arial Black" panose="020B0A04020102020204" pitchFamily="34" charset="0"/>
              </a:rPr>
              <a:t>. En </a:t>
            </a:r>
            <a:r>
              <a:rPr lang="fr-FR" sz="2800" dirty="0">
                <a:latin typeface="Arial Black" panose="020B0A04020102020204" pitchFamily="34" charset="0"/>
              </a:rPr>
              <a:t>effet, quelle gloire y </a:t>
            </a:r>
            <a:r>
              <a:rPr lang="fr-FR" sz="2800" dirty="0" err="1">
                <a:latin typeface="Arial Black" panose="020B0A04020102020204" pitchFamily="34" charset="0"/>
              </a:rPr>
              <a:t>a-t-il</a:t>
            </a:r>
            <a:r>
              <a:rPr lang="fr-FR" sz="2800" dirty="0">
                <a:latin typeface="Arial Black" panose="020B0A04020102020204" pitchFamily="34" charset="0"/>
              </a:rPr>
              <a:t> à supporter de mauvais traitements pour avoir commis des fautes ? Mais si vous supportez la souffrance lorsque vous faites ce qui est bien, c’est une grâce devant Dieu</a:t>
            </a:r>
            <a:r>
              <a:rPr lang="fr-FR" sz="2800" dirty="0" smtClean="0">
                <a:latin typeface="Arial Black" panose="020B0A04020102020204" pitchFamily="34" charset="0"/>
              </a:rPr>
              <a:t>. Et </a:t>
            </a:r>
            <a:r>
              <a:rPr lang="fr-FR" sz="2800" dirty="0">
                <a:latin typeface="Arial Black" panose="020B0A04020102020204" pitchFamily="34" charset="0"/>
              </a:rPr>
              <a:t>c’est à cela que vous avez été appelés, parce que Christ aussi a souffert pour vous, vous laissant un exemple, afin que vous suiviez ses </a:t>
            </a:r>
            <a:r>
              <a:rPr lang="fr-FR" sz="2800" dirty="0" smtClean="0">
                <a:latin typeface="Arial Black" panose="020B0A04020102020204" pitchFamily="34" charset="0"/>
              </a:rPr>
              <a:t>traces…</a:t>
            </a:r>
            <a:endParaRPr lang="fr-FR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58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49925"/>
            <a:ext cx="91439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latin typeface="Arial Black" panose="020B0A04020102020204" pitchFamily="34" charset="0"/>
              </a:rPr>
              <a:t>1 Pierre 4.12-14</a:t>
            </a:r>
          </a:p>
          <a:p>
            <a:pPr algn="just"/>
            <a:endParaRPr lang="fr-FR" sz="2800" dirty="0" smtClean="0">
              <a:latin typeface="Arial Black" panose="020B0A04020102020204" pitchFamily="34" charset="0"/>
            </a:endParaRPr>
          </a:p>
          <a:p>
            <a:pPr algn="just"/>
            <a:r>
              <a:rPr lang="fr-FR" sz="2800" dirty="0" smtClean="0">
                <a:latin typeface="Arial Black" panose="020B0A04020102020204" pitchFamily="34" charset="0"/>
              </a:rPr>
              <a:t>Bien-aimés</a:t>
            </a:r>
            <a:r>
              <a:rPr lang="fr-FR" sz="2800" dirty="0">
                <a:latin typeface="Arial Black" panose="020B0A04020102020204" pitchFamily="34" charset="0"/>
              </a:rPr>
              <a:t>, ne soyez pas surpris, comme d’une chose étrange qui vous arrive, de la fournaise qui est au milieu de vous pour vous éprouver</a:t>
            </a:r>
            <a:r>
              <a:rPr lang="fr-FR" sz="2800" dirty="0" smtClean="0">
                <a:latin typeface="Arial Black" panose="020B0A04020102020204" pitchFamily="34" charset="0"/>
              </a:rPr>
              <a:t>. </a:t>
            </a:r>
          </a:p>
          <a:p>
            <a:pPr algn="just"/>
            <a:r>
              <a:rPr lang="fr-FR" sz="2800" dirty="0" smtClean="0">
                <a:latin typeface="Arial Black" panose="020B0A04020102020204" pitchFamily="34" charset="0"/>
              </a:rPr>
              <a:t>Réjouissez-vous</a:t>
            </a:r>
            <a:r>
              <a:rPr lang="fr-FR" sz="2800" dirty="0">
                <a:latin typeface="Arial Black" panose="020B0A04020102020204" pitchFamily="34" charset="0"/>
              </a:rPr>
              <a:t>, au contraire, de la part que vous avez aux souffrances de Christ, afin que vous soyez aussi dans la joie et dans l’allégresse lorsque sa gloire apparaîtra.</a:t>
            </a:r>
          </a:p>
          <a:p>
            <a:pPr algn="just"/>
            <a:r>
              <a:rPr lang="fr-FR" sz="2800" dirty="0" smtClean="0">
                <a:latin typeface="Arial Black" panose="020B0A04020102020204" pitchFamily="34" charset="0"/>
              </a:rPr>
              <a:t>Si </a:t>
            </a:r>
            <a:r>
              <a:rPr lang="fr-FR" sz="2800" dirty="0">
                <a:latin typeface="Arial Black" panose="020B0A04020102020204" pitchFamily="34" charset="0"/>
              </a:rPr>
              <a:t>vous êtes outragés pour le nom de Christ, vous êtes heureux, parce que l’Esprit de gloire, l’Esprit de Dieu, repose sur vous.</a:t>
            </a:r>
          </a:p>
        </p:txBody>
      </p:sp>
    </p:spTree>
    <p:extLst>
      <p:ext uri="{BB962C8B-B14F-4D97-AF65-F5344CB8AC3E}">
        <p14:creationId xmlns:p14="http://schemas.microsoft.com/office/powerpoint/2010/main" val="21069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62049"/>
            <a:ext cx="91439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latin typeface="Arial Black" panose="020B0A04020102020204" pitchFamily="34" charset="0"/>
              </a:rPr>
              <a:t>1 Pierre 4.19</a:t>
            </a:r>
          </a:p>
          <a:p>
            <a:pPr algn="just"/>
            <a:endParaRPr lang="fr-FR" sz="2800" dirty="0" smtClean="0">
              <a:latin typeface="Arial Black" panose="020B0A04020102020204" pitchFamily="34" charset="0"/>
            </a:endParaRPr>
          </a:p>
          <a:p>
            <a:pPr algn="just"/>
            <a:r>
              <a:rPr lang="fr-FR" sz="2800" dirty="0">
                <a:latin typeface="Arial Black" panose="020B0A04020102020204" pitchFamily="34" charset="0"/>
              </a:rPr>
              <a:t>Ainsi, que ceux qui souffrent selon la volonté de Dieu remettent leurs âmes au fidèle Créateur, en faisant ce qui est bien.</a:t>
            </a:r>
          </a:p>
        </p:txBody>
      </p:sp>
    </p:spTree>
    <p:extLst>
      <p:ext uri="{BB962C8B-B14F-4D97-AF65-F5344CB8AC3E}">
        <p14:creationId xmlns:p14="http://schemas.microsoft.com/office/powerpoint/2010/main" val="358511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" y="1225689"/>
            <a:ext cx="91439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Marc 6.31</a:t>
            </a:r>
          </a:p>
          <a:p>
            <a:pPr algn="just"/>
            <a:endParaRPr lang="fr-FR" sz="3000" dirty="0">
              <a:latin typeface="Arial Black" panose="020B0A04020102020204" pitchFamily="34" charset="0"/>
            </a:endParaRPr>
          </a:p>
          <a:p>
            <a:pPr algn="just"/>
            <a:r>
              <a:rPr lang="fr-FR" sz="3000" dirty="0">
                <a:latin typeface="Arial Black" panose="020B0A04020102020204" pitchFamily="34" charset="0"/>
              </a:rPr>
              <a:t>Jésus leur dit : Venez à l’écart dans un lieu désert, et reposez-vous un peu. Car il y avait beaucoup d’allants et de venants, et ils n’avaient même pas le temps de manger</a:t>
            </a:r>
            <a:r>
              <a:rPr lang="fr-FR" sz="3000" dirty="0" smtClean="0">
                <a:latin typeface="Arial Black" panose="020B0A04020102020204" pitchFamily="34" charset="0"/>
              </a:rPr>
              <a:t>.</a:t>
            </a:r>
            <a:endParaRPr lang="fr-FR" sz="3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" y="98505"/>
            <a:ext cx="9143999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Quelques conseils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" y="916596"/>
            <a:ext cx="91439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Exode 18.17-19</a:t>
            </a:r>
          </a:p>
          <a:p>
            <a:pPr algn="just"/>
            <a:endParaRPr lang="fr-FR" sz="3000" dirty="0">
              <a:latin typeface="Arial Black" panose="020B0A04020102020204" pitchFamily="34" charset="0"/>
            </a:endParaRPr>
          </a:p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Le </a:t>
            </a:r>
            <a:r>
              <a:rPr lang="fr-FR" sz="3000" dirty="0">
                <a:latin typeface="Arial Black" panose="020B0A04020102020204" pitchFamily="34" charset="0"/>
              </a:rPr>
              <a:t>beau-père de Moïse lui dit : Ce que tu fais n’est pas bien.</a:t>
            </a:r>
          </a:p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Tu </a:t>
            </a:r>
            <a:r>
              <a:rPr lang="fr-FR" sz="3000" dirty="0">
                <a:latin typeface="Arial Black" panose="020B0A04020102020204" pitchFamily="34" charset="0"/>
              </a:rPr>
              <a:t>t’épuiseras toi-même, et tu épuiseras ce peuple qui est avec toi ; car la chose est au-dessus de tes forces, tu ne pourras pas y suffire seul.</a:t>
            </a:r>
          </a:p>
          <a:p>
            <a:pPr algn="just"/>
            <a:endParaRPr lang="fr-FR" sz="3000" dirty="0">
              <a:latin typeface="Arial Black" panose="020B0A04020102020204" pitchFamily="34" charset="0"/>
            </a:endParaRPr>
          </a:p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Maintenant </a:t>
            </a:r>
            <a:r>
              <a:rPr lang="fr-FR" sz="3000" dirty="0">
                <a:latin typeface="Arial Black" panose="020B0A04020102020204" pitchFamily="34" charset="0"/>
              </a:rPr>
              <a:t>écoute ma voix ; je vais te donner un conseil, et que Dieu soit avec toi ! </a:t>
            </a:r>
          </a:p>
        </p:txBody>
      </p:sp>
      <p:sp>
        <p:nvSpPr>
          <p:cNvPr id="3" name="Rectangle 2"/>
          <p:cNvSpPr/>
          <p:nvPr/>
        </p:nvSpPr>
        <p:spPr>
          <a:xfrm>
            <a:off x="-2" y="98505"/>
            <a:ext cx="9143999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Quelques conseils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9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" y="1071142"/>
            <a:ext cx="91439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2 Corinthiens 4.16-18</a:t>
            </a:r>
          </a:p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C’est </a:t>
            </a:r>
            <a:r>
              <a:rPr lang="fr-FR" sz="3000" dirty="0">
                <a:latin typeface="Arial Black" panose="020B0A04020102020204" pitchFamily="34" charset="0"/>
              </a:rPr>
              <a:t>pourquoi nous ne perdons pas courage. Et lors même que notre homme extérieur se détruit, notre homme intérieur se renouvelle de jour en </a:t>
            </a:r>
            <a:r>
              <a:rPr lang="fr-FR" sz="3000" dirty="0" smtClean="0">
                <a:latin typeface="Arial Black" panose="020B0A04020102020204" pitchFamily="34" charset="0"/>
              </a:rPr>
              <a:t>jour. Car </a:t>
            </a:r>
            <a:r>
              <a:rPr lang="fr-FR" sz="3000" dirty="0">
                <a:latin typeface="Arial Black" panose="020B0A04020102020204" pitchFamily="34" charset="0"/>
              </a:rPr>
              <a:t>nos légères afflictions du moment présent produisent pour nous, au delà de toute mesure, </a:t>
            </a:r>
            <a:r>
              <a:rPr lang="fr-FR" sz="3000" dirty="0" smtClean="0">
                <a:latin typeface="Arial Black" panose="020B0A04020102020204" pitchFamily="34" charset="0"/>
              </a:rPr>
              <a:t>un </a:t>
            </a:r>
            <a:r>
              <a:rPr lang="fr-FR" sz="3000" dirty="0">
                <a:latin typeface="Arial Black" panose="020B0A04020102020204" pitchFamily="34" charset="0"/>
              </a:rPr>
              <a:t>poids éternel de gloire</a:t>
            </a:r>
            <a:r>
              <a:rPr lang="fr-FR" sz="3000" dirty="0" smtClean="0">
                <a:latin typeface="Arial Black" panose="020B0A04020102020204" pitchFamily="34" charset="0"/>
              </a:rPr>
              <a:t>, parce </a:t>
            </a:r>
            <a:r>
              <a:rPr lang="fr-FR" sz="3000" dirty="0">
                <a:latin typeface="Arial Black" panose="020B0A04020102020204" pitchFamily="34" charset="0"/>
              </a:rPr>
              <a:t>que nous regardons, non point aux choses visibles, mais à celles qui sont invisibles ; car les choses visibles sont passagères, et les invisibles sont éternelles.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-2" y="98505"/>
            <a:ext cx="9143999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Enfin…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0980" y="1644660"/>
            <a:ext cx="88864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Matthieu 8.16-17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Le soir, on amena auprès de Jésus plusieurs démoniaques. Il chassa les esprits par sa parole, et il guérit tous les malades</a:t>
            </a:r>
            <a:r>
              <a:rPr lang="fr-FR" sz="3200" dirty="0" smtClean="0">
                <a:latin typeface="Arial Black" panose="020B0A04020102020204" pitchFamily="34" charset="0"/>
              </a:rPr>
              <a:t>, afin </a:t>
            </a:r>
            <a:r>
              <a:rPr lang="fr-FR" sz="3200" dirty="0">
                <a:latin typeface="Arial Black" panose="020B0A04020102020204" pitchFamily="34" charset="0"/>
              </a:rPr>
              <a:t>que s’accomplît ce qui avait été annoncé par Esaïe, le prophète : Il a pris nos infirmités, et il s’est chargé de nos maladies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65930"/>
            <a:ext cx="9143999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Durant le ministère terrestre</a:t>
            </a:r>
          </a:p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de Jésus-Christ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8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8787" y="1245415"/>
            <a:ext cx="88864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Actes 5.12</a:t>
            </a: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Beaucoup de miracles et de prodiges se faisaient au milieu du peuple par les mains des apôtres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65930"/>
            <a:ext cx="9143999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Avec l’église naissante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6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8787" y="1245415"/>
            <a:ext cx="88864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Actes 5.16</a:t>
            </a:r>
          </a:p>
          <a:p>
            <a:pPr algn="just"/>
            <a:endParaRPr lang="fr-FR" sz="3200" dirty="0" smtClean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La </a:t>
            </a:r>
            <a:r>
              <a:rPr lang="fr-FR" sz="3200" dirty="0">
                <a:latin typeface="Arial Black" panose="020B0A04020102020204" pitchFamily="34" charset="0"/>
              </a:rPr>
              <a:t>multitude accourait aussi des villes voisines à Jérusalem, amenant des malades et des gens tourmentés par des esprits impurs ; et tous étaient guéris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65930"/>
            <a:ext cx="9143999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Avec l’église naissante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60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8787" y="1245415"/>
            <a:ext cx="88864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Jean 14.12-13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En </a:t>
            </a:r>
            <a:r>
              <a:rPr lang="fr-FR" sz="3200" dirty="0">
                <a:latin typeface="Arial Black" panose="020B0A04020102020204" pitchFamily="34" charset="0"/>
              </a:rPr>
              <a:t>vérité, en vérité, je vous le dis, celui qui croit en moi fera aussi les œuvres que je fais, et il en fera de plus grandes, parce que je m’en vais au Père </a:t>
            </a:r>
            <a:r>
              <a:rPr lang="fr-FR" sz="3200" dirty="0" smtClean="0">
                <a:latin typeface="Arial Black" panose="020B0A04020102020204" pitchFamily="34" charset="0"/>
              </a:rPr>
              <a:t>; et </a:t>
            </a:r>
            <a:r>
              <a:rPr lang="fr-FR" sz="3200" dirty="0">
                <a:latin typeface="Arial Black" panose="020B0A04020102020204" pitchFamily="34" charset="0"/>
              </a:rPr>
              <a:t>tout ce que vous demanderez en mon nom, je le ferai, afin que le Père soit glorifié dans le Fils.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65930"/>
            <a:ext cx="9143999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Jésus-Christ accomplit ses promesses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8787" y="1103747"/>
            <a:ext cx="888642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Marc 16.17-18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Voici les miracles qui accompagneront ceux qui auront cru : en mon nom, ils chasseront les démons ; ils parleront de nouvelles langues </a:t>
            </a:r>
            <a:r>
              <a:rPr lang="fr-FR" sz="3200" dirty="0" smtClean="0">
                <a:latin typeface="Arial Black" panose="020B0A04020102020204" pitchFamily="34" charset="0"/>
              </a:rPr>
              <a:t>; ils </a:t>
            </a:r>
            <a:r>
              <a:rPr lang="fr-FR" sz="3200" dirty="0">
                <a:latin typeface="Arial Black" panose="020B0A04020102020204" pitchFamily="34" charset="0"/>
              </a:rPr>
              <a:t>saisiront des serpents ; s’ils boivent quelque breuvage mortel, il ne leur fera point de mal ; ils imposeront les mains aux malades, et les malades, seront guéris.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65930"/>
            <a:ext cx="9143999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Jésus-Christ accomplit ses promesses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3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8787" y="1103747"/>
            <a:ext cx="88864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Matthieu 10.1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Puis, ayant appelé ses douze disciples, il leur donna le pouvoir de chasser les esprits impurs, et de guérir toute maladie et toute infirmité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65930"/>
            <a:ext cx="9143999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Jésus-Christ donne…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787" y="4720563"/>
            <a:ext cx="8886423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L’église naissante pratiquait la guérison divine comme Jésus-Christ l’avait clairement voulu. 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8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8787" y="1103747"/>
            <a:ext cx="88864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Jacques 5.14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>
                <a:latin typeface="Arial Black" panose="020B0A04020102020204" pitchFamily="34" charset="0"/>
              </a:rPr>
              <a:t>Quelqu’un parmi vous est-il malade ? Qu’il appelle les anciens de l’Eglise, et que les anciens prient pour lui, en l’oignant d’huile au nom du Seigneur ;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65930"/>
            <a:ext cx="9143999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Abandons et mauvaises interprétations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787" y="4720563"/>
            <a:ext cx="8886423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Au Moyen-Age, c’est devenu « l’extrême onction »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3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8785" y="1368906"/>
            <a:ext cx="888642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Jacques 5.13-15</a:t>
            </a:r>
          </a:p>
          <a:p>
            <a:pPr algn="just"/>
            <a:r>
              <a:rPr lang="fr-FR" sz="3000" dirty="0">
                <a:latin typeface="Arial Black" panose="020B0A04020102020204" pitchFamily="34" charset="0"/>
              </a:rPr>
              <a:t>Quelqu’un parmi vous est-il dans la souffrance ? </a:t>
            </a:r>
            <a:r>
              <a:rPr lang="fr-FR" sz="3000" dirty="0">
                <a:solidFill>
                  <a:srgbClr val="FFFF00"/>
                </a:solidFill>
                <a:latin typeface="Arial Black" panose="020B0A04020102020204" pitchFamily="34" charset="0"/>
              </a:rPr>
              <a:t>Qu’il prie</a:t>
            </a:r>
            <a:r>
              <a:rPr lang="fr-FR" sz="3000" dirty="0">
                <a:latin typeface="Arial Black" panose="020B0A04020102020204" pitchFamily="34" charset="0"/>
              </a:rPr>
              <a:t>. Quelqu’un est-il dans la joie ? Qu’il chante des cantiques</a:t>
            </a:r>
            <a:r>
              <a:rPr lang="fr-FR" sz="3000" dirty="0" smtClean="0">
                <a:latin typeface="Arial Black" panose="020B0A04020102020204" pitchFamily="34" charset="0"/>
              </a:rPr>
              <a:t>. Quelqu’un </a:t>
            </a:r>
            <a:r>
              <a:rPr lang="fr-FR" sz="3000" dirty="0">
                <a:latin typeface="Arial Black" panose="020B0A04020102020204" pitchFamily="34" charset="0"/>
              </a:rPr>
              <a:t>parmi vous est-il malade ? </a:t>
            </a:r>
            <a:r>
              <a:rPr lang="fr-FR" sz="3000" dirty="0">
                <a:solidFill>
                  <a:srgbClr val="FFFF00"/>
                </a:solidFill>
                <a:latin typeface="Arial Black" panose="020B0A04020102020204" pitchFamily="34" charset="0"/>
              </a:rPr>
              <a:t>Qu’il appelle les anciens de l’Eglise</a:t>
            </a:r>
            <a:r>
              <a:rPr lang="fr-FR" sz="3000" dirty="0">
                <a:latin typeface="Arial Black" panose="020B0A04020102020204" pitchFamily="34" charset="0"/>
              </a:rPr>
              <a:t>, et que </a:t>
            </a:r>
            <a:r>
              <a:rPr lang="fr-FR" sz="3000" dirty="0">
                <a:solidFill>
                  <a:srgbClr val="FFFF00"/>
                </a:solidFill>
                <a:latin typeface="Arial Black" panose="020B0A04020102020204" pitchFamily="34" charset="0"/>
              </a:rPr>
              <a:t>les anciens prient </a:t>
            </a:r>
            <a:r>
              <a:rPr lang="fr-FR" sz="3000" dirty="0">
                <a:latin typeface="Arial Black" panose="020B0A04020102020204" pitchFamily="34" charset="0"/>
              </a:rPr>
              <a:t>pour lui, </a:t>
            </a:r>
            <a:r>
              <a:rPr lang="fr-FR" sz="3000" dirty="0">
                <a:solidFill>
                  <a:srgbClr val="FFFF00"/>
                </a:solidFill>
                <a:latin typeface="Arial Black" panose="020B0A04020102020204" pitchFamily="34" charset="0"/>
              </a:rPr>
              <a:t>en l’oignant d’huile au nom du Seigneur</a:t>
            </a:r>
            <a:r>
              <a:rPr lang="fr-FR" sz="3000" dirty="0">
                <a:latin typeface="Arial Black" panose="020B0A04020102020204" pitchFamily="34" charset="0"/>
              </a:rPr>
              <a:t> </a:t>
            </a:r>
            <a:r>
              <a:rPr lang="fr-FR" sz="3000" dirty="0" smtClean="0">
                <a:latin typeface="Arial Black" panose="020B0A04020102020204" pitchFamily="34" charset="0"/>
              </a:rPr>
              <a:t>; la </a:t>
            </a:r>
            <a:r>
              <a:rPr lang="fr-FR" sz="3000" dirty="0">
                <a:solidFill>
                  <a:srgbClr val="FFFF00"/>
                </a:solidFill>
                <a:latin typeface="Arial Black" panose="020B0A04020102020204" pitchFamily="34" charset="0"/>
              </a:rPr>
              <a:t>prière de la foi </a:t>
            </a:r>
            <a:r>
              <a:rPr lang="fr-FR" sz="3000" dirty="0">
                <a:latin typeface="Arial Black" panose="020B0A04020102020204" pitchFamily="34" charset="0"/>
              </a:rPr>
              <a:t>sauvera le malade, et le Seigneur le relèvera ; et </a:t>
            </a:r>
            <a:r>
              <a:rPr lang="fr-FR" sz="3000" dirty="0">
                <a:solidFill>
                  <a:srgbClr val="FFFF00"/>
                </a:solidFill>
                <a:latin typeface="Arial Black" panose="020B0A04020102020204" pitchFamily="34" charset="0"/>
              </a:rPr>
              <a:t>s’il a commis des péchés, il lui sera pardonné</a:t>
            </a:r>
            <a:r>
              <a:rPr lang="fr-FR" sz="3000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-2" y="98505"/>
            <a:ext cx="9143999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Nous pouvons (ou devons) vivre selon la parole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</TotalTime>
  <Words>586</Words>
  <Application>Microsoft Office PowerPoint</Application>
  <PresentationFormat>Affichage à l'écran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Quéré Philippe</dc:creator>
  <cp:lastModifiedBy>CHARRONDIERE, Stephane</cp:lastModifiedBy>
  <cp:revision>59</cp:revision>
  <dcterms:created xsi:type="dcterms:W3CDTF">2016-01-08T12:31:02Z</dcterms:created>
  <dcterms:modified xsi:type="dcterms:W3CDTF">2016-04-01T07:00:34Z</dcterms:modified>
</cp:coreProperties>
</file>