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3" r:id="rId4"/>
    <p:sldId id="260" r:id="rId5"/>
    <p:sldId id="261" r:id="rId6"/>
    <p:sldId id="262" r:id="rId7"/>
    <p:sldId id="264" r:id="rId8"/>
    <p:sldId id="265" r:id="rId9"/>
    <p:sldId id="266" r:id="rId10"/>
    <p:sldId id="267"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68" r:id="rId25"/>
    <p:sldId id="269" r:id="rId26"/>
    <p:sldId id="283" r:id="rId27"/>
    <p:sldId id="285" r:id="rId28"/>
    <p:sldId id="284"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AFDCCE18-13E4-4451-B796-94F6109E5AAE}" type="datetimeFigureOut">
              <a:rPr lang="fr-FR" smtClean="0"/>
              <a:t>28/06/2013</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90D9C0BE-F1F6-4DCD-A867-4D3CC8CE0002}"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Modifiez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FDCCE18-13E4-4451-B796-94F6109E5AAE}" type="datetimeFigureOut">
              <a:rPr lang="fr-FR" smtClean="0"/>
              <a:t>28/06/2013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D9C0BE-F1F6-4DCD-A867-4D3CC8CE000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FDCCE18-13E4-4451-B796-94F6109E5AAE}" type="datetimeFigureOut">
              <a:rPr lang="fr-FR" smtClean="0"/>
              <a:t>28/06/2013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D9C0BE-F1F6-4DCD-A867-4D3CC8CE000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FDCCE18-13E4-4451-B796-94F6109E5AAE}" type="datetimeFigureOut">
              <a:rPr lang="fr-FR" smtClean="0"/>
              <a:t>28/06/2013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D9C0BE-F1F6-4DCD-A867-4D3CC8CE000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AFDCCE18-13E4-4451-B796-94F6109E5AAE}" type="datetimeFigureOut">
              <a:rPr lang="fr-FR" smtClean="0"/>
              <a:t>28/06/2013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0D9C0BE-F1F6-4DCD-A867-4D3CC8CE0002}"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Modifiez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FDCCE18-13E4-4451-B796-94F6109E5AAE}" type="datetimeFigureOut">
              <a:rPr lang="fr-FR" smtClean="0"/>
              <a:t>28/06/2013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0D9C0BE-F1F6-4DCD-A867-4D3CC8CE000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FDCCE18-13E4-4451-B796-94F6109E5AAE}" type="datetimeFigureOut">
              <a:rPr lang="fr-FR" smtClean="0"/>
              <a:t>28/06/2013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0D9C0BE-F1F6-4DCD-A867-4D3CC8CE0002}"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AFDCCE18-13E4-4451-B796-94F6109E5AAE}" type="datetimeFigureOut">
              <a:rPr lang="fr-FR" smtClean="0"/>
              <a:t>28/06/2013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0D9C0BE-F1F6-4DCD-A867-4D3CC8CE000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FDCCE18-13E4-4451-B796-94F6109E5AAE}" type="datetimeFigureOut">
              <a:rPr lang="fr-FR" smtClean="0"/>
              <a:t>28/06/2013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0D9C0BE-F1F6-4DCD-A867-4D3CC8CE000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FDCCE18-13E4-4451-B796-94F6109E5AAE}" type="datetimeFigureOut">
              <a:rPr lang="fr-FR" smtClean="0"/>
              <a:t>28/06/2013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0D9C0BE-F1F6-4DCD-A867-4D3CC8CE000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AFDCCE18-13E4-4451-B796-94F6109E5AAE}" type="datetimeFigureOut">
              <a:rPr lang="fr-FR" smtClean="0"/>
              <a:t>28/06/2013</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90D9C0BE-F1F6-4DCD-A867-4D3CC8CE000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FDCCE18-13E4-4451-B796-94F6109E5AAE}" type="datetimeFigureOut">
              <a:rPr lang="fr-FR" smtClean="0"/>
              <a:t>28/06/2013</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0D9C0BE-F1F6-4DCD-A867-4D3CC8CE0002}"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3336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132856"/>
            <a:ext cx="8064896" cy="2062103"/>
          </a:xfrm>
          <a:prstGeom prst="rect">
            <a:avLst/>
          </a:prstGeom>
        </p:spPr>
        <p:txBody>
          <a:bodyPr wrap="square">
            <a:spAutoFit/>
          </a:bodyPr>
          <a:lstStyle/>
          <a:p>
            <a:pPr algn="just"/>
            <a:r>
              <a:rPr lang="fr-FR" sz="3200" dirty="0" smtClean="0">
                <a:latin typeface="Arial Black" pitchFamily="34" charset="0"/>
              </a:rPr>
              <a:t>Est élevé: « </a:t>
            </a:r>
            <a:r>
              <a:rPr lang="fr-FR" sz="3200" dirty="0" err="1" smtClean="0">
                <a:latin typeface="Arial Black" pitchFamily="34" charset="0"/>
              </a:rPr>
              <a:t>nissourim</a:t>
            </a:r>
            <a:r>
              <a:rPr lang="fr-FR" sz="3200" dirty="0" smtClean="0">
                <a:latin typeface="Arial Black" pitchFamily="34" charset="0"/>
              </a:rPr>
              <a:t> » = noces</a:t>
            </a:r>
          </a:p>
          <a:p>
            <a:pPr algn="just"/>
            <a:endParaRPr lang="fr-FR" sz="3200" dirty="0">
              <a:latin typeface="Arial Black" pitchFamily="34" charset="0"/>
            </a:endParaRPr>
          </a:p>
          <a:p>
            <a:pPr algn="just"/>
            <a:r>
              <a:rPr lang="fr-FR" sz="3200" dirty="0" smtClean="0">
                <a:latin typeface="Arial Black" pitchFamily="34" charset="0"/>
              </a:rPr>
              <a:t>Est sanctifié: « </a:t>
            </a:r>
            <a:r>
              <a:rPr lang="fr-FR" sz="3200" dirty="0" err="1" smtClean="0">
                <a:latin typeface="Arial Black" pitchFamily="34" charset="0"/>
              </a:rPr>
              <a:t>Quideochine</a:t>
            </a:r>
            <a:r>
              <a:rPr lang="fr-FR" sz="3200" dirty="0" smtClean="0">
                <a:latin typeface="Arial Black" pitchFamily="34" charset="0"/>
              </a:rPr>
              <a:t> » sanctifié</a:t>
            </a:r>
            <a:endParaRPr lang="fr-FR" sz="3200" dirty="0">
              <a:latin typeface="Arial Black" pitchFamily="34" charset="0"/>
            </a:endParaRPr>
          </a:p>
        </p:txBody>
      </p:sp>
      <p:sp>
        <p:nvSpPr>
          <p:cNvPr id="3" name="Rectangle 2"/>
          <p:cNvSpPr/>
          <p:nvPr/>
        </p:nvSpPr>
        <p:spPr>
          <a:xfrm>
            <a:off x="625262" y="692696"/>
            <a:ext cx="805119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Car le mariage: </a:t>
            </a:r>
            <a:endParaRPr lang="fr-FR" sz="3200" dirty="0">
              <a:latin typeface="Arial Black" pitchFamily="34" charset="0"/>
            </a:endParaRPr>
          </a:p>
        </p:txBody>
      </p:sp>
    </p:spTree>
    <p:extLst>
      <p:ext uri="{BB962C8B-B14F-4D97-AF65-F5344CB8AC3E}">
        <p14:creationId xmlns:p14="http://schemas.microsoft.com/office/powerpoint/2010/main" val="1903824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052736"/>
            <a:ext cx="8640960" cy="5509200"/>
          </a:xfrm>
          <a:prstGeom prst="rect">
            <a:avLst/>
          </a:prstGeom>
        </p:spPr>
        <p:txBody>
          <a:bodyPr wrap="square">
            <a:spAutoFit/>
          </a:bodyPr>
          <a:lstStyle/>
          <a:p>
            <a:pPr algn="just"/>
            <a:r>
              <a:rPr lang="fr-FR" sz="3200" dirty="0">
                <a:latin typeface="Arial Black" pitchFamily="34" charset="0"/>
              </a:rPr>
              <a:t>Nombre 5.11-31 </a:t>
            </a:r>
          </a:p>
          <a:p>
            <a:pPr algn="just"/>
            <a:endParaRPr lang="fr-FR" sz="3200" dirty="0" smtClean="0">
              <a:latin typeface="Arial Black" pitchFamily="34" charset="0"/>
            </a:endParaRPr>
          </a:p>
          <a:p>
            <a:pPr algn="just"/>
            <a:r>
              <a:rPr lang="fr-FR" sz="3200" dirty="0" smtClean="0">
                <a:latin typeface="Arial Black" pitchFamily="34" charset="0"/>
              </a:rPr>
              <a:t>L’Eternel </a:t>
            </a:r>
            <a:r>
              <a:rPr lang="fr-FR" sz="3200" dirty="0">
                <a:latin typeface="Arial Black" pitchFamily="34" charset="0"/>
              </a:rPr>
              <a:t>parla à Moïse, et dit: Parle aux enfants d’Israël, et tu leur diras : Si une femme se détourne de son mari, et lui devient infidèle ; si un autre a commerce avec elle, et que la chose soit cachée aux yeux de son mari ; si elle s’est souillée en secret, sans qu’il y ait de témoin contre elle, et sans qu’elle ait été prise sur le </a:t>
            </a:r>
            <a:r>
              <a:rPr lang="fr-FR" sz="3200" dirty="0" smtClean="0">
                <a:latin typeface="Arial Black" pitchFamily="34" charset="0"/>
              </a:rPr>
              <a:t>fait</a:t>
            </a:r>
            <a:endParaRPr lang="fr-FR" sz="3200" dirty="0">
              <a:latin typeface="Arial Black" pitchFamily="34" charset="0"/>
            </a:endParaRPr>
          </a:p>
        </p:txBody>
      </p:sp>
      <p:sp>
        <p:nvSpPr>
          <p:cNvPr id="3" name="Rectangle 2"/>
          <p:cNvSpPr/>
          <p:nvPr/>
        </p:nvSpPr>
        <p:spPr>
          <a:xfrm>
            <a:off x="611560" y="260648"/>
            <a:ext cx="805119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Il y avait une procédure…</a:t>
            </a:r>
            <a:endParaRPr lang="fr-FR" sz="3200" dirty="0">
              <a:latin typeface="Arial Black" pitchFamily="34" charset="0"/>
            </a:endParaRPr>
          </a:p>
        </p:txBody>
      </p:sp>
    </p:spTree>
    <p:extLst>
      <p:ext uri="{BB962C8B-B14F-4D97-AF65-F5344CB8AC3E}">
        <p14:creationId xmlns:p14="http://schemas.microsoft.com/office/powerpoint/2010/main" val="3697051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554" y="836712"/>
            <a:ext cx="8640960" cy="3046988"/>
          </a:xfrm>
          <a:prstGeom prst="rect">
            <a:avLst/>
          </a:prstGeom>
        </p:spPr>
        <p:txBody>
          <a:bodyPr wrap="square">
            <a:spAutoFit/>
          </a:bodyPr>
          <a:lstStyle/>
          <a:p>
            <a:pPr algn="just"/>
            <a:r>
              <a:rPr lang="fr-FR" sz="3200" dirty="0" smtClean="0">
                <a:latin typeface="Arial Black" pitchFamily="34" charset="0"/>
              </a:rPr>
              <a:t>—  </a:t>
            </a:r>
            <a:r>
              <a:rPr lang="fr-FR" sz="3200" dirty="0">
                <a:latin typeface="Arial Black" pitchFamily="34" charset="0"/>
              </a:rPr>
              <a:t>et si le mari est saisi d’un esprit de jalousie et a des soupçons sur sa femme, qui s’est souillée, ou bien s’il est saisi d’un esprit de jalousie et a des soupçons sur sa femme, qui ne s’est point souillée </a:t>
            </a:r>
            <a:r>
              <a:rPr lang="fr-FR" sz="3200" dirty="0" smtClean="0">
                <a:latin typeface="Arial Black" pitchFamily="34" charset="0"/>
              </a:rPr>
              <a:t>;</a:t>
            </a:r>
          </a:p>
        </p:txBody>
      </p:sp>
    </p:spTree>
    <p:extLst>
      <p:ext uri="{BB962C8B-B14F-4D97-AF65-F5344CB8AC3E}">
        <p14:creationId xmlns:p14="http://schemas.microsoft.com/office/powerpoint/2010/main" val="170226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554" y="332656"/>
            <a:ext cx="8640960" cy="4031873"/>
          </a:xfrm>
          <a:prstGeom prst="rect">
            <a:avLst/>
          </a:prstGeom>
        </p:spPr>
        <p:txBody>
          <a:bodyPr wrap="square">
            <a:spAutoFit/>
          </a:bodyPr>
          <a:lstStyle/>
          <a:p>
            <a:pPr algn="just"/>
            <a:r>
              <a:rPr lang="fr-FR" sz="3200" dirty="0" smtClean="0">
                <a:latin typeface="Arial Black" pitchFamily="34" charset="0"/>
              </a:rPr>
              <a:t>—  </a:t>
            </a:r>
            <a:r>
              <a:rPr lang="fr-FR" sz="3200" dirty="0">
                <a:latin typeface="Arial Black" pitchFamily="34" charset="0"/>
              </a:rPr>
              <a:t>cet homme amènera sa femme au sacrificateur, et apportera en offrande pour elle un dixième d’</a:t>
            </a:r>
            <a:r>
              <a:rPr lang="fr-FR" sz="3200" dirty="0" err="1">
                <a:latin typeface="Arial Black" pitchFamily="34" charset="0"/>
              </a:rPr>
              <a:t>épha</a:t>
            </a:r>
            <a:r>
              <a:rPr lang="fr-FR" sz="3200" dirty="0">
                <a:latin typeface="Arial Black" pitchFamily="34" charset="0"/>
              </a:rPr>
              <a:t> de farine d’orge ; il n’y répandra point d’huile, et n’y mettra point d’encens, car c’est une offrande de jalousie, une offrande de souvenir, qui rappelle une iniquité. </a:t>
            </a:r>
          </a:p>
        </p:txBody>
      </p:sp>
    </p:spTree>
    <p:extLst>
      <p:ext uri="{BB962C8B-B14F-4D97-AF65-F5344CB8AC3E}">
        <p14:creationId xmlns:p14="http://schemas.microsoft.com/office/powerpoint/2010/main" val="2755363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554" y="332656"/>
            <a:ext cx="8640960" cy="5509200"/>
          </a:xfrm>
          <a:prstGeom prst="rect">
            <a:avLst/>
          </a:prstGeom>
        </p:spPr>
        <p:txBody>
          <a:bodyPr wrap="square">
            <a:spAutoFit/>
          </a:bodyPr>
          <a:lstStyle/>
          <a:p>
            <a:pPr algn="just"/>
            <a:r>
              <a:rPr lang="fr-FR" sz="3200" dirty="0" smtClean="0">
                <a:latin typeface="Arial Black" pitchFamily="34" charset="0"/>
              </a:rPr>
              <a:t>Le </a:t>
            </a:r>
            <a:r>
              <a:rPr lang="fr-FR" sz="3200" dirty="0">
                <a:latin typeface="Arial Black" pitchFamily="34" charset="0"/>
              </a:rPr>
              <a:t>sacrificateur la fera approcher, et la fera tenir debout devant l’Eternel. Le sacrificateur prendra de l’eau sainte dans un vase de terre ; il prendra de la poussière sur le sol du tabernacle, et la mettra dans l’eau. Le sacrificateur fera tenir la femme debout devant l’Eternel ; il découvrira la tête de la femme, et lui posera sur les mains l’offrande de souvenir, l’offrande de jalousie </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425532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554" y="332656"/>
            <a:ext cx="8640960" cy="5016758"/>
          </a:xfrm>
          <a:prstGeom prst="rect">
            <a:avLst/>
          </a:prstGeom>
        </p:spPr>
        <p:txBody>
          <a:bodyPr wrap="square">
            <a:spAutoFit/>
          </a:bodyPr>
          <a:lstStyle/>
          <a:p>
            <a:pPr algn="just"/>
            <a:r>
              <a:rPr lang="fr-FR" sz="3200" dirty="0" smtClean="0">
                <a:latin typeface="Arial Black" pitchFamily="34" charset="0"/>
              </a:rPr>
              <a:t>le </a:t>
            </a:r>
            <a:r>
              <a:rPr lang="fr-FR" sz="3200" dirty="0">
                <a:latin typeface="Arial Black" pitchFamily="34" charset="0"/>
              </a:rPr>
              <a:t>sacrificateur aura dans sa main les eaux amères qui apportent la malédiction. Le sacrificateur fera jurer la femme, et lui dira : Si aucun homme n’a couché avec toi, et si, étant sous la puissance de ton mari, tu ne t’en es point détournée pour te souiller, ces eaux amères qui apportent la malédiction ne te seront point funestes. </a:t>
            </a:r>
          </a:p>
        </p:txBody>
      </p:sp>
    </p:spTree>
    <p:extLst>
      <p:ext uri="{BB962C8B-B14F-4D97-AF65-F5344CB8AC3E}">
        <p14:creationId xmlns:p14="http://schemas.microsoft.com/office/powerpoint/2010/main" val="3571637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554" y="332656"/>
            <a:ext cx="8640960" cy="4524315"/>
          </a:xfrm>
          <a:prstGeom prst="rect">
            <a:avLst/>
          </a:prstGeom>
        </p:spPr>
        <p:txBody>
          <a:bodyPr wrap="square">
            <a:spAutoFit/>
          </a:bodyPr>
          <a:lstStyle/>
          <a:p>
            <a:pPr algn="just"/>
            <a:r>
              <a:rPr lang="fr-FR" sz="3200" dirty="0" smtClean="0">
                <a:latin typeface="Arial Black" pitchFamily="34" charset="0"/>
              </a:rPr>
              <a:t>Mais </a:t>
            </a:r>
            <a:r>
              <a:rPr lang="fr-FR" sz="3200" dirty="0">
                <a:latin typeface="Arial Black" pitchFamily="34" charset="0"/>
              </a:rPr>
              <a:t>si, étant sous la puissance de ton mari, tu t’en es détournée et que tu te sois souillée, et si un autre homme que ton mari a couché avec toi</a:t>
            </a:r>
            <a:r>
              <a:rPr lang="fr-FR" sz="3200" dirty="0" smtClean="0">
                <a:latin typeface="Arial Black" pitchFamily="34" charset="0"/>
              </a:rPr>
              <a:t>,</a:t>
            </a:r>
          </a:p>
          <a:p>
            <a:pPr algn="just"/>
            <a:endParaRPr lang="fr-FR" sz="3200" dirty="0">
              <a:latin typeface="Arial Black" pitchFamily="34" charset="0"/>
            </a:endParaRPr>
          </a:p>
          <a:p>
            <a:pPr algn="just"/>
            <a:r>
              <a:rPr lang="fr-FR" sz="3200" dirty="0" smtClean="0">
                <a:latin typeface="Arial Black" pitchFamily="34" charset="0"/>
              </a:rPr>
              <a:t>— </a:t>
            </a:r>
            <a:r>
              <a:rPr lang="fr-FR" sz="3200" dirty="0">
                <a:latin typeface="Arial Black" pitchFamily="34" charset="0"/>
              </a:rPr>
              <a:t>et le sacrificateur fera jurer la femme avec un serment d’imprécation, et lui dira </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965908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554" y="332656"/>
            <a:ext cx="8640960" cy="4524315"/>
          </a:xfrm>
          <a:prstGeom prst="rect">
            <a:avLst/>
          </a:prstGeom>
        </p:spPr>
        <p:txBody>
          <a:bodyPr wrap="square">
            <a:spAutoFit/>
          </a:bodyPr>
          <a:lstStyle/>
          <a:p>
            <a:pPr algn="just"/>
            <a:r>
              <a:rPr lang="fr-FR" sz="3200" dirty="0" smtClean="0">
                <a:latin typeface="Arial Black" pitchFamily="34" charset="0"/>
              </a:rPr>
              <a:t>— </a:t>
            </a:r>
            <a:r>
              <a:rPr lang="fr-FR" sz="3200" dirty="0">
                <a:latin typeface="Arial Black" pitchFamily="34" charset="0"/>
              </a:rPr>
              <a:t>Que l’Eternel te livre à la malédiction et à l’exécration au milieu de ton peuple, en faisant dessécher ta cuisse et enfler ton ventre, et que ces eaux qui apportent la malédiction entrent dans tes entrailles pour te faire enfler le ventre et dessécher la cuisse ! Et la femme dira : Amen ! Amen </a:t>
            </a:r>
            <a:r>
              <a:rPr lang="fr-FR" sz="3200" dirty="0" smtClean="0">
                <a:latin typeface="Arial Black" pitchFamily="34" charset="0"/>
              </a:rPr>
              <a:t>! </a:t>
            </a:r>
          </a:p>
        </p:txBody>
      </p:sp>
    </p:spTree>
    <p:extLst>
      <p:ext uri="{BB962C8B-B14F-4D97-AF65-F5344CB8AC3E}">
        <p14:creationId xmlns:p14="http://schemas.microsoft.com/office/powerpoint/2010/main" val="2025114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554" y="332656"/>
            <a:ext cx="8640960" cy="4031873"/>
          </a:xfrm>
          <a:prstGeom prst="rect">
            <a:avLst/>
          </a:prstGeom>
        </p:spPr>
        <p:txBody>
          <a:bodyPr wrap="square">
            <a:spAutoFit/>
          </a:bodyPr>
          <a:lstStyle/>
          <a:p>
            <a:pPr algn="just"/>
            <a:r>
              <a:rPr lang="fr-FR" sz="3200" dirty="0" smtClean="0">
                <a:latin typeface="Arial Black" pitchFamily="34" charset="0"/>
              </a:rPr>
              <a:t>Le </a:t>
            </a:r>
            <a:r>
              <a:rPr lang="fr-FR" sz="3200" dirty="0">
                <a:latin typeface="Arial Black" pitchFamily="34" charset="0"/>
              </a:rPr>
              <a:t>sacrificateur écrira ces imprécations dans un livre, puis les effacera avec les eaux amères. Et il fera boire à la femme les eaux amères qui apportent la malédiction, et les eaux qui apportent la malédiction entreront en elle pour produire l’amertume. </a:t>
            </a:r>
          </a:p>
        </p:txBody>
      </p:sp>
    </p:spTree>
    <p:extLst>
      <p:ext uri="{BB962C8B-B14F-4D97-AF65-F5344CB8AC3E}">
        <p14:creationId xmlns:p14="http://schemas.microsoft.com/office/powerpoint/2010/main" val="2477516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554" y="332656"/>
            <a:ext cx="8640960" cy="4524315"/>
          </a:xfrm>
          <a:prstGeom prst="rect">
            <a:avLst/>
          </a:prstGeom>
        </p:spPr>
        <p:txBody>
          <a:bodyPr wrap="square">
            <a:spAutoFit/>
          </a:bodyPr>
          <a:lstStyle/>
          <a:p>
            <a:pPr algn="just"/>
            <a:r>
              <a:rPr lang="fr-FR" sz="3200" dirty="0" smtClean="0">
                <a:latin typeface="Arial Black" pitchFamily="34" charset="0"/>
              </a:rPr>
              <a:t>Le </a:t>
            </a:r>
            <a:r>
              <a:rPr lang="fr-FR" sz="3200" dirty="0">
                <a:latin typeface="Arial Black" pitchFamily="34" charset="0"/>
              </a:rPr>
              <a:t>sacrificateur prendra des mains de la femme l’offrande de jalousie, il agitera l’offrande de côté et d’autre devant l’Eternel, et il l’offrira sur l’autel ; le sacrificateur prendra une poignée de cette offrande comme souvenir, et il la brûlera sur l’autel. C’est après cela qu’il fera boire les eaux à la </a:t>
            </a:r>
            <a:r>
              <a:rPr lang="fr-FR" sz="3200" dirty="0" smtClean="0">
                <a:latin typeface="Arial Black" pitchFamily="34" charset="0"/>
              </a:rPr>
              <a:t>femme.</a:t>
            </a:r>
          </a:p>
        </p:txBody>
      </p:sp>
    </p:spTree>
    <p:extLst>
      <p:ext uri="{BB962C8B-B14F-4D97-AF65-F5344CB8AC3E}">
        <p14:creationId xmlns:p14="http://schemas.microsoft.com/office/powerpoint/2010/main" val="116026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132856"/>
            <a:ext cx="8097858" cy="584775"/>
          </a:xfrm>
          <a:prstGeom prst="rect">
            <a:avLst/>
          </a:prstGeom>
        </p:spPr>
        <p:txBody>
          <a:bodyPr wrap="none">
            <a:spAutoFit/>
          </a:bodyPr>
          <a:lstStyle/>
          <a:p>
            <a:r>
              <a:rPr lang="fr-FR" sz="3200" dirty="0" smtClean="0">
                <a:latin typeface="Arial Black" pitchFamily="34" charset="0"/>
              </a:rPr>
              <a:t>Tu ne commettras point d’adultère.</a:t>
            </a:r>
            <a:endParaRPr lang="fr-FR" sz="3200" dirty="0">
              <a:latin typeface="Arial Black" pitchFamily="34" charset="0"/>
            </a:endParaRPr>
          </a:p>
        </p:txBody>
      </p:sp>
      <p:sp>
        <p:nvSpPr>
          <p:cNvPr id="3" name="Rectangle 2"/>
          <p:cNvSpPr/>
          <p:nvPr/>
        </p:nvSpPr>
        <p:spPr>
          <a:xfrm>
            <a:off x="617300" y="620688"/>
            <a:ext cx="7599773"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ctr"/>
            <a:r>
              <a:rPr lang="fr-FR" sz="3200" dirty="0" smtClean="0">
                <a:latin typeface="Arial Black" pitchFamily="34" charset="0"/>
              </a:rPr>
              <a:t>Exode 20.14 - Deutéronome 5.18</a:t>
            </a:r>
            <a:endParaRPr lang="fr-FR" sz="3200" dirty="0">
              <a:latin typeface="Arial Black" pitchFamily="34" charset="0"/>
            </a:endParaRPr>
          </a:p>
        </p:txBody>
      </p:sp>
    </p:spTree>
    <p:extLst>
      <p:ext uri="{BB962C8B-B14F-4D97-AF65-F5344CB8AC3E}">
        <p14:creationId xmlns:p14="http://schemas.microsoft.com/office/powerpoint/2010/main" val="1161532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554" y="332656"/>
            <a:ext cx="8640960" cy="4031873"/>
          </a:xfrm>
          <a:prstGeom prst="rect">
            <a:avLst/>
          </a:prstGeom>
        </p:spPr>
        <p:txBody>
          <a:bodyPr wrap="square">
            <a:spAutoFit/>
          </a:bodyPr>
          <a:lstStyle/>
          <a:p>
            <a:pPr algn="just"/>
            <a:r>
              <a:rPr lang="fr-FR" sz="3200" dirty="0" smtClean="0">
                <a:latin typeface="Arial Black" pitchFamily="34" charset="0"/>
              </a:rPr>
              <a:t>Quand </a:t>
            </a:r>
            <a:r>
              <a:rPr lang="fr-FR" sz="3200" dirty="0">
                <a:latin typeface="Arial Black" pitchFamily="34" charset="0"/>
              </a:rPr>
              <a:t>il aura fait boire les eaux, il arrivera, si elle s’est souillée et a été infidèle à son mari, que les eaux qui apportent la malédiction entreront en elle pour produire l’amertume ; son ventre s’enflera, sa cuisse se desséchera, et cette femme sera en malédiction au milieu de son peuple. </a:t>
            </a:r>
          </a:p>
        </p:txBody>
      </p:sp>
    </p:spTree>
    <p:extLst>
      <p:ext uri="{BB962C8B-B14F-4D97-AF65-F5344CB8AC3E}">
        <p14:creationId xmlns:p14="http://schemas.microsoft.com/office/powerpoint/2010/main" val="2467123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554" y="980728"/>
            <a:ext cx="8640960" cy="2062103"/>
          </a:xfrm>
          <a:prstGeom prst="rect">
            <a:avLst/>
          </a:prstGeom>
        </p:spPr>
        <p:txBody>
          <a:bodyPr wrap="square">
            <a:spAutoFit/>
          </a:bodyPr>
          <a:lstStyle/>
          <a:p>
            <a:pPr algn="just"/>
            <a:r>
              <a:rPr lang="fr-FR" sz="3200" dirty="0" smtClean="0">
                <a:latin typeface="Arial Black" pitchFamily="34" charset="0"/>
              </a:rPr>
              <a:t>Mais </a:t>
            </a:r>
            <a:r>
              <a:rPr lang="fr-FR" sz="3200" dirty="0">
                <a:latin typeface="Arial Black" pitchFamily="34" charset="0"/>
              </a:rPr>
              <a:t>si la femme ne s’est point souillée et qu’elle soit pure, elle sera reconnue innocente et aura des enfants. </a:t>
            </a:r>
          </a:p>
        </p:txBody>
      </p:sp>
    </p:spTree>
    <p:extLst>
      <p:ext uri="{BB962C8B-B14F-4D97-AF65-F5344CB8AC3E}">
        <p14:creationId xmlns:p14="http://schemas.microsoft.com/office/powerpoint/2010/main" val="2558130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554" y="332656"/>
            <a:ext cx="8640960" cy="4031873"/>
          </a:xfrm>
          <a:prstGeom prst="rect">
            <a:avLst/>
          </a:prstGeom>
        </p:spPr>
        <p:txBody>
          <a:bodyPr wrap="square">
            <a:spAutoFit/>
          </a:bodyPr>
          <a:lstStyle/>
          <a:p>
            <a:pPr algn="just"/>
            <a:r>
              <a:rPr lang="fr-FR" sz="3200" dirty="0" smtClean="0">
                <a:latin typeface="Arial Black" pitchFamily="34" charset="0"/>
              </a:rPr>
              <a:t>Telle </a:t>
            </a:r>
            <a:r>
              <a:rPr lang="fr-FR" sz="3200" dirty="0">
                <a:latin typeface="Arial Black" pitchFamily="34" charset="0"/>
              </a:rPr>
              <a:t>est la loi sur la jalousie, pour le cas où une femme sous la puissance de son mari se détourne et se souille, et pour le cas où un mari saisi d’un esprit de jalousie a des soupçons sur sa femme: le sacrificateur la fera tenir debout devant l’Eternel, et lui appliquera cette loi dans son entier. </a:t>
            </a:r>
            <a:endParaRPr lang="fr-FR" sz="3200" dirty="0" smtClean="0">
              <a:latin typeface="Arial Black" pitchFamily="34" charset="0"/>
            </a:endParaRPr>
          </a:p>
        </p:txBody>
      </p:sp>
    </p:spTree>
    <p:extLst>
      <p:ext uri="{BB962C8B-B14F-4D97-AF65-F5344CB8AC3E}">
        <p14:creationId xmlns:p14="http://schemas.microsoft.com/office/powerpoint/2010/main" val="2396808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714" y="1095812"/>
            <a:ext cx="8640960" cy="1569660"/>
          </a:xfrm>
          <a:prstGeom prst="rect">
            <a:avLst/>
          </a:prstGeom>
        </p:spPr>
        <p:txBody>
          <a:bodyPr wrap="square">
            <a:spAutoFit/>
          </a:bodyPr>
          <a:lstStyle/>
          <a:p>
            <a:pPr algn="just"/>
            <a:r>
              <a:rPr lang="fr-FR" sz="3200" dirty="0" smtClean="0">
                <a:latin typeface="Arial Black" pitchFamily="34" charset="0"/>
              </a:rPr>
              <a:t>Le </a:t>
            </a:r>
            <a:r>
              <a:rPr lang="fr-FR" sz="3200" dirty="0">
                <a:latin typeface="Arial Black" pitchFamily="34" charset="0"/>
              </a:rPr>
              <a:t>mari sera exempt de faute, mais la femme portera la peine de son iniquité</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489108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132856"/>
            <a:ext cx="8064896" cy="3046988"/>
          </a:xfrm>
          <a:prstGeom prst="rect">
            <a:avLst/>
          </a:prstGeom>
        </p:spPr>
        <p:txBody>
          <a:bodyPr wrap="square">
            <a:spAutoFit/>
          </a:bodyPr>
          <a:lstStyle/>
          <a:p>
            <a:pPr algn="just"/>
            <a:r>
              <a:rPr lang="fr-FR" sz="3200" dirty="0" smtClean="0">
                <a:latin typeface="Arial Black" pitchFamily="34" charset="0"/>
              </a:rPr>
              <a:t>La sanctification</a:t>
            </a:r>
          </a:p>
          <a:p>
            <a:pPr algn="just"/>
            <a:endParaRPr lang="fr-FR" sz="3200" dirty="0">
              <a:latin typeface="Arial Black" pitchFamily="34" charset="0"/>
            </a:endParaRPr>
          </a:p>
          <a:p>
            <a:pPr algn="just"/>
            <a:r>
              <a:rPr lang="fr-FR" sz="3200" dirty="0" smtClean="0">
                <a:latin typeface="Arial Black" pitchFamily="34" charset="0"/>
              </a:rPr>
              <a:t>La séparation</a:t>
            </a:r>
          </a:p>
          <a:p>
            <a:pPr algn="just"/>
            <a:endParaRPr lang="fr-FR" sz="3200" dirty="0">
              <a:latin typeface="Arial Black" pitchFamily="34" charset="0"/>
            </a:endParaRPr>
          </a:p>
          <a:p>
            <a:pPr algn="just"/>
            <a:r>
              <a:rPr lang="fr-FR" sz="3200" dirty="0" smtClean="0">
                <a:latin typeface="Arial Black" pitchFamily="34" charset="0"/>
              </a:rPr>
              <a:t>La distinction</a:t>
            </a:r>
          </a:p>
          <a:p>
            <a:pPr algn="just"/>
            <a:endParaRPr lang="fr-FR" sz="3200" dirty="0">
              <a:latin typeface="Arial Black" pitchFamily="34" charset="0"/>
            </a:endParaRPr>
          </a:p>
        </p:txBody>
      </p:sp>
      <p:sp>
        <p:nvSpPr>
          <p:cNvPr id="3" name="Rectangle 2"/>
          <p:cNvSpPr/>
          <p:nvPr/>
        </p:nvSpPr>
        <p:spPr>
          <a:xfrm>
            <a:off x="625262" y="692696"/>
            <a:ext cx="805119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Cela exprime…</a:t>
            </a:r>
            <a:endParaRPr lang="fr-FR" sz="3200" dirty="0">
              <a:latin typeface="Arial Black" pitchFamily="34" charset="0"/>
            </a:endParaRPr>
          </a:p>
        </p:txBody>
      </p:sp>
    </p:spTree>
    <p:extLst>
      <p:ext uri="{BB962C8B-B14F-4D97-AF65-F5344CB8AC3E}">
        <p14:creationId xmlns:p14="http://schemas.microsoft.com/office/powerpoint/2010/main" val="3715622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5262" y="692696"/>
            <a:ext cx="8051194"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Car le mariage est la base de </a:t>
            </a:r>
            <a:r>
              <a:rPr lang="fr-FR" sz="3200" smtClean="0">
                <a:latin typeface="Arial Black" pitchFamily="34" charset="0"/>
              </a:rPr>
              <a:t>la famille</a:t>
            </a:r>
            <a:endParaRPr lang="fr-FR" sz="3200" dirty="0">
              <a:latin typeface="Arial Black" pitchFamily="34" charset="0"/>
            </a:endParaRPr>
          </a:p>
        </p:txBody>
      </p:sp>
      <p:sp>
        <p:nvSpPr>
          <p:cNvPr id="4" name="Rectangle 3"/>
          <p:cNvSpPr/>
          <p:nvPr/>
        </p:nvSpPr>
        <p:spPr>
          <a:xfrm>
            <a:off x="625262" y="2564904"/>
            <a:ext cx="8064896" cy="2554545"/>
          </a:xfrm>
          <a:prstGeom prst="rect">
            <a:avLst/>
          </a:prstGeom>
        </p:spPr>
        <p:txBody>
          <a:bodyPr wrap="square">
            <a:spAutoFit/>
          </a:bodyPr>
          <a:lstStyle/>
          <a:p>
            <a:pPr algn="just"/>
            <a:r>
              <a:rPr lang="fr-FR" sz="3200" dirty="0">
                <a:latin typeface="Arial Black" pitchFamily="34" charset="0"/>
              </a:rPr>
              <a:t>Psaumes </a:t>
            </a:r>
            <a:r>
              <a:rPr lang="fr-FR" sz="3200" dirty="0" smtClean="0">
                <a:latin typeface="Arial Black" pitchFamily="34" charset="0"/>
              </a:rPr>
              <a:t>96.7:</a:t>
            </a:r>
          </a:p>
          <a:p>
            <a:pPr algn="just"/>
            <a:endParaRPr lang="fr-FR" sz="3200" dirty="0">
              <a:latin typeface="Arial Black" pitchFamily="34" charset="0"/>
            </a:endParaRPr>
          </a:p>
          <a:p>
            <a:pPr algn="just"/>
            <a:r>
              <a:rPr lang="fr-FR" sz="3200" dirty="0" smtClean="0">
                <a:latin typeface="Arial Black" pitchFamily="34" charset="0"/>
              </a:rPr>
              <a:t>Familles </a:t>
            </a:r>
            <a:r>
              <a:rPr lang="fr-FR" sz="3200" dirty="0">
                <a:latin typeface="Arial Black" pitchFamily="34" charset="0"/>
              </a:rPr>
              <a:t>des peuples, rendez à l’Eternel, Rendez à l’Eternel gloire et honneur !</a:t>
            </a:r>
            <a:endParaRPr lang="fr-FR" sz="3200" dirty="0">
              <a:latin typeface="Arial Black" pitchFamily="34" charset="0"/>
            </a:endParaRPr>
          </a:p>
        </p:txBody>
      </p:sp>
    </p:spTree>
    <p:extLst>
      <p:ext uri="{BB962C8B-B14F-4D97-AF65-F5344CB8AC3E}">
        <p14:creationId xmlns:p14="http://schemas.microsoft.com/office/powerpoint/2010/main" val="4000240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5262" y="692696"/>
            <a:ext cx="805119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Car la famille transmet</a:t>
            </a:r>
            <a:endParaRPr lang="fr-FR" sz="3200" dirty="0">
              <a:latin typeface="Arial Black" pitchFamily="34" charset="0"/>
            </a:endParaRPr>
          </a:p>
        </p:txBody>
      </p:sp>
      <p:sp>
        <p:nvSpPr>
          <p:cNvPr id="4" name="Rectangle 3"/>
          <p:cNvSpPr/>
          <p:nvPr/>
        </p:nvSpPr>
        <p:spPr>
          <a:xfrm>
            <a:off x="611560" y="1844824"/>
            <a:ext cx="8064896" cy="584775"/>
          </a:xfrm>
          <a:prstGeom prst="rect">
            <a:avLst/>
          </a:prstGeom>
        </p:spPr>
        <p:txBody>
          <a:bodyPr wrap="square">
            <a:spAutoFit/>
          </a:bodyPr>
          <a:lstStyle/>
          <a:p>
            <a:pPr algn="just"/>
            <a:r>
              <a:rPr lang="fr-FR" sz="3200" dirty="0" smtClean="0">
                <a:latin typeface="Arial Black" pitchFamily="34" charset="0"/>
              </a:rPr>
              <a:t>Les valeurs spirituelles</a:t>
            </a:r>
            <a:endParaRPr lang="fr-FR" sz="3200" dirty="0">
              <a:latin typeface="Arial Black" pitchFamily="34" charset="0"/>
            </a:endParaRPr>
          </a:p>
        </p:txBody>
      </p:sp>
      <p:sp>
        <p:nvSpPr>
          <p:cNvPr id="5" name="Rectangle 4"/>
          <p:cNvSpPr/>
          <p:nvPr/>
        </p:nvSpPr>
        <p:spPr>
          <a:xfrm>
            <a:off x="611560" y="2700209"/>
            <a:ext cx="8064896" cy="584775"/>
          </a:xfrm>
          <a:prstGeom prst="rect">
            <a:avLst/>
          </a:prstGeom>
        </p:spPr>
        <p:txBody>
          <a:bodyPr wrap="square">
            <a:spAutoFit/>
          </a:bodyPr>
          <a:lstStyle/>
          <a:p>
            <a:pPr algn="just"/>
            <a:r>
              <a:rPr lang="fr-FR" sz="3200" dirty="0" smtClean="0">
                <a:latin typeface="Arial Black" pitchFamily="34" charset="0"/>
              </a:rPr>
              <a:t>Les valeurs religieuses</a:t>
            </a:r>
            <a:endParaRPr lang="fr-FR" sz="3200" dirty="0">
              <a:latin typeface="Arial Black" pitchFamily="34" charset="0"/>
            </a:endParaRPr>
          </a:p>
        </p:txBody>
      </p:sp>
      <p:sp>
        <p:nvSpPr>
          <p:cNvPr id="6" name="Rectangle 5"/>
          <p:cNvSpPr/>
          <p:nvPr/>
        </p:nvSpPr>
        <p:spPr>
          <a:xfrm>
            <a:off x="611560" y="3636313"/>
            <a:ext cx="8064896" cy="584775"/>
          </a:xfrm>
          <a:prstGeom prst="rect">
            <a:avLst/>
          </a:prstGeom>
        </p:spPr>
        <p:txBody>
          <a:bodyPr wrap="square">
            <a:spAutoFit/>
          </a:bodyPr>
          <a:lstStyle/>
          <a:p>
            <a:pPr algn="just"/>
            <a:r>
              <a:rPr lang="fr-FR" sz="3200" dirty="0" smtClean="0">
                <a:latin typeface="Arial Black" pitchFamily="34" charset="0"/>
              </a:rPr>
              <a:t>Les valeurs morales</a:t>
            </a:r>
            <a:endParaRPr lang="fr-FR" sz="3200" dirty="0">
              <a:latin typeface="Arial Black" pitchFamily="34" charset="0"/>
            </a:endParaRPr>
          </a:p>
        </p:txBody>
      </p:sp>
      <p:sp>
        <p:nvSpPr>
          <p:cNvPr id="7" name="Rectangle 6"/>
          <p:cNvSpPr/>
          <p:nvPr/>
        </p:nvSpPr>
        <p:spPr>
          <a:xfrm>
            <a:off x="594440" y="4941168"/>
            <a:ext cx="8064896"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itchFamily="34" charset="0"/>
              </a:rPr>
              <a:t>La famille permet de préserver la continuité du peuple de Dieu = </a:t>
            </a:r>
          </a:p>
          <a:p>
            <a:pPr algn="ctr"/>
            <a:r>
              <a:rPr lang="fr-FR" sz="3200" dirty="0" smtClean="0">
                <a:solidFill>
                  <a:srgbClr val="FF0000"/>
                </a:solidFill>
                <a:latin typeface="Arial Black" pitchFamily="34" charset="0"/>
              </a:rPr>
              <a:t>Importance de cet interdit</a:t>
            </a:r>
            <a:endParaRPr lang="fr-FR" sz="3200" dirty="0">
              <a:solidFill>
                <a:srgbClr val="FF0000"/>
              </a:solidFill>
              <a:latin typeface="Arial Black" pitchFamily="34" charset="0"/>
            </a:endParaRPr>
          </a:p>
        </p:txBody>
      </p:sp>
    </p:spTree>
    <p:extLst>
      <p:ext uri="{BB962C8B-B14F-4D97-AF65-F5344CB8AC3E}">
        <p14:creationId xmlns:p14="http://schemas.microsoft.com/office/powerpoint/2010/main" val="2395408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484784"/>
            <a:ext cx="8146468" cy="3539430"/>
          </a:xfrm>
          <a:prstGeom prst="rect">
            <a:avLst/>
          </a:prstGeom>
        </p:spPr>
        <p:txBody>
          <a:bodyPr wrap="square">
            <a:spAutoFit/>
          </a:bodyPr>
          <a:lstStyle/>
          <a:p>
            <a:r>
              <a:rPr lang="fr-FR" sz="3200" dirty="0" err="1" smtClean="0">
                <a:latin typeface="Arial Black" pitchFamily="34" charset="0"/>
              </a:rPr>
              <a:t>na’aph</a:t>
            </a:r>
            <a:endParaRPr lang="fr-FR" sz="3200" dirty="0" smtClean="0">
              <a:latin typeface="Arial Black" pitchFamily="34" charset="0"/>
            </a:endParaRPr>
          </a:p>
          <a:p>
            <a:endParaRPr lang="fr-FR" sz="3200" dirty="0">
              <a:latin typeface="Arial Black" pitchFamily="34" charset="0"/>
            </a:endParaRPr>
          </a:p>
          <a:p>
            <a:r>
              <a:rPr lang="fr-FR" sz="3200" dirty="0">
                <a:latin typeface="Arial Black" pitchFamily="34" charset="0"/>
              </a:rPr>
              <a:t>C</a:t>
            </a:r>
            <a:r>
              <a:rPr lang="fr-FR" sz="3200" dirty="0" smtClean="0">
                <a:latin typeface="Arial Black" pitchFamily="34" charset="0"/>
              </a:rPr>
              <a:t>ommettre l’adultère:</a:t>
            </a:r>
          </a:p>
          <a:p>
            <a:endParaRPr lang="fr-FR" sz="3200" dirty="0" smtClean="0">
              <a:latin typeface="Arial Black" pitchFamily="34" charset="0"/>
            </a:endParaRPr>
          </a:p>
          <a:p>
            <a:r>
              <a:rPr lang="fr-FR" sz="3200" dirty="0">
                <a:latin typeface="Arial Black" pitchFamily="34" charset="0"/>
              </a:rPr>
              <a:t>	</a:t>
            </a:r>
            <a:r>
              <a:rPr lang="fr-FR" sz="3200" dirty="0" smtClean="0">
                <a:latin typeface="Arial Black" pitchFamily="34" charset="0"/>
              </a:rPr>
              <a:t>- généralement </a:t>
            </a:r>
            <a:r>
              <a:rPr lang="fr-FR" sz="3200" dirty="0">
                <a:latin typeface="Arial Black" pitchFamily="34" charset="0"/>
              </a:rPr>
              <a:t>de l’homme </a:t>
            </a:r>
            <a:r>
              <a:rPr lang="fr-FR" sz="3200" dirty="0" smtClean="0">
                <a:latin typeface="Arial Black" pitchFamily="34" charset="0"/>
              </a:rPr>
              <a:t>toujours </a:t>
            </a:r>
            <a:r>
              <a:rPr lang="fr-FR" sz="3200" dirty="0">
                <a:latin typeface="Arial Black" pitchFamily="34" charset="0"/>
              </a:rPr>
              <a:t>avec l’épouse d’un autre </a:t>
            </a:r>
          </a:p>
          <a:p>
            <a:endParaRPr lang="fr-FR" sz="3200" dirty="0">
              <a:latin typeface="Arial Black" pitchFamily="34" charset="0"/>
            </a:endParaRPr>
          </a:p>
        </p:txBody>
      </p:sp>
      <p:sp>
        <p:nvSpPr>
          <p:cNvPr id="3" name="Rectangle 2"/>
          <p:cNvSpPr/>
          <p:nvPr/>
        </p:nvSpPr>
        <p:spPr>
          <a:xfrm>
            <a:off x="436385" y="620688"/>
            <a:ext cx="7961603"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ctr"/>
            <a:r>
              <a:rPr lang="fr-FR" sz="3200" dirty="0">
                <a:latin typeface="Arial Black" pitchFamily="34" charset="0"/>
              </a:rPr>
              <a:t>Tu ne commettras point d’adultère</a:t>
            </a:r>
            <a:endParaRPr lang="fr-FR" sz="3200" dirty="0">
              <a:latin typeface="Arial Black" pitchFamily="34" charset="0"/>
            </a:endParaRPr>
          </a:p>
        </p:txBody>
      </p:sp>
    </p:spTree>
    <p:extLst>
      <p:ext uri="{BB962C8B-B14F-4D97-AF65-F5344CB8AC3E}">
        <p14:creationId xmlns:p14="http://schemas.microsoft.com/office/powerpoint/2010/main" val="314561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6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564904"/>
            <a:ext cx="8064896"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itchFamily="34" charset="0"/>
              </a:rPr>
              <a:t>La sanctification de son peuple</a:t>
            </a:r>
            <a:endParaRPr lang="fr-FR" sz="3200" dirty="0">
              <a:latin typeface="Arial Black" pitchFamily="34" charset="0"/>
            </a:endParaRPr>
          </a:p>
        </p:txBody>
      </p:sp>
      <p:sp>
        <p:nvSpPr>
          <p:cNvPr id="3" name="Rectangle 2"/>
          <p:cNvSpPr/>
          <p:nvPr/>
        </p:nvSpPr>
        <p:spPr>
          <a:xfrm>
            <a:off x="625262" y="692696"/>
            <a:ext cx="805119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Le désir de Dieu:</a:t>
            </a:r>
            <a:endParaRPr lang="fr-FR" sz="3200" dirty="0">
              <a:latin typeface="Arial Black" pitchFamily="34" charset="0"/>
            </a:endParaRPr>
          </a:p>
        </p:txBody>
      </p:sp>
    </p:spTree>
    <p:extLst>
      <p:ext uri="{BB962C8B-B14F-4D97-AF65-F5344CB8AC3E}">
        <p14:creationId xmlns:p14="http://schemas.microsoft.com/office/powerpoint/2010/main" val="105979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8064896" cy="6124754"/>
          </a:xfrm>
          <a:prstGeom prst="rect">
            <a:avLst/>
          </a:prstGeom>
        </p:spPr>
        <p:txBody>
          <a:bodyPr wrap="square">
            <a:spAutoFit/>
          </a:bodyPr>
          <a:lstStyle/>
          <a:p>
            <a:pPr algn="just"/>
            <a:r>
              <a:rPr lang="fr-FR" sz="2800" dirty="0" smtClean="0">
                <a:latin typeface="Arial Black" pitchFamily="34" charset="0"/>
              </a:rPr>
              <a:t>L’Eternel parla à Moïse, et dit: Parle aux enfants d’Israël, et tu leur diras : Je suis l’Eternel, votre Dieu. </a:t>
            </a:r>
            <a:r>
              <a:rPr lang="fr-FR" sz="2800" dirty="0" smtClean="0">
                <a:solidFill>
                  <a:srgbClr val="FFFF00"/>
                </a:solidFill>
                <a:latin typeface="Arial Black" pitchFamily="34" charset="0"/>
              </a:rPr>
              <a:t>Vous ne ferez point ce qui se fait dans le pays d’Egypte où vous avez habité, et vous ne ferez point ce qui se fait dans le pays de Canaan où je vous mène :</a:t>
            </a:r>
            <a:r>
              <a:rPr lang="fr-FR" sz="2800" dirty="0" smtClean="0">
                <a:latin typeface="Arial Black" pitchFamily="34" charset="0"/>
              </a:rPr>
              <a:t> vous ne suivrez point leurs usages. Vous pratiquerez mes ordonnances, et vous observerez mes lois : vous les suivrez. Je suis l’Eternel, votre Dieu …</a:t>
            </a:r>
          </a:p>
          <a:p>
            <a:pPr algn="just"/>
            <a:r>
              <a:rPr lang="fr-FR" sz="2800" dirty="0" smtClean="0">
                <a:solidFill>
                  <a:srgbClr val="FFFF00"/>
                </a:solidFill>
                <a:latin typeface="Arial Black" pitchFamily="34" charset="0"/>
              </a:rPr>
              <a:t>Tu n’auras point commerce avec la femme de ton prochain, pour te souiller avec elle…</a:t>
            </a:r>
          </a:p>
        </p:txBody>
      </p:sp>
      <p:sp>
        <p:nvSpPr>
          <p:cNvPr id="3" name="Rectangle 2"/>
          <p:cNvSpPr/>
          <p:nvPr/>
        </p:nvSpPr>
        <p:spPr>
          <a:xfrm>
            <a:off x="251520" y="107921"/>
            <a:ext cx="805119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Lévitique 18</a:t>
            </a:r>
            <a:endParaRPr lang="fr-FR" sz="3200" dirty="0">
              <a:latin typeface="Arial Black" pitchFamily="34" charset="0"/>
            </a:endParaRPr>
          </a:p>
        </p:txBody>
      </p:sp>
    </p:spTree>
    <p:extLst>
      <p:ext uri="{BB962C8B-B14F-4D97-AF65-F5344CB8AC3E}">
        <p14:creationId xmlns:p14="http://schemas.microsoft.com/office/powerpoint/2010/main" val="1629820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420" y="260648"/>
            <a:ext cx="8064896" cy="4832092"/>
          </a:xfrm>
          <a:prstGeom prst="rect">
            <a:avLst/>
          </a:prstGeom>
        </p:spPr>
        <p:txBody>
          <a:bodyPr wrap="square">
            <a:spAutoFit/>
          </a:bodyPr>
          <a:lstStyle/>
          <a:p>
            <a:pPr algn="just"/>
            <a:r>
              <a:rPr lang="fr-FR" sz="2800" dirty="0" smtClean="0">
                <a:latin typeface="Arial Black" pitchFamily="34" charset="0"/>
              </a:rPr>
              <a:t> Ne vous souillez par aucune de ces choses, car c’est par toutes ces choses que se sont souillées les nations que je vais chasser devant vous. Le pays en a été souillé ; je punirai son iniquité, et le pays vomira ses habitants. Vous observerez donc mes lois et mes ordonnances, et vous ne commettrez aucune de ces abominations, ni l’indigène, ni l’étranger qui séjourne au milieu de vous.</a:t>
            </a:r>
          </a:p>
        </p:txBody>
      </p:sp>
    </p:spTree>
    <p:extLst>
      <p:ext uri="{BB962C8B-B14F-4D97-AF65-F5344CB8AC3E}">
        <p14:creationId xmlns:p14="http://schemas.microsoft.com/office/powerpoint/2010/main" val="1111924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420" y="260648"/>
            <a:ext cx="8064896" cy="6555641"/>
          </a:xfrm>
          <a:prstGeom prst="rect">
            <a:avLst/>
          </a:prstGeom>
        </p:spPr>
        <p:txBody>
          <a:bodyPr wrap="square">
            <a:spAutoFit/>
          </a:bodyPr>
          <a:lstStyle/>
          <a:p>
            <a:pPr algn="just"/>
            <a:r>
              <a:rPr lang="fr-FR" sz="2800" dirty="0" smtClean="0">
                <a:latin typeface="Arial Black" pitchFamily="34" charset="0"/>
              </a:rPr>
              <a:t>Car ce sont là toutes les abominations qu’ont commises les hommes du pays, qui y ont été avant vous ; et le pays en a été souillé. Prenez garde que le pays ne vous vomisse, si vous le souillez, comme il aura vomi les nations qui y étaient avant vous.</a:t>
            </a:r>
          </a:p>
          <a:p>
            <a:pPr algn="just"/>
            <a:r>
              <a:rPr lang="fr-FR" sz="2800" dirty="0" smtClean="0">
                <a:latin typeface="Arial Black" pitchFamily="34" charset="0"/>
              </a:rPr>
              <a:t>Car tous ceux qui commettront quelqu’une de ces abominations seront retranchés du milieu de leur peuple.</a:t>
            </a:r>
          </a:p>
          <a:p>
            <a:pPr algn="just"/>
            <a:r>
              <a:rPr lang="fr-FR" sz="2800" dirty="0" smtClean="0">
                <a:latin typeface="Arial Black" pitchFamily="34" charset="0"/>
              </a:rPr>
              <a:t>Vous observerez mes commandements, et vous ne pratiquerez aucun des usages abominables qui se pratiquaient avant vous, vous ne vous en souillerez pas. Je suis l’Eternel, votre Dieu.</a:t>
            </a:r>
          </a:p>
        </p:txBody>
      </p:sp>
    </p:spTree>
    <p:extLst>
      <p:ext uri="{BB962C8B-B14F-4D97-AF65-F5344CB8AC3E}">
        <p14:creationId xmlns:p14="http://schemas.microsoft.com/office/powerpoint/2010/main" val="145978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598" y="1412776"/>
            <a:ext cx="8064896" cy="483209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Genèse 20.1-3:</a:t>
            </a:r>
          </a:p>
          <a:p>
            <a:pPr algn="just"/>
            <a:r>
              <a:rPr lang="fr-FR" sz="2800" dirty="0" smtClean="0">
                <a:latin typeface="Arial Black" pitchFamily="34" charset="0"/>
              </a:rPr>
              <a:t>Abraham </a:t>
            </a:r>
            <a:r>
              <a:rPr lang="fr-FR" sz="2800" dirty="0">
                <a:latin typeface="Arial Black" pitchFamily="34" charset="0"/>
              </a:rPr>
              <a:t>partit de là pour la contrée du midi ; il s’établit entre </a:t>
            </a:r>
            <a:r>
              <a:rPr lang="fr-FR" sz="2800" dirty="0" err="1">
                <a:latin typeface="Arial Black" pitchFamily="34" charset="0"/>
              </a:rPr>
              <a:t>Kadès</a:t>
            </a:r>
            <a:r>
              <a:rPr lang="fr-FR" sz="2800" dirty="0">
                <a:latin typeface="Arial Black" pitchFamily="34" charset="0"/>
              </a:rPr>
              <a:t> et </a:t>
            </a:r>
            <a:r>
              <a:rPr lang="fr-FR" sz="2800" dirty="0" err="1">
                <a:latin typeface="Arial Black" pitchFamily="34" charset="0"/>
              </a:rPr>
              <a:t>Schur</a:t>
            </a:r>
            <a:r>
              <a:rPr lang="fr-FR" sz="2800" dirty="0">
                <a:latin typeface="Arial Black" pitchFamily="34" charset="0"/>
              </a:rPr>
              <a:t>, et fit un séjour à </a:t>
            </a:r>
            <a:r>
              <a:rPr lang="fr-FR" sz="2800" dirty="0" err="1">
                <a:latin typeface="Arial Black" pitchFamily="34" charset="0"/>
              </a:rPr>
              <a:t>Guérar</a:t>
            </a:r>
            <a:r>
              <a:rPr lang="fr-FR" sz="2800" dirty="0">
                <a:latin typeface="Arial Black" pitchFamily="34" charset="0"/>
              </a:rPr>
              <a:t>.</a:t>
            </a:r>
          </a:p>
          <a:p>
            <a:pPr algn="just"/>
            <a:r>
              <a:rPr lang="fr-FR" sz="2800" dirty="0" smtClean="0">
                <a:latin typeface="Arial Black" pitchFamily="34" charset="0"/>
              </a:rPr>
              <a:t>Abraham </a:t>
            </a:r>
            <a:r>
              <a:rPr lang="fr-FR" sz="2800" dirty="0">
                <a:latin typeface="Arial Black" pitchFamily="34" charset="0"/>
              </a:rPr>
              <a:t>disait de Sara, sa femme : C’est ma sœur. </a:t>
            </a:r>
            <a:r>
              <a:rPr lang="fr-FR" sz="2800" dirty="0" err="1">
                <a:latin typeface="Arial Black" pitchFamily="34" charset="0"/>
              </a:rPr>
              <a:t>Abimélec</a:t>
            </a:r>
            <a:r>
              <a:rPr lang="fr-FR" sz="2800" dirty="0">
                <a:latin typeface="Arial Black" pitchFamily="34" charset="0"/>
              </a:rPr>
              <a:t>, roi de </a:t>
            </a:r>
            <a:r>
              <a:rPr lang="fr-FR" sz="2800" dirty="0" err="1">
                <a:latin typeface="Arial Black" pitchFamily="34" charset="0"/>
              </a:rPr>
              <a:t>Guérar</a:t>
            </a:r>
            <a:r>
              <a:rPr lang="fr-FR" sz="2800" dirty="0">
                <a:latin typeface="Arial Black" pitchFamily="34" charset="0"/>
              </a:rPr>
              <a:t>, fit enlever Sara</a:t>
            </a:r>
            <a:r>
              <a:rPr lang="fr-FR" sz="2800" dirty="0" smtClean="0">
                <a:latin typeface="Arial Black" pitchFamily="34" charset="0"/>
              </a:rPr>
              <a:t>. Alors </a:t>
            </a:r>
            <a:r>
              <a:rPr lang="fr-FR" sz="2800" dirty="0">
                <a:latin typeface="Arial Black" pitchFamily="34" charset="0"/>
              </a:rPr>
              <a:t>Dieu apparut en songe à </a:t>
            </a:r>
            <a:r>
              <a:rPr lang="fr-FR" sz="2800" dirty="0" err="1">
                <a:latin typeface="Arial Black" pitchFamily="34" charset="0"/>
              </a:rPr>
              <a:t>Abimélec</a:t>
            </a:r>
            <a:r>
              <a:rPr lang="fr-FR" sz="2800" dirty="0">
                <a:latin typeface="Arial Black" pitchFamily="34" charset="0"/>
              </a:rPr>
              <a:t> pendant la nuit, et lui dit : Voici, tu vas mourir à cause de la femme que tu as enlevée, car elle a un mari.</a:t>
            </a:r>
          </a:p>
        </p:txBody>
      </p:sp>
      <p:sp>
        <p:nvSpPr>
          <p:cNvPr id="3" name="Rectangle 2"/>
          <p:cNvSpPr/>
          <p:nvPr/>
        </p:nvSpPr>
        <p:spPr>
          <a:xfrm>
            <a:off x="625262" y="692696"/>
            <a:ext cx="805119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Dieu est sensible à </a:t>
            </a:r>
            <a:r>
              <a:rPr lang="fr-FR" sz="3200" dirty="0" err="1" smtClean="0">
                <a:latin typeface="Arial Black" pitchFamily="34" charset="0"/>
              </a:rPr>
              <a:t>celà</a:t>
            </a:r>
            <a:endParaRPr lang="fr-FR" sz="3200" dirty="0">
              <a:latin typeface="Arial Black" pitchFamily="34" charset="0"/>
            </a:endParaRPr>
          </a:p>
        </p:txBody>
      </p:sp>
    </p:spTree>
    <p:extLst>
      <p:ext uri="{BB962C8B-B14F-4D97-AF65-F5344CB8AC3E}">
        <p14:creationId xmlns:p14="http://schemas.microsoft.com/office/powerpoint/2010/main" val="1797086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132856"/>
            <a:ext cx="8064896" cy="3539430"/>
          </a:xfrm>
          <a:prstGeom prst="rect">
            <a:avLst/>
          </a:prstGeom>
        </p:spPr>
        <p:txBody>
          <a:bodyPr wrap="square">
            <a:spAutoFit/>
          </a:bodyPr>
          <a:lstStyle/>
          <a:p>
            <a:pPr algn="just"/>
            <a:r>
              <a:rPr lang="fr-FR" sz="3200" dirty="0" smtClean="0">
                <a:latin typeface="Arial Black" pitchFamily="34" charset="0"/>
              </a:rPr>
              <a:t>Lévitique 20.10</a:t>
            </a:r>
          </a:p>
          <a:p>
            <a:pPr algn="just"/>
            <a:r>
              <a:rPr lang="fr-FR" sz="3200" dirty="0" smtClean="0">
                <a:latin typeface="Arial Black" pitchFamily="34" charset="0"/>
              </a:rPr>
              <a:t>Si </a:t>
            </a:r>
            <a:r>
              <a:rPr lang="fr-FR" sz="3200" dirty="0">
                <a:latin typeface="Arial Black" pitchFamily="34" charset="0"/>
              </a:rPr>
              <a:t>un homme commet un adultère avec une femme mariée, s’il commet un adultère avec la femme de son prochain, l’homme et la femme adultères seront punis de mort.</a:t>
            </a:r>
          </a:p>
        </p:txBody>
      </p:sp>
      <p:sp>
        <p:nvSpPr>
          <p:cNvPr id="3" name="Rectangle 2"/>
          <p:cNvSpPr/>
          <p:nvPr/>
        </p:nvSpPr>
        <p:spPr>
          <a:xfrm>
            <a:off x="625262" y="692696"/>
            <a:ext cx="8051194"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La faute d’adultère est un interdit majeur</a:t>
            </a:r>
            <a:endParaRPr lang="fr-FR" sz="3200" dirty="0">
              <a:latin typeface="Arial Black" pitchFamily="34" charset="0"/>
            </a:endParaRPr>
          </a:p>
        </p:txBody>
      </p:sp>
    </p:spTree>
    <p:extLst>
      <p:ext uri="{BB962C8B-B14F-4D97-AF65-F5344CB8AC3E}">
        <p14:creationId xmlns:p14="http://schemas.microsoft.com/office/powerpoint/2010/main" val="1756655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132856"/>
            <a:ext cx="8064896" cy="2554545"/>
          </a:xfrm>
          <a:prstGeom prst="rect">
            <a:avLst/>
          </a:prstGeom>
        </p:spPr>
        <p:txBody>
          <a:bodyPr wrap="square">
            <a:spAutoFit/>
          </a:bodyPr>
          <a:lstStyle/>
          <a:p>
            <a:pPr algn="just"/>
            <a:r>
              <a:rPr lang="fr-FR" sz="3200" dirty="0" smtClean="0">
                <a:latin typeface="Arial Black" pitchFamily="34" charset="0"/>
              </a:rPr>
              <a:t>Respect des parents</a:t>
            </a:r>
          </a:p>
          <a:p>
            <a:pPr algn="just"/>
            <a:endParaRPr lang="fr-FR" sz="3200" dirty="0" smtClean="0">
              <a:latin typeface="Arial Black" pitchFamily="34" charset="0"/>
            </a:endParaRPr>
          </a:p>
          <a:p>
            <a:pPr algn="just"/>
            <a:r>
              <a:rPr lang="fr-FR" sz="3200" dirty="0" smtClean="0">
                <a:latin typeface="Arial Black" pitchFamily="34" charset="0"/>
              </a:rPr>
              <a:t>Respect de la vie</a:t>
            </a:r>
          </a:p>
          <a:p>
            <a:pPr algn="just"/>
            <a:endParaRPr lang="fr-FR" sz="3200" dirty="0" smtClean="0">
              <a:latin typeface="Arial Black" pitchFamily="34" charset="0"/>
            </a:endParaRPr>
          </a:p>
          <a:p>
            <a:pPr algn="just"/>
            <a:r>
              <a:rPr lang="fr-FR" sz="3200" dirty="0" smtClean="0">
                <a:latin typeface="Arial Black" pitchFamily="34" charset="0"/>
              </a:rPr>
              <a:t>Respect du mariage</a:t>
            </a:r>
            <a:endParaRPr lang="fr-FR" sz="3200" dirty="0">
              <a:latin typeface="Arial Black" pitchFamily="34" charset="0"/>
            </a:endParaRPr>
          </a:p>
        </p:txBody>
      </p:sp>
      <p:sp>
        <p:nvSpPr>
          <p:cNvPr id="3" name="Rectangle 2"/>
          <p:cNvSpPr/>
          <p:nvPr/>
        </p:nvSpPr>
        <p:spPr>
          <a:xfrm>
            <a:off x="625262" y="692696"/>
            <a:ext cx="805119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Les paroles sont liées entre elles</a:t>
            </a:r>
            <a:endParaRPr lang="fr-FR" sz="3200" dirty="0">
              <a:latin typeface="Arial Black" pitchFamily="34" charset="0"/>
            </a:endParaRPr>
          </a:p>
        </p:txBody>
      </p:sp>
    </p:spTree>
    <p:extLst>
      <p:ext uri="{BB962C8B-B14F-4D97-AF65-F5344CB8AC3E}">
        <p14:creationId xmlns:p14="http://schemas.microsoft.com/office/powerpoint/2010/main" val="871696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74</TotalTime>
  <Words>949</Words>
  <Application>Microsoft Office PowerPoint</Application>
  <PresentationFormat>Affichage à l'écran (4:3)</PresentationFormat>
  <Paragraphs>68</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Métro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Pasteur</dc:creator>
  <cp:lastModifiedBy>Pasteur</cp:lastModifiedBy>
  <cp:revision>16</cp:revision>
  <dcterms:created xsi:type="dcterms:W3CDTF">2013-06-28T15:25:33Z</dcterms:created>
  <dcterms:modified xsi:type="dcterms:W3CDTF">2013-06-28T18:07:08Z</dcterms:modified>
</cp:coreProperties>
</file>