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60" r:id="rId4"/>
    <p:sldId id="261" r:id="rId5"/>
    <p:sldId id="269" r:id="rId6"/>
    <p:sldId id="270" r:id="rId7"/>
    <p:sldId id="271" r:id="rId8"/>
    <p:sldId id="273" r:id="rId9"/>
    <p:sldId id="277" r:id="rId10"/>
    <p:sldId id="278" r:id="rId11"/>
    <p:sldId id="281" r:id="rId12"/>
    <p:sldId id="280" r:id="rId13"/>
    <p:sldId id="279" r:id="rId14"/>
    <p:sldId id="283" r:id="rId15"/>
    <p:sldId id="284" r:id="rId16"/>
    <p:sldId id="285" r:id="rId17"/>
    <p:sldId id="282" r:id="rId18"/>
    <p:sldId id="286" r:id="rId19"/>
    <p:sldId id="287" r:id="rId20"/>
    <p:sldId id="288" r:id="rId21"/>
    <p:sldId id="289" r:id="rId22"/>
    <p:sldId id="290" r:id="rId23"/>
    <p:sldId id="291" r:id="rId24"/>
    <p:sldId id="292" r:id="rId25"/>
    <p:sldId id="293" r:id="rId26"/>
    <p:sldId id="295" r:id="rId27"/>
    <p:sldId id="296" r:id="rId28"/>
    <p:sldId id="294" r:id="rId29"/>
    <p:sldId id="297" r:id="rId30"/>
    <p:sldId id="299" r:id="rId31"/>
    <p:sldId id="300" r:id="rId32"/>
    <p:sldId id="301" r:id="rId33"/>
    <p:sldId id="302" r:id="rId3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D6F6E15D-72A4-4747-8BFC-35EA26F34DF4}" type="datetimeFigureOut">
              <a:rPr lang="fr-FR" smtClean="0"/>
              <a:t>07/09/2014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DEC6D3-0656-476D-9B80-E74847561766}" type="slidenum">
              <a:rPr lang="fr-FR" smtClean="0"/>
              <a:t>‹N°›</a:t>
            </a:fld>
            <a:endParaRPr lang="fr-FR"/>
          </a:p>
        </p:txBody>
      </p:sp>
    </p:spTree>
    <p:extLst>
      <p:ext uri="{BB962C8B-B14F-4D97-AF65-F5344CB8AC3E}">
        <p14:creationId xmlns:p14="http://schemas.microsoft.com/office/powerpoint/2010/main" val="200204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6F6E15D-72A4-4747-8BFC-35EA26F34DF4}" type="datetimeFigureOut">
              <a:rPr lang="fr-FR" smtClean="0"/>
              <a:t>07/09/2014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DEC6D3-0656-476D-9B80-E74847561766}" type="slidenum">
              <a:rPr lang="fr-FR" smtClean="0"/>
              <a:t>‹N°›</a:t>
            </a:fld>
            <a:endParaRPr lang="fr-FR"/>
          </a:p>
        </p:txBody>
      </p:sp>
    </p:spTree>
    <p:extLst>
      <p:ext uri="{BB962C8B-B14F-4D97-AF65-F5344CB8AC3E}">
        <p14:creationId xmlns:p14="http://schemas.microsoft.com/office/powerpoint/2010/main" val="1670572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6F6E15D-72A4-4747-8BFC-35EA26F34DF4}" type="datetimeFigureOut">
              <a:rPr lang="fr-FR" smtClean="0"/>
              <a:t>07/09/2014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DEC6D3-0656-476D-9B80-E74847561766}" type="slidenum">
              <a:rPr lang="fr-FR" smtClean="0"/>
              <a:t>‹N°›</a:t>
            </a:fld>
            <a:endParaRPr lang="fr-FR"/>
          </a:p>
        </p:txBody>
      </p:sp>
    </p:spTree>
    <p:extLst>
      <p:ext uri="{BB962C8B-B14F-4D97-AF65-F5344CB8AC3E}">
        <p14:creationId xmlns:p14="http://schemas.microsoft.com/office/powerpoint/2010/main" val="3593169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6F6E15D-72A4-4747-8BFC-35EA26F34DF4}" type="datetimeFigureOut">
              <a:rPr lang="fr-FR" smtClean="0"/>
              <a:t>07/09/2014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DEC6D3-0656-476D-9B80-E74847561766}" type="slidenum">
              <a:rPr lang="fr-FR" smtClean="0"/>
              <a:t>‹N°›</a:t>
            </a:fld>
            <a:endParaRPr lang="fr-FR"/>
          </a:p>
        </p:txBody>
      </p:sp>
    </p:spTree>
    <p:extLst>
      <p:ext uri="{BB962C8B-B14F-4D97-AF65-F5344CB8AC3E}">
        <p14:creationId xmlns:p14="http://schemas.microsoft.com/office/powerpoint/2010/main" val="4118860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D6F6E15D-72A4-4747-8BFC-35EA26F34DF4}" type="datetimeFigureOut">
              <a:rPr lang="fr-FR" smtClean="0"/>
              <a:t>07/09/2014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DEC6D3-0656-476D-9B80-E74847561766}" type="slidenum">
              <a:rPr lang="fr-FR" smtClean="0"/>
              <a:t>‹N°›</a:t>
            </a:fld>
            <a:endParaRPr lang="fr-FR"/>
          </a:p>
        </p:txBody>
      </p:sp>
    </p:spTree>
    <p:extLst>
      <p:ext uri="{BB962C8B-B14F-4D97-AF65-F5344CB8AC3E}">
        <p14:creationId xmlns:p14="http://schemas.microsoft.com/office/powerpoint/2010/main" val="4067569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D6F6E15D-72A4-4747-8BFC-35EA26F34DF4}" type="datetimeFigureOut">
              <a:rPr lang="fr-FR" smtClean="0"/>
              <a:t>07/09/2014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4DEC6D3-0656-476D-9B80-E74847561766}" type="slidenum">
              <a:rPr lang="fr-FR" smtClean="0"/>
              <a:t>‹N°›</a:t>
            </a:fld>
            <a:endParaRPr lang="fr-FR"/>
          </a:p>
        </p:txBody>
      </p:sp>
    </p:spTree>
    <p:extLst>
      <p:ext uri="{BB962C8B-B14F-4D97-AF65-F5344CB8AC3E}">
        <p14:creationId xmlns:p14="http://schemas.microsoft.com/office/powerpoint/2010/main" val="1439254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6F6E15D-72A4-4747-8BFC-35EA26F34DF4}" type="datetimeFigureOut">
              <a:rPr lang="fr-FR" smtClean="0"/>
              <a:t>07/09/2014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4DEC6D3-0656-476D-9B80-E74847561766}" type="slidenum">
              <a:rPr lang="fr-FR" smtClean="0"/>
              <a:t>‹N°›</a:t>
            </a:fld>
            <a:endParaRPr lang="fr-FR"/>
          </a:p>
        </p:txBody>
      </p:sp>
    </p:spTree>
    <p:extLst>
      <p:ext uri="{BB962C8B-B14F-4D97-AF65-F5344CB8AC3E}">
        <p14:creationId xmlns:p14="http://schemas.microsoft.com/office/powerpoint/2010/main" val="795355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D6F6E15D-72A4-4747-8BFC-35EA26F34DF4}" type="datetimeFigureOut">
              <a:rPr lang="fr-FR" smtClean="0"/>
              <a:t>07/09/2014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4DEC6D3-0656-476D-9B80-E74847561766}" type="slidenum">
              <a:rPr lang="fr-FR" smtClean="0"/>
              <a:t>‹N°›</a:t>
            </a:fld>
            <a:endParaRPr lang="fr-FR"/>
          </a:p>
        </p:txBody>
      </p:sp>
    </p:spTree>
    <p:extLst>
      <p:ext uri="{BB962C8B-B14F-4D97-AF65-F5344CB8AC3E}">
        <p14:creationId xmlns:p14="http://schemas.microsoft.com/office/powerpoint/2010/main" val="2965960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F6E15D-72A4-4747-8BFC-35EA26F34DF4}" type="datetimeFigureOut">
              <a:rPr lang="fr-FR" smtClean="0"/>
              <a:t>07/09/2014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4DEC6D3-0656-476D-9B80-E74847561766}" type="slidenum">
              <a:rPr lang="fr-FR" smtClean="0"/>
              <a:t>‹N°›</a:t>
            </a:fld>
            <a:endParaRPr lang="fr-FR"/>
          </a:p>
        </p:txBody>
      </p:sp>
    </p:spTree>
    <p:extLst>
      <p:ext uri="{BB962C8B-B14F-4D97-AF65-F5344CB8AC3E}">
        <p14:creationId xmlns:p14="http://schemas.microsoft.com/office/powerpoint/2010/main" val="2986971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D6F6E15D-72A4-4747-8BFC-35EA26F34DF4}" type="datetimeFigureOut">
              <a:rPr lang="fr-FR" smtClean="0"/>
              <a:t>07/09/2014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4DEC6D3-0656-476D-9B80-E74847561766}" type="slidenum">
              <a:rPr lang="fr-FR" smtClean="0"/>
              <a:t>‹N°›</a:t>
            </a:fld>
            <a:endParaRPr lang="fr-FR"/>
          </a:p>
        </p:txBody>
      </p:sp>
    </p:spTree>
    <p:extLst>
      <p:ext uri="{BB962C8B-B14F-4D97-AF65-F5344CB8AC3E}">
        <p14:creationId xmlns:p14="http://schemas.microsoft.com/office/powerpoint/2010/main" val="1474192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D6F6E15D-72A4-4747-8BFC-35EA26F34DF4}" type="datetimeFigureOut">
              <a:rPr lang="fr-FR" smtClean="0"/>
              <a:t>07/09/2014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4DEC6D3-0656-476D-9B80-E74847561766}" type="slidenum">
              <a:rPr lang="fr-FR" smtClean="0"/>
              <a:t>‹N°›</a:t>
            </a:fld>
            <a:endParaRPr lang="fr-FR"/>
          </a:p>
        </p:txBody>
      </p:sp>
    </p:spTree>
    <p:extLst>
      <p:ext uri="{BB962C8B-B14F-4D97-AF65-F5344CB8AC3E}">
        <p14:creationId xmlns:p14="http://schemas.microsoft.com/office/powerpoint/2010/main" val="469239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F6E15D-72A4-4747-8BFC-35EA26F34DF4}" type="datetimeFigureOut">
              <a:rPr lang="fr-FR" smtClean="0"/>
              <a:t>07/09/2014</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DEC6D3-0656-476D-9B80-E74847561766}" type="slidenum">
              <a:rPr lang="fr-FR" smtClean="0"/>
              <a:t>‹N°›</a:t>
            </a:fld>
            <a:endParaRPr lang="fr-FR"/>
          </a:p>
        </p:txBody>
      </p:sp>
    </p:spTree>
    <p:extLst>
      <p:ext uri="{BB962C8B-B14F-4D97-AF65-F5344CB8AC3E}">
        <p14:creationId xmlns:p14="http://schemas.microsoft.com/office/powerpoint/2010/main" val="114771073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16712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 y="189775"/>
            <a:ext cx="9143999" cy="1323439"/>
          </a:xfrm>
          <a:prstGeom prst="rect">
            <a:avLst/>
          </a:prstGeom>
          <a:ln/>
          <a:effectLst>
            <a:glow rad="101600">
              <a:schemeClr val="accent3">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000" dirty="0">
                <a:latin typeface="Arial Black" panose="020B0A04020102020204" pitchFamily="34" charset="0"/>
              </a:rPr>
              <a:t>3.	</a:t>
            </a:r>
            <a:r>
              <a:rPr lang="fr-FR" sz="4000" dirty="0" smtClean="0">
                <a:latin typeface="Arial Black" panose="020B0A04020102020204" pitchFamily="34" charset="0"/>
              </a:rPr>
              <a:t>Dans </a:t>
            </a:r>
            <a:r>
              <a:rPr lang="fr-FR" sz="4000" dirty="0" smtClean="0">
                <a:latin typeface="Arial Black" panose="020B0A04020102020204" pitchFamily="34" charset="0"/>
              </a:rPr>
              <a:t>l’action </a:t>
            </a:r>
            <a:r>
              <a:rPr lang="fr-FR" sz="4000" dirty="0">
                <a:latin typeface="Arial Black" panose="020B0A04020102020204" pitchFamily="34" charset="0"/>
              </a:rPr>
              <a:t>de </a:t>
            </a:r>
            <a:r>
              <a:rPr lang="fr-FR" sz="4000" dirty="0" smtClean="0">
                <a:latin typeface="Arial Black" panose="020B0A04020102020204" pitchFamily="34" charset="0"/>
              </a:rPr>
              <a:t>l’Esprit en nous</a:t>
            </a:r>
            <a:endParaRPr lang="fr-FR" sz="4000" dirty="0">
              <a:latin typeface="Arial Black" panose="020B0A04020102020204" pitchFamily="34" charset="0"/>
            </a:endParaRPr>
          </a:p>
        </p:txBody>
      </p:sp>
      <p:sp>
        <p:nvSpPr>
          <p:cNvPr id="4" name="Rectangle 3"/>
          <p:cNvSpPr/>
          <p:nvPr/>
        </p:nvSpPr>
        <p:spPr>
          <a:xfrm>
            <a:off x="148103" y="1835186"/>
            <a:ext cx="8847786" cy="4524315"/>
          </a:xfrm>
          <a:prstGeom prst="rect">
            <a:avLst/>
          </a:prstGeom>
        </p:spPr>
        <p:txBody>
          <a:bodyPr wrap="square">
            <a:spAutoFit/>
          </a:bodyPr>
          <a:lstStyle/>
          <a:p>
            <a:pPr algn="just"/>
            <a:r>
              <a:rPr lang="fr-FR" sz="3200" dirty="0">
                <a:latin typeface="Arial Black" panose="020B0A04020102020204" pitchFamily="34" charset="0"/>
              </a:rPr>
              <a:t>Ephésiens 1.13-14 </a:t>
            </a:r>
            <a:r>
              <a:rPr lang="fr-FR" sz="3200" dirty="0" smtClean="0">
                <a:latin typeface="Arial Black" panose="020B0A04020102020204" pitchFamily="34" charset="0"/>
              </a:rPr>
              <a:t>:</a:t>
            </a:r>
          </a:p>
          <a:p>
            <a:pPr algn="just"/>
            <a:r>
              <a:rPr lang="fr-FR" sz="3200" dirty="0" smtClean="0">
                <a:solidFill>
                  <a:srgbClr val="FFFF00"/>
                </a:solidFill>
                <a:latin typeface="Arial Black" panose="020B0A04020102020204" pitchFamily="34" charset="0"/>
              </a:rPr>
              <a:t>En </a:t>
            </a:r>
            <a:r>
              <a:rPr lang="fr-FR" sz="3200" dirty="0">
                <a:solidFill>
                  <a:srgbClr val="FFFF00"/>
                </a:solidFill>
                <a:latin typeface="Arial Black" panose="020B0A04020102020204" pitchFamily="34" charset="0"/>
              </a:rPr>
              <a:t>lui </a:t>
            </a:r>
            <a:r>
              <a:rPr lang="fr-FR" sz="3200" dirty="0">
                <a:latin typeface="Arial Black" panose="020B0A04020102020204" pitchFamily="34" charset="0"/>
              </a:rPr>
              <a:t>vous aussi, après avoir entendu la parole de la vérité, l’Evangile de votre salut, en lui vous avez cru et </a:t>
            </a:r>
            <a:r>
              <a:rPr lang="fr-FR" sz="3200" dirty="0">
                <a:solidFill>
                  <a:srgbClr val="FFFF00"/>
                </a:solidFill>
                <a:latin typeface="Arial Black" panose="020B0A04020102020204" pitchFamily="34" charset="0"/>
              </a:rPr>
              <a:t>vous avez été scellés du Saint-Esprit </a:t>
            </a:r>
            <a:r>
              <a:rPr lang="fr-FR" sz="3200" dirty="0">
                <a:latin typeface="Arial Black" panose="020B0A04020102020204" pitchFamily="34" charset="0"/>
              </a:rPr>
              <a:t>qui avait été promis, </a:t>
            </a:r>
            <a:r>
              <a:rPr lang="fr-FR" sz="3200" dirty="0">
                <a:solidFill>
                  <a:srgbClr val="FFFF00"/>
                </a:solidFill>
                <a:latin typeface="Arial Black" panose="020B0A04020102020204" pitchFamily="34" charset="0"/>
              </a:rPr>
              <a:t>lequel est un gage de notre héritage</a:t>
            </a:r>
            <a:r>
              <a:rPr lang="fr-FR" sz="3200" dirty="0">
                <a:latin typeface="Arial Black" panose="020B0A04020102020204" pitchFamily="34" charset="0"/>
              </a:rPr>
              <a:t>, pour la rédemption de ceux que Dieu s’est acquis, à la louange de sa gloire.</a:t>
            </a:r>
          </a:p>
        </p:txBody>
      </p:sp>
    </p:spTree>
    <p:extLst>
      <p:ext uri="{BB962C8B-B14F-4D97-AF65-F5344CB8AC3E}">
        <p14:creationId xmlns:p14="http://schemas.microsoft.com/office/powerpoint/2010/main" val="18738991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 y="189775"/>
            <a:ext cx="9143999" cy="707886"/>
          </a:xfrm>
          <a:prstGeom prst="rect">
            <a:avLst/>
          </a:prstGeom>
          <a:ln/>
          <a:effectLst>
            <a:glow rad="101600">
              <a:schemeClr val="accent3">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000" dirty="0" smtClean="0">
                <a:latin typeface="Arial Black" panose="020B0A04020102020204" pitchFamily="34" charset="0"/>
              </a:rPr>
              <a:t>Perspectives</a:t>
            </a:r>
            <a:endParaRPr lang="fr-FR" sz="4000" dirty="0">
              <a:latin typeface="Arial Black" panose="020B0A04020102020204" pitchFamily="34" charset="0"/>
            </a:endParaRPr>
          </a:p>
        </p:txBody>
      </p:sp>
      <p:sp>
        <p:nvSpPr>
          <p:cNvPr id="4" name="Rectangle 3"/>
          <p:cNvSpPr/>
          <p:nvPr/>
        </p:nvSpPr>
        <p:spPr>
          <a:xfrm>
            <a:off x="148103" y="2131400"/>
            <a:ext cx="8847786" cy="2554545"/>
          </a:xfrm>
          <a:prstGeom prst="rect">
            <a:avLst/>
          </a:prstGeom>
        </p:spPr>
        <p:txBody>
          <a:bodyPr wrap="square">
            <a:spAutoFit/>
          </a:bodyPr>
          <a:lstStyle/>
          <a:p>
            <a:pPr algn="ctr"/>
            <a:r>
              <a:rPr lang="fr-FR" sz="3200" dirty="0" smtClean="0">
                <a:latin typeface="Arial Black" panose="020B0A04020102020204" pitchFamily="34" charset="0"/>
              </a:rPr>
              <a:t>Ou</a:t>
            </a:r>
          </a:p>
          <a:p>
            <a:pPr algn="ctr"/>
            <a:endParaRPr lang="fr-FR" sz="3200" dirty="0" smtClean="0">
              <a:latin typeface="Arial Black" panose="020B0A04020102020204" pitchFamily="34" charset="0"/>
            </a:endParaRPr>
          </a:p>
          <a:p>
            <a:pPr algn="ctr"/>
            <a:r>
              <a:rPr lang="fr-FR" sz="3200" dirty="0" smtClean="0">
                <a:latin typeface="Arial Black" panose="020B0A04020102020204" pitchFamily="34" charset="0"/>
              </a:rPr>
              <a:t>Le </a:t>
            </a:r>
            <a:r>
              <a:rPr lang="fr-FR" sz="3200" dirty="0">
                <a:latin typeface="Arial Black" panose="020B0A04020102020204" pitchFamily="34" charset="0"/>
              </a:rPr>
              <a:t>résultat de la rédemption en Christ </a:t>
            </a:r>
            <a:endParaRPr lang="fr-FR" sz="3200" dirty="0" smtClean="0">
              <a:latin typeface="Arial Black" panose="020B0A04020102020204" pitchFamily="34" charset="0"/>
            </a:endParaRPr>
          </a:p>
          <a:p>
            <a:pPr algn="ctr"/>
            <a:endParaRPr lang="fr-FR" sz="3200" dirty="0">
              <a:latin typeface="Arial Black" panose="020B0A04020102020204" pitchFamily="34" charset="0"/>
            </a:endParaRPr>
          </a:p>
          <a:p>
            <a:pPr algn="ctr"/>
            <a:r>
              <a:rPr lang="fr-FR" sz="3200" dirty="0" smtClean="0">
                <a:latin typeface="Arial Black" panose="020B0A04020102020204" pitchFamily="34" charset="0"/>
              </a:rPr>
              <a:t>Chapitre </a:t>
            </a:r>
            <a:r>
              <a:rPr lang="fr-FR" sz="3200" dirty="0">
                <a:latin typeface="Arial Black" panose="020B0A04020102020204" pitchFamily="34" charset="0"/>
              </a:rPr>
              <a:t>2.1 à </a:t>
            </a:r>
            <a:r>
              <a:rPr lang="fr-FR" sz="3200" dirty="0" smtClean="0">
                <a:latin typeface="Arial Black" panose="020B0A04020102020204" pitchFamily="34" charset="0"/>
              </a:rPr>
              <a:t>3.21</a:t>
            </a:r>
            <a:endParaRPr lang="fr-FR" sz="3200" dirty="0">
              <a:latin typeface="Arial Black" panose="020B0A04020102020204" pitchFamily="34" charset="0"/>
            </a:endParaRPr>
          </a:p>
        </p:txBody>
      </p:sp>
    </p:spTree>
    <p:extLst>
      <p:ext uri="{BB962C8B-B14F-4D97-AF65-F5344CB8AC3E}">
        <p14:creationId xmlns:p14="http://schemas.microsoft.com/office/powerpoint/2010/main" val="129428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614778"/>
            <a:ext cx="9143999" cy="2862322"/>
          </a:xfrm>
          <a:prstGeom prst="rect">
            <a:avLst/>
          </a:prstGeom>
          <a:ln/>
          <a:effectLst>
            <a:glow rad="101600">
              <a:schemeClr val="accent3">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6000" dirty="0" smtClean="0">
                <a:latin typeface="Arial Black" panose="020B0A04020102020204" pitchFamily="34" charset="0"/>
              </a:rPr>
              <a:t>La première prière de Paul dans Ephésiens </a:t>
            </a:r>
            <a:endParaRPr lang="fr-FR" sz="6000" dirty="0">
              <a:latin typeface="Arial Black" panose="020B0A04020102020204" pitchFamily="34" charset="0"/>
            </a:endParaRPr>
          </a:p>
        </p:txBody>
      </p:sp>
      <p:sp>
        <p:nvSpPr>
          <p:cNvPr id="3" name="Rectangle 2"/>
          <p:cNvSpPr/>
          <p:nvPr/>
        </p:nvSpPr>
        <p:spPr>
          <a:xfrm>
            <a:off x="0" y="4257354"/>
            <a:ext cx="9143999" cy="769441"/>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4400" dirty="0" smtClean="0">
                <a:latin typeface="Arial Black" panose="020B0A04020102020204" pitchFamily="34" charset="0"/>
              </a:rPr>
              <a:t>Ephésiens 1.15-23</a:t>
            </a:r>
            <a:endParaRPr lang="fr-FR" sz="4400" dirty="0">
              <a:latin typeface="Arial Black" panose="020B0A04020102020204" pitchFamily="34" charset="0"/>
            </a:endParaRPr>
          </a:p>
        </p:txBody>
      </p:sp>
    </p:spTree>
    <p:extLst>
      <p:ext uri="{BB962C8B-B14F-4D97-AF65-F5344CB8AC3E}">
        <p14:creationId xmlns:p14="http://schemas.microsoft.com/office/powerpoint/2010/main" val="33684195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8103" y="315479"/>
            <a:ext cx="8847786" cy="4031873"/>
          </a:xfrm>
          <a:prstGeom prst="rect">
            <a:avLst/>
          </a:prstGeom>
        </p:spPr>
        <p:txBody>
          <a:bodyPr wrap="square">
            <a:spAutoFit/>
          </a:bodyPr>
          <a:lstStyle/>
          <a:p>
            <a:pPr algn="just"/>
            <a:r>
              <a:rPr lang="fr-FR" sz="3200" dirty="0">
                <a:latin typeface="Arial Black" panose="020B0A04020102020204" pitchFamily="34" charset="0"/>
              </a:rPr>
              <a:t>C’est pourquoi moi aussi, ayant entendu parler de votre foi au Seigneur Jésus et de votre charité pour tous les saints, je ne cesse de rendre grâces pour vous, faisant mention de vous dans mes prières, afin que le Dieu de notre Seigneur Jésus-Christ, le Père de gloire, </a:t>
            </a:r>
          </a:p>
        </p:txBody>
      </p:sp>
    </p:spTree>
    <p:extLst>
      <p:ext uri="{BB962C8B-B14F-4D97-AF65-F5344CB8AC3E}">
        <p14:creationId xmlns:p14="http://schemas.microsoft.com/office/powerpoint/2010/main" val="13616707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8103" y="315479"/>
            <a:ext cx="8847786" cy="5509200"/>
          </a:xfrm>
          <a:prstGeom prst="rect">
            <a:avLst/>
          </a:prstGeom>
        </p:spPr>
        <p:txBody>
          <a:bodyPr wrap="square">
            <a:spAutoFit/>
          </a:bodyPr>
          <a:lstStyle/>
          <a:p>
            <a:pPr algn="just"/>
            <a:r>
              <a:rPr lang="fr-FR" sz="3200" dirty="0" smtClean="0">
                <a:latin typeface="Arial Black" panose="020B0A04020102020204" pitchFamily="34" charset="0"/>
              </a:rPr>
              <a:t>vous </a:t>
            </a:r>
            <a:r>
              <a:rPr lang="fr-FR" sz="3200" dirty="0">
                <a:latin typeface="Arial Black" panose="020B0A04020102020204" pitchFamily="34" charset="0"/>
              </a:rPr>
              <a:t>donne un esprit de sagesse et de révélation, dans sa connaissance, et qu’il illumine les yeux de votre cœur, pour que vous sachiez quelle est l’espérance qui s’attache à son appel, quelle est la richesse de la gloire de son héritage qu’il réserve aux saints, et quelle est envers nous qui croyons l’infinie grandeur de sa puissance, se manifestant avec efficacité par la vertu de sa force</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1242214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8103" y="315479"/>
            <a:ext cx="8847786" cy="4524315"/>
          </a:xfrm>
          <a:prstGeom prst="rect">
            <a:avLst/>
          </a:prstGeom>
        </p:spPr>
        <p:txBody>
          <a:bodyPr wrap="square">
            <a:spAutoFit/>
          </a:bodyPr>
          <a:lstStyle/>
          <a:p>
            <a:pPr algn="just"/>
            <a:r>
              <a:rPr lang="fr-FR" sz="3200" dirty="0" smtClean="0">
                <a:latin typeface="Arial Black" panose="020B0A04020102020204" pitchFamily="34" charset="0"/>
              </a:rPr>
              <a:t>Il </a:t>
            </a:r>
            <a:r>
              <a:rPr lang="fr-FR" sz="3200" dirty="0">
                <a:latin typeface="Arial Black" panose="020B0A04020102020204" pitchFamily="34" charset="0"/>
              </a:rPr>
              <a:t>l’a déployée en Christ, en le ressuscitant des morts, et en le faisant asseoir à sa droite dans les lieux célestes, au-dessus de toute domination, de toute autorité, de toute puissance, de toute dignité, et de tout nom qui se peut nommer, non seulement dans le siècle présent, mais encore dans le siècle à venir. </a:t>
            </a:r>
          </a:p>
        </p:txBody>
      </p:sp>
    </p:spTree>
    <p:extLst>
      <p:ext uri="{BB962C8B-B14F-4D97-AF65-F5344CB8AC3E}">
        <p14:creationId xmlns:p14="http://schemas.microsoft.com/office/powerpoint/2010/main" val="32236492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0982" y="650330"/>
            <a:ext cx="8847786" cy="2062103"/>
          </a:xfrm>
          <a:prstGeom prst="rect">
            <a:avLst/>
          </a:prstGeom>
        </p:spPr>
        <p:txBody>
          <a:bodyPr wrap="square">
            <a:spAutoFit/>
          </a:bodyPr>
          <a:lstStyle/>
          <a:p>
            <a:pPr algn="just"/>
            <a:r>
              <a:rPr lang="fr-FR" sz="3200" dirty="0" smtClean="0">
                <a:latin typeface="Arial Black" panose="020B0A04020102020204" pitchFamily="34" charset="0"/>
              </a:rPr>
              <a:t>Il </a:t>
            </a:r>
            <a:r>
              <a:rPr lang="fr-FR" sz="3200" dirty="0">
                <a:latin typeface="Arial Black" panose="020B0A04020102020204" pitchFamily="34" charset="0"/>
              </a:rPr>
              <a:t>a tout mis sous ses pieds, et il l’a donné pour chef suprême à l’Eglise, qui est son corps, la plénitude de celui qui remplit tout en tous.</a:t>
            </a:r>
          </a:p>
        </p:txBody>
      </p:sp>
    </p:spTree>
    <p:extLst>
      <p:ext uri="{BB962C8B-B14F-4D97-AF65-F5344CB8AC3E}">
        <p14:creationId xmlns:p14="http://schemas.microsoft.com/office/powerpoint/2010/main" val="27729658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 y="160609"/>
            <a:ext cx="9143999" cy="707886"/>
          </a:xfrm>
          <a:prstGeom prst="rect">
            <a:avLst/>
          </a:prstGeom>
          <a:ln/>
          <a:effectLst>
            <a:glow rad="101600">
              <a:schemeClr val="accent3">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000" dirty="0" smtClean="0">
                <a:latin typeface="Arial Black" panose="020B0A04020102020204" pitchFamily="34" charset="0"/>
              </a:rPr>
              <a:t>Actions de grâce</a:t>
            </a:r>
            <a:endParaRPr lang="fr-FR" sz="4000" dirty="0">
              <a:latin typeface="Arial Black" panose="020B0A04020102020204" pitchFamily="34" charset="0"/>
            </a:endParaRPr>
          </a:p>
        </p:txBody>
      </p:sp>
      <p:sp>
        <p:nvSpPr>
          <p:cNvPr id="5" name="Rectangle 4"/>
          <p:cNvSpPr/>
          <p:nvPr/>
        </p:nvSpPr>
        <p:spPr>
          <a:xfrm>
            <a:off x="148103" y="897661"/>
            <a:ext cx="8847786" cy="5755422"/>
          </a:xfrm>
          <a:prstGeom prst="rect">
            <a:avLst/>
          </a:prstGeom>
        </p:spPr>
        <p:txBody>
          <a:bodyPr wrap="square">
            <a:spAutoFit/>
          </a:bodyPr>
          <a:lstStyle/>
          <a:p>
            <a:pPr algn="just"/>
            <a:r>
              <a:rPr lang="fr-FR" sz="3200" dirty="0">
                <a:latin typeface="Arial Black" panose="020B0A04020102020204" pitchFamily="34" charset="0"/>
              </a:rPr>
              <a:t>C’est pourquoi moi aussi, </a:t>
            </a:r>
            <a:r>
              <a:rPr lang="fr-FR" sz="4000" dirty="0">
                <a:solidFill>
                  <a:srgbClr val="FFFF00"/>
                </a:solidFill>
                <a:latin typeface="Arial Black" panose="020B0A04020102020204" pitchFamily="34" charset="0"/>
              </a:rPr>
              <a:t>ayant entendu parler de votre foi au Seigneur Jésus et de votre charité pour tous les saints</a:t>
            </a:r>
            <a:r>
              <a:rPr lang="fr-FR" sz="3200" dirty="0" smtClean="0">
                <a:latin typeface="Arial Black" panose="020B0A04020102020204" pitchFamily="34" charset="0"/>
              </a:rPr>
              <a:t>,</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 </a:t>
            </a:r>
            <a:r>
              <a:rPr lang="fr-FR" sz="4000" dirty="0">
                <a:solidFill>
                  <a:srgbClr val="FFFF00"/>
                </a:solidFill>
                <a:latin typeface="Arial Black" panose="020B0A04020102020204" pitchFamily="34" charset="0"/>
              </a:rPr>
              <a:t>je ne cesse de rendre grâces pour vous</a:t>
            </a:r>
            <a:r>
              <a:rPr lang="fr-FR" sz="3200" dirty="0">
                <a:latin typeface="Arial Black" panose="020B0A04020102020204" pitchFamily="34" charset="0"/>
              </a:rPr>
              <a:t>, faisant mention de vous dans mes prières, afin que le Dieu de notre Seigneur Jésus-Christ, le Père de gloire, </a:t>
            </a:r>
          </a:p>
        </p:txBody>
      </p:sp>
    </p:spTree>
    <p:extLst>
      <p:ext uri="{BB962C8B-B14F-4D97-AF65-F5344CB8AC3E}">
        <p14:creationId xmlns:p14="http://schemas.microsoft.com/office/powerpoint/2010/main" val="21956818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 y="160609"/>
            <a:ext cx="9143999" cy="707886"/>
          </a:xfrm>
          <a:prstGeom prst="rect">
            <a:avLst/>
          </a:prstGeom>
          <a:ln/>
          <a:effectLst>
            <a:glow rad="101600">
              <a:schemeClr val="accent3">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000" dirty="0">
                <a:latin typeface="Arial Black" panose="020B0A04020102020204" pitchFamily="34" charset="0"/>
              </a:rPr>
              <a:t>P</a:t>
            </a:r>
            <a:r>
              <a:rPr lang="fr-FR" sz="4000" dirty="0" smtClean="0">
                <a:latin typeface="Arial Black" panose="020B0A04020102020204" pitchFamily="34" charset="0"/>
              </a:rPr>
              <a:t>rière de Paul</a:t>
            </a:r>
            <a:endParaRPr lang="fr-FR" sz="4000" dirty="0">
              <a:latin typeface="Arial Black" panose="020B0A04020102020204" pitchFamily="34" charset="0"/>
            </a:endParaRPr>
          </a:p>
        </p:txBody>
      </p:sp>
      <p:sp>
        <p:nvSpPr>
          <p:cNvPr id="5" name="Rectangle 4"/>
          <p:cNvSpPr/>
          <p:nvPr/>
        </p:nvSpPr>
        <p:spPr>
          <a:xfrm>
            <a:off x="148102" y="1405046"/>
            <a:ext cx="8847786" cy="584775"/>
          </a:xfrm>
          <a:prstGeom prst="rect">
            <a:avLst/>
          </a:prstGeom>
        </p:spPr>
        <p:txBody>
          <a:bodyPr wrap="square">
            <a:spAutoFit/>
          </a:bodyPr>
          <a:lstStyle/>
          <a:p>
            <a:pPr algn="just"/>
            <a:r>
              <a:rPr lang="fr-FR" sz="3200" dirty="0" smtClean="0">
                <a:latin typeface="Arial Black" panose="020B0A04020102020204" pitchFamily="34" charset="0"/>
              </a:rPr>
              <a:t>Que Dieu donne aux  éphésiens…</a:t>
            </a:r>
            <a:endParaRPr lang="fr-FR" sz="3200" dirty="0">
              <a:latin typeface="Arial Black" panose="020B0A04020102020204" pitchFamily="34" charset="0"/>
            </a:endParaRPr>
          </a:p>
        </p:txBody>
      </p:sp>
      <p:sp>
        <p:nvSpPr>
          <p:cNvPr id="4" name="Rectangle 3"/>
          <p:cNvSpPr/>
          <p:nvPr/>
        </p:nvSpPr>
        <p:spPr>
          <a:xfrm>
            <a:off x="148102" y="2526372"/>
            <a:ext cx="8847786" cy="1077218"/>
          </a:xfrm>
          <a:prstGeom prst="rect">
            <a:avLst/>
          </a:prstGeom>
        </p:spPr>
        <p:txBody>
          <a:bodyPr wrap="square">
            <a:spAutoFit/>
          </a:bodyPr>
          <a:lstStyle/>
          <a:p>
            <a:pPr algn="just"/>
            <a:r>
              <a:rPr lang="fr-FR" sz="3200" dirty="0" smtClean="0">
                <a:latin typeface="Arial Black" panose="020B0A04020102020204" pitchFamily="34" charset="0"/>
              </a:rPr>
              <a:t>Que Dieu illumine les yeux  de  leur cœur…</a:t>
            </a:r>
            <a:endParaRPr lang="fr-FR" sz="3200" dirty="0">
              <a:latin typeface="Arial Black" panose="020B0A04020102020204" pitchFamily="34" charset="0"/>
            </a:endParaRPr>
          </a:p>
        </p:txBody>
      </p:sp>
      <p:sp>
        <p:nvSpPr>
          <p:cNvPr id="6" name="Rectangle 5"/>
          <p:cNvSpPr/>
          <p:nvPr/>
        </p:nvSpPr>
        <p:spPr>
          <a:xfrm>
            <a:off x="1728981" y="3847753"/>
            <a:ext cx="5686028" cy="584775"/>
          </a:xfrm>
          <a:prstGeom prst="rect">
            <a:avLst/>
          </a:prstGeom>
        </p:spPr>
        <p:txBody>
          <a:bodyPr wrap="square">
            <a:spAutoFit/>
          </a:bodyPr>
          <a:lstStyle/>
          <a:p>
            <a:pPr algn="just"/>
            <a:r>
              <a:rPr lang="fr-FR" sz="3200" dirty="0" smtClean="0">
                <a:latin typeface="Arial Black" panose="020B0A04020102020204" pitchFamily="34" charset="0"/>
              </a:rPr>
              <a:t>- Pour qu’ils sachent…</a:t>
            </a:r>
            <a:endParaRPr lang="fr-FR" sz="3200" dirty="0">
              <a:latin typeface="Arial Black" panose="020B0A04020102020204" pitchFamily="34" charset="0"/>
            </a:endParaRPr>
          </a:p>
        </p:txBody>
      </p:sp>
      <p:sp>
        <p:nvSpPr>
          <p:cNvPr id="7" name="Rectangle 6"/>
          <p:cNvSpPr/>
          <p:nvPr/>
        </p:nvSpPr>
        <p:spPr>
          <a:xfrm>
            <a:off x="1728981" y="4966069"/>
            <a:ext cx="5686028" cy="584775"/>
          </a:xfrm>
          <a:prstGeom prst="rect">
            <a:avLst/>
          </a:prstGeom>
        </p:spPr>
        <p:txBody>
          <a:bodyPr wrap="square">
            <a:spAutoFit/>
          </a:bodyPr>
          <a:lstStyle/>
          <a:p>
            <a:pPr algn="just"/>
            <a:r>
              <a:rPr lang="fr-FR" sz="3200" dirty="0" smtClean="0">
                <a:latin typeface="Arial Black" panose="020B0A04020102020204" pitchFamily="34" charset="0"/>
              </a:rPr>
              <a:t>- Pour qu’ils sachent…</a:t>
            </a:r>
            <a:endParaRPr lang="fr-FR" sz="3200" dirty="0">
              <a:latin typeface="Arial Black" panose="020B0A04020102020204" pitchFamily="34" charset="0"/>
            </a:endParaRPr>
          </a:p>
        </p:txBody>
      </p:sp>
    </p:spTree>
    <p:extLst>
      <p:ext uri="{BB962C8B-B14F-4D97-AF65-F5344CB8AC3E}">
        <p14:creationId xmlns:p14="http://schemas.microsoft.com/office/powerpoint/2010/main" val="4920463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 y="160609"/>
            <a:ext cx="9143999" cy="1323439"/>
          </a:xfrm>
          <a:prstGeom prst="rect">
            <a:avLst/>
          </a:prstGeom>
          <a:ln/>
          <a:effectLst>
            <a:glow rad="101600">
              <a:schemeClr val="accent3">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000" dirty="0" smtClean="0">
                <a:latin typeface="Arial Black" panose="020B0A04020102020204" pitchFamily="34" charset="0"/>
              </a:rPr>
              <a:t>…que </a:t>
            </a:r>
            <a:r>
              <a:rPr lang="fr-FR" sz="4000" dirty="0">
                <a:latin typeface="Arial Black" panose="020B0A04020102020204" pitchFamily="34" charset="0"/>
              </a:rPr>
              <a:t>Dieu donne – un esprit de sagesse</a:t>
            </a:r>
            <a:endParaRPr lang="fr-FR" sz="4000" dirty="0">
              <a:latin typeface="Arial Black" panose="020B0A04020102020204" pitchFamily="34" charset="0"/>
            </a:endParaRPr>
          </a:p>
        </p:txBody>
      </p:sp>
      <p:sp>
        <p:nvSpPr>
          <p:cNvPr id="7" name="Rectangle 6"/>
          <p:cNvSpPr/>
          <p:nvPr/>
        </p:nvSpPr>
        <p:spPr>
          <a:xfrm>
            <a:off x="93363" y="1720593"/>
            <a:ext cx="8818817" cy="4524315"/>
          </a:xfrm>
          <a:prstGeom prst="rect">
            <a:avLst/>
          </a:prstGeom>
        </p:spPr>
        <p:txBody>
          <a:bodyPr wrap="square">
            <a:spAutoFit/>
          </a:bodyPr>
          <a:lstStyle/>
          <a:p>
            <a:pPr algn="just"/>
            <a:r>
              <a:rPr lang="fr-FR" sz="3200" b="1" u="sng" dirty="0">
                <a:latin typeface="Arial Black" panose="020B0A04020102020204" pitchFamily="34" charset="0"/>
              </a:rPr>
              <a:t>Exode 28.3 </a:t>
            </a:r>
            <a:r>
              <a:rPr lang="fr-FR" sz="3200" dirty="0">
                <a:latin typeface="Arial Black" panose="020B0A04020102020204" pitchFamily="34" charset="0"/>
              </a:rPr>
              <a:t>: Tu parleras à tous ceux qui sont habiles, à qui </a:t>
            </a:r>
            <a:r>
              <a:rPr lang="fr-FR" sz="3200" dirty="0">
                <a:solidFill>
                  <a:srgbClr val="FFFF00"/>
                </a:solidFill>
                <a:latin typeface="Arial Black" panose="020B0A04020102020204" pitchFamily="34" charset="0"/>
              </a:rPr>
              <a:t>j’ai donné un esprit plein d’intelligence</a:t>
            </a:r>
            <a:r>
              <a:rPr lang="fr-FR" sz="3200" dirty="0">
                <a:latin typeface="Arial Black" panose="020B0A04020102020204" pitchFamily="34" charset="0"/>
              </a:rPr>
              <a:t>…</a:t>
            </a:r>
          </a:p>
          <a:p>
            <a:pPr algn="just"/>
            <a:endParaRPr lang="fr-FR" sz="3200" dirty="0">
              <a:latin typeface="Arial Black" panose="020B0A04020102020204" pitchFamily="34" charset="0"/>
            </a:endParaRPr>
          </a:p>
          <a:p>
            <a:pPr algn="just"/>
            <a:r>
              <a:rPr lang="fr-FR" sz="3200" u="sng" dirty="0">
                <a:latin typeface="Arial Black" panose="020B0A04020102020204" pitchFamily="34" charset="0"/>
              </a:rPr>
              <a:t>Esaïe 11.2 </a:t>
            </a:r>
            <a:r>
              <a:rPr lang="fr-FR" sz="3200" dirty="0">
                <a:latin typeface="Arial Black" panose="020B0A04020102020204" pitchFamily="34" charset="0"/>
              </a:rPr>
              <a:t>: L’Esprit de l’Eternel </a:t>
            </a:r>
            <a:r>
              <a:rPr lang="fr-FR" sz="3200" dirty="0">
                <a:solidFill>
                  <a:srgbClr val="FFFF00"/>
                </a:solidFill>
                <a:latin typeface="Arial Black" panose="020B0A04020102020204" pitchFamily="34" charset="0"/>
              </a:rPr>
              <a:t>reposera sur lui</a:t>
            </a:r>
            <a:r>
              <a:rPr lang="fr-FR" sz="3200" dirty="0">
                <a:latin typeface="Arial Black" panose="020B0A04020102020204" pitchFamily="34" charset="0"/>
              </a:rPr>
              <a:t>: Esprit de sagesse et d’intelligence, Esprit de conseil et de force, Esprit de connaissance et de crainte de l’Eternel.</a:t>
            </a:r>
          </a:p>
        </p:txBody>
      </p:sp>
    </p:spTree>
    <p:extLst>
      <p:ext uri="{BB962C8B-B14F-4D97-AF65-F5344CB8AC3E}">
        <p14:creationId xmlns:p14="http://schemas.microsoft.com/office/powerpoint/2010/main" val="3846700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42812"/>
            <a:ext cx="9143999" cy="2308324"/>
          </a:xfrm>
          <a:prstGeom prst="rect">
            <a:avLst/>
          </a:prstGeom>
          <a:ln/>
          <a:effectLst>
            <a:glow rad="101600">
              <a:schemeClr val="accent3">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7200" dirty="0" smtClean="0">
                <a:latin typeface="Arial Black" panose="020B0A04020102020204" pitchFamily="34" charset="0"/>
              </a:rPr>
              <a:t>Epitre de Paul aux Ephésiens </a:t>
            </a:r>
            <a:endParaRPr lang="fr-FR" sz="7200" dirty="0">
              <a:latin typeface="Arial Black" panose="020B0A04020102020204" pitchFamily="34" charset="0"/>
            </a:endParaRPr>
          </a:p>
        </p:txBody>
      </p:sp>
    </p:spTree>
    <p:extLst>
      <p:ext uri="{BB962C8B-B14F-4D97-AF65-F5344CB8AC3E}">
        <p14:creationId xmlns:p14="http://schemas.microsoft.com/office/powerpoint/2010/main" val="30669986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 y="160609"/>
            <a:ext cx="9143999" cy="1200329"/>
          </a:xfrm>
          <a:prstGeom prst="rect">
            <a:avLst/>
          </a:prstGeom>
          <a:ln/>
          <a:effectLst>
            <a:glow rad="101600">
              <a:schemeClr val="accent3">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3600" dirty="0" smtClean="0">
                <a:latin typeface="Arial Black" panose="020B0A04020102020204" pitchFamily="34" charset="0"/>
              </a:rPr>
              <a:t>Prière importante de Paul pour les églises</a:t>
            </a:r>
            <a:endParaRPr lang="fr-FR" sz="3600" dirty="0">
              <a:latin typeface="Arial Black" panose="020B0A04020102020204" pitchFamily="34" charset="0"/>
            </a:endParaRPr>
          </a:p>
        </p:txBody>
      </p:sp>
      <p:sp>
        <p:nvSpPr>
          <p:cNvPr id="7" name="Rectangle 6"/>
          <p:cNvSpPr/>
          <p:nvPr/>
        </p:nvSpPr>
        <p:spPr>
          <a:xfrm>
            <a:off x="162586" y="1669077"/>
            <a:ext cx="8818817" cy="5016758"/>
          </a:xfrm>
          <a:prstGeom prst="rect">
            <a:avLst/>
          </a:prstGeom>
        </p:spPr>
        <p:txBody>
          <a:bodyPr wrap="square">
            <a:spAutoFit/>
          </a:bodyPr>
          <a:lstStyle/>
          <a:p>
            <a:pPr algn="just"/>
            <a:r>
              <a:rPr lang="fr-FR" sz="3200" dirty="0">
                <a:latin typeface="Arial Black" panose="020B0A04020102020204" pitchFamily="34" charset="0"/>
              </a:rPr>
              <a:t>Philippiens 1.9-11 : Et ce que je demande dans mes prières, c’est que votre </a:t>
            </a:r>
            <a:r>
              <a:rPr lang="fr-FR" sz="3200" dirty="0">
                <a:solidFill>
                  <a:srgbClr val="FFFF00"/>
                </a:solidFill>
                <a:latin typeface="Arial Black" panose="020B0A04020102020204" pitchFamily="34" charset="0"/>
              </a:rPr>
              <a:t>amour augmente de plus en plus en connaissance et en pleine intelligence</a:t>
            </a:r>
            <a:r>
              <a:rPr lang="fr-FR" sz="3200" dirty="0">
                <a:latin typeface="Arial Black" panose="020B0A04020102020204" pitchFamily="34" charset="0"/>
              </a:rPr>
              <a:t> pour le discernement des choses les meilleures, afin que vous soyez purs et irréprochables pour le jour de Christ, remplis du fruit de justice qui est par Jésus-Christ, à la gloire et à la louange de Dieu</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36512708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11071" y="329673"/>
            <a:ext cx="8818817" cy="6124754"/>
          </a:xfrm>
          <a:prstGeom prst="rect">
            <a:avLst/>
          </a:prstGeom>
        </p:spPr>
        <p:txBody>
          <a:bodyPr wrap="square">
            <a:spAutoFit/>
          </a:bodyPr>
          <a:lstStyle/>
          <a:p>
            <a:pPr algn="just"/>
            <a:r>
              <a:rPr lang="fr-FR" sz="2800" dirty="0" smtClean="0">
                <a:latin typeface="Arial Black" panose="020B0A04020102020204" pitchFamily="34" charset="0"/>
              </a:rPr>
              <a:t>Colossiens </a:t>
            </a:r>
            <a:r>
              <a:rPr lang="fr-FR" sz="2800" dirty="0">
                <a:latin typeface="Arial Black" panose="020B0A04020102020204" pitchFamily="34" charset="0"/>
              </a:rPr>
              <a:t>1.9-1 : C’est pour cela que nous aussi, depuis le jour où nous en avons été informés, nous ne cessons de </a:t>
            </a:r>
            <a:r>
              <a:rPr lang="fr-FR" sz="2800" dirty="0">
                <a:solidFill>
                  <a:srgbClr val="FFFF00"/>
                </a:solidFill>
                <a:latin typeface="Arial Black" panose="020B0A04020102020204" pitchFamily="34" charset="0"/>
              </a:rPr>
              <a:t>prier Dieu pour vous, et de demander que vous soyez remplis de la connaissance de sa volonté, en toute sagesse et intelligence spirituelle</a:t>
            </a:r>
            <a:r>
              <a:rPr lang="fr-FR" sz="2800" dirty="0">
                <a:latin typeface="Arial Black" panose="020B0A04020102020204" pitchFamily="34" charset="0"/>
              </a:rPr>
              <a:t>, pour marcher d’une manière digne du Seigneur et lui être entièrement agréables, portant des fruits en toutes sortes de bonnes œuvres et croissant par la connaissance de Dieu, fortifiés à tous égards par sa puissance glorieuse, en sorte que vous soyez toujours et avec joie persévérants et patients.</a:t>
            </a:r>
          </a:p>
        </p:txBody>
      </p:sp>
    </p:spTree>
    <p:extLst>
      <p:ext uri="{BB962C8B-B14F-4D97-AF65-F5344CB8AC3E}">
        <p14:creationId xmlns:p14="http://schemas.microsoft.com/office/powerpoint/2010/main" val="9292775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 y="160609"/>
            <a:ext cx="9143999" cy="707886"/>
          </a:xfrm>
          <a:prstGeom prst="rect">
            <a:avLst/>
          </a:prstGeom>
          <a:ln/>
          <a:effectLst>
            <a:glow rad="101600">
              <a:schemeClr val="accent3">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000" dirty="0" smtClean="0">
                <a:latin typeface="Arial Black" panose="020B0A04020102020204" pitchFamily="34" charset="0"/>
              </a:rPr>
              <a:t>La connaissance de Dieu…</a:t>
            </a:r>
            <a:endParaRPr lang="fr-FR" sz="4000" dirty="0">
              <a:latin typeface="Arial Black" panose="020B0A04020102020204" pitchFamily="34" charset="0"/>
            </a:endParaRPr>
          </a:p>
        </p:txBody>
      </p:sp>
      <p:sp>
        <p:nvSpPr>
          <p:cNvPr id="7" name="Rectangle 6"/>
          <p:cNvSpPr/>
          <p:nvPr/>
        </p:nvSpPr>
        <p:spPr>
          <a:xfrm>
            <a:off x="162586" y="1205438"/>
            <a:ext cx="8818817" cy="3046988"/>
          </a:xfrm>
          <a:prstGeom prst="rect">
            <a:avLst/>
          </a:prstGeom>
        </p:spPr>
        <p:txBody>
          <a:bodyPr wrap="square">
            <a:spAutoFit/>
          </a:bodyPr>
          <a:lstStyle/>
          <a:p>
            <a:pPr algn="just"/>
            <a:r>
              <a:rPr lang="fr-FR" sz="3200" dirty="0">
                <a:latin typeface="Arial Black" panose="020B0A04020102020204" pitchFamily="34" charset="0"/>
              </a:rPr>
              <a:t>Jean 20.17 : Jésus lui dit : Ne me touche pas ; car je ne suis pas encore monté vers mon Père. Mais va trouver mes frères, et dis-leur que je monte vers mon Père et votre Père, vers mon Dieu et votre Dieu</a:t>
            </a:r>
            <a:r>
              <a:rPr lang="fr-FR" sz="3200" dirty="0" smtClean="0">
                <a:latin typeface="Arial Black" panose="020B0A04020102020204" pitchFamily="34" charset="0"/>
              </a:rPr>
              <a:t>.</a:t>
            </a:r>
            <a:endParaRPr lang="fr-FR" sz="3200" dirty="0">
              <a:latin typeface="Arial Black" panose="020B0A04020102020204" pitchFamily="34" charset="0"/>
            </a:endParaRPr>
          </a:p>
        </p:txBody>
      </p:sp>
      <p:sp>
        <p:nvSpPr>
          <p:cNvPr id="4" name="Rectangle 3"/>
          <p:cNvSpPr/>
          <p:nvPr/>
        </p:nvSpPr>
        <p:spPr>
          <a:xfrm>
            <a:off x="1" y="4988040"/>
            <a:ext cx="9143999" cy="707886"/>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4000" dirty="0" smtClean="0">
                <a:latin typeface="Arial Black" panose="020B0A04020102020204" pitchFamily="34" charset="0"/>
              </a:rPr>
              <a:t>Pour une relation intime</a:t>
            </a:r>
            <a:endParaRPr lang="fr-FR" sz="4000" dirty="0">
              <a:latin typeface="Arial Black" panose="020B0A04020102020204" pitchFamily="34" charset="0"/>
            </a:endParaRPr>
          </a:p>
        </p:txBody>
      </p:sp>
    </p:spTree>
    <p:extLst>
      <p:ext uri="{BB962C8B-B14F-4D97-AF65-F5344CB8AC3E}">
        <p14:creationId xmlns:p14="http://schemas.microsoft.com/office/powerpoint/2010/main" val="30878494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 y="160609"/>
            <a:ext cx="9143999" cy="707886"/>
          </a:xfrm>
          <a:prstGeom prst="rect">
            <a:avLst/>
          </a:prstGeom>
          <a:ln/>
          <a:effectLst>
            <a:glow rad="101600">
              <a:schemeClr val="accent3">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000" dirty="0" smtClean="0">
                <a:latin typeface="Arial Black" panose="020B0A04020102020204" pitchFamily="34" charset="0"/>
              </a:rPr>
              <a:t>La connaissance de Dieu…</a:t>
            </a:r>
            <a:endParaRPr lang="fr-FR" sz="4000" dirty="0">
              <a:latin typeface="Arial Black" panose="020B0A04020102020204" pitchFamily="34" charset="0"/>
            </a:endParaRPr>
          </a:p>
        </p:txBody>
      </p:sp>
      <p:sp>
        <p:nvSpPr>
          <p:cNvPr id="7" name="Rectangle 6"/>
          <p:cNvSpPr/>
          <p:nvPr/>
        </p:nvSpPr>
        <p:spPr>
          <a:xfrm>
            <a:off x="162586" y="1205438"/>
            <a:ext cx="8818817" cy="3539430"/>
          </a:xfrm>
          <a:prstGeom prst="rect">
            <a:avLst/>
          </a:prstGeom>
        </p:spPr>
        <p:txBody>
          <a:bodyPr wrap="square">
            <a:spAutoFit/>
          </a:bodyPr>
          <a:lstStyle/>
          <a:p>
            <a:pPr algn="just"/>
            <a:r>
              <a:rPr lang="fr-FR" sz="3200" dirty="0" smtClean="0">
                <a:latin typeface="Arial Black" panose="020B0A04020102020204" pitchFamily="34" charset="0"/>
              </a:rPr>
              <a:t>Apocalypse </a:t>
            </a:r>
            <a:r>
              <a:rPr lang="fr-FR" sz="3200" dirty="0">
                <a:latin typeface="Arial Black" panose="020B0A04020102020204" pitchFamily="34" charset="0"/>
              </a:rPr>
              <a:t>1.5-6 : A celui qui nous aime, qui nous a délivrés de nos péchés par son sang, et qui a fait de nous un royaume, des sacrificateurs pour Dieu son Père, à lui soient la gloire et la puissance, aux siècles des siècles ! Amen </a:t>
            </a:r>
            <a:r>
              <a:rPr lang="fr-FR" sz="3200" dirty="0" smtClean="0">
                <a:latin typeface="Arial Black" panose="020B0A04020102020204" pitchFamily="34" charset="0"/>
              </a:rPr>
              <a:t>!</a:t>
            </a:r>
            <a:endParaRPr lang="fr-FR" sz="3200" dirty="0">
              <a:latin typeface="Arial Black" panose="020B0A04020102020204" pitchFamily="34" charset="0"/>
            </a:endParaRPr>
          </a:p>
        </p:txBody>
      </p:sp>
      <p:sp>
        <p:nvSpPr>
          <p:cNvPr id="4" name="Rectangle 3"/>
          <p:cNvSpPr/>
          <p:nvPr/>
        </p:nvSpPr>
        <p:spPr>
          <a:xfrm>
            <a:off x="1" y="4988040"/>
            <a:ext cx="9143999" cy="707886"/>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4000" dirty="0" smtClean="0">
                <a:latin typeface="Arial Black" panose="020B0A04020102020204" pitchFamily="34" charset="0"/>
              </a:rPr>
              <a:t>Pour le service</a:t>
            </a:r>
            <a:endParaRPr lang="fr-FR" sz="4000" dirty="0">
              <a:latin typeface="Arial Black" panose="020B0A04020102020204" pitchFamily="34" charset="0"/>
            </a:endParaRPr>
          </a:p>
        </p:txBody>
      </p:sp>
    </p:spTree>
    <p:extLst>
      <p:ext uri="{BB962C8B-B14F-4D97-AF65-F5344CB8AC3E}">
        <p14:creationId xmlns:p14="http://schemas.microsoft.com/office/powerpoint/2010/main" val="10431259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 y="160609"/>
            <a:ext cx="9143999" cy="707886"/>
          </a:xfrm>
          <a:prstGeom prst="rect">
            <a:avLst/>
          </a:prstGeom>
          <a:ln/>
          <a:effectLst>
            <a:glow rad="101600">
              <a:schemeClr val="accent3">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000" dirty="0" smtClean="0">
                <a:latin typeface="Arial Black" panose="020B0A04020102020204" pitchFamily="34" charset="0"/>
              </a:rPr>
              <a:t>La connaissance de Dieu…</a:t>
            </a:r>
            <a:endParaRPr lang="fr-FR" sz="4000" dirty="0">
              <a:latin typeface="Arial Black" panose="020B0A04020102020204" pitchFamily="34" charset="0"/>
            </a:endParaRPr>
          </a:p>
        </p:txBody>
      </p:sp>
      <p:sp>
        <p:nvSpPr>
          <p:cNvPr id="7" name="Rectangle 6"/>
          <p:cNvSpPr/>
          <p:nvPr/>
        </p:nvSpPr>
        <p:spPr>
          <a:xfrm>
            <a:off x="162586" y="1089529"/>
            <a:ext cx="8818817" cy="4031873"/>
          </a:xfrm>
          <a:prstGeom prst="rect">
            <a:avLst/>
          </a:prstGeom>
        </p:spPr>
        <p:txBody>
          <a:bodyPr wrap="square">
            <a:spAutoFit/>
          </a:bodyPr>
          <a:lstStyle/>
          <a:p>
            <a:pPr algn="just"/>
            <a:r>
              <a:rPr lang="fr-FR" sz="3200" dirty="0" smtClean="0">
                <a:latin typeface="Arial Black" panose="020B0A04020102020204" pitchFamily="34" charset="0"/>
              </a:rPr>
              <a:t>Romains </a:t>
            </a:r>
            <a:r>
              <a:rPr lang="fr-FR" sz="3200" dirty="0">
                <a:latin typeface="Arial Black" panose="020B0A04020102020204" pitchFamily="34" charset="0"/>
              </a:rPr>
              <a:t>15.5-6 : Que le Dieu de la persévérance et de la consolation vous donne d’avoir les mêmes sentiments les uns envers les autres selon Jésus-Christ, afin que tous ensemble, d’une seule bouche, vous glorifiiez le Dieu et Père de notre Seigneur Jésus-Christ</a:t>
            </a:r>
            <a:r>
              <a:rPr lang="fr-FR" sz="3200" dirty="0" smtClean="0">
                <a:latin typeface="Arial Black" panose="020B0A04020102020204" pitchFamily="34" charset="0"/>
              </a:rPr>
              <a:t>.</a:t>
            </a:r>
            <a:endParaRPr lang="fr-FR" sz="3200" dirty="0">
              <a:latin typeface="Arial Black" panose="020B0A04020102020204" pitchFamily="34" charset="0"/>
            </a:endParaRPr>
          </a:p>
        </p:txBody>
      </p:sp>
      <p:sp>
        <p:nvSpPr>
          <p:cNvPr id="4" name="Rectangle 3"/>
          <p:cNvSpPr/>
          <p:nvPr/>
        </p:nvSpPr>
        <p:spPr>
          <a:xfrm>
            <a:off x="1" y="5438801"/>
            <a:ext cx="9143999" cy="707886"/>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4000" dirty="0" smtClean="0">
                <a:latin typeface="Arial Black" panose="020B0A04020102020204" pitchFamily="34" charset="0"/>
              </a:rPr>
              <a:t>Pour célébrer sa gloire</a:t>
            </a:r>
            <a:endParaRPr lang="fr-FR" sz="4000" dirty="0">
              <a:latin typeface="Arial Black" panose="020B0A04020102020204" pitchFamily="34" charset="0"/>
            </a:endParaRPr>
          </a:p>
        </p:txBody>
      </p:sp>
    </p:spTree>
    <p:extLst>
      <p:ext uri="{BB962C8B-B14F-4D97-AF65-F5344CB8AC3E}">
        <p14:creationId xmlns:p14="http://schemas.microsoft.com/office/powerpoint/2010/main" val="42329256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 y="160609"/>
            <a:ext cx="9143999" cy="584775"/>
          </a:xfrm>
          <a:prstGeom prst="rect">
            <a:avLst/>
          </a:prstGeom>
          <a:ln/>
          <a:effectLst>
            <a:glow rad="101600">
              <a:schemeClr val="accent3">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3200" dirty="0" smtClean="0">
                <a:latin typeface="Arial Black" panose="020B0A04020102020204" pitchFamily="34" charset="0"/>
              </a:rPr>
              <a:t>Qu’il illumine les yeux de votre cœur…</a:t>
            </a:r>
            <a:endParaRPr lang="fr-FR" sz="3200" dirty="0">
              <a:latin typeface="Arial Black" panose="020B0A04020102020204" pitchFamily="34" charset="0"/>
            </a:endParaRPr>
          </a:p>
        </p:txBody>
      </p:sp>
      <p:sp>
        <p:nvSpPr>
          <p:cNvPr id="7" name="Rectangle 6"/>
          <p:cNvSpPr/>
          <p:nvPr/>
        </p:nvSpPr>
        <p:spPr>
          <a:xfrm>
            <a:off x="162586" y="1991050"/>
            <a:ext cx="8818817" cy="1569660"/>
          </a:xfrm>
          <a:prstGeom prst="rect">
            <a:avLst/>
          </a:prstGeom>
        </p:spPr>
        <p:txBody>
          <a:bodyPr wrap="square">
            <a:spAutoFit/>
          </a:bodyPr>
          <a:lstStyle/>
          <a:p>
            <a:pPr algn="just"/>
            <a:r>
              <a:rPr lang="fr-FR" sz="3200" dirty="0">
                <a:latin typeface="Arial Black" panose="020B0A04020102020204" pitchFamily="34" charset="0"/>
              </a:rPr>
              <a:t>Job 42.5 : Mon oreille avait entendu parler de toi ; Mais maintenant mon œil t’a vu.</a:t>
            </a:r>
          </a:p>
        </p:txBody>
      </p:sp>
    </p:spTree>
    <p:extLst>
      <p:ext uri="{BB962C8B-B14F-4D97-AF65-F5344CB8AC3E}">
        <p14:creationId xmlns:p14="http://schemas.microsoft.com/office/powerpoint/2010/main" val="10162054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 y="160609"/>
            <a:ext cx="9143999" cy="584775"/>
          </a:xfrm>
          <a:prstGeom prst="rect">
            <a:avLst/>
          </a:prstGeom>
          <a:ln/>
          <a:effectLst>
            <a:glow rad="101600">
              <a:schemeClr val="accent3">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3200" dirty="0" smtClean="0">
                <a:latin typeface="Arial Black" panose="020B0A04020102020204" pitchFamily="34" charset="0"/>
              </a:rPr>
              <a:t>Le message de l’évangile…</a:t>
            </a:r>
            <a:endParaRPr lang="fr-FR" sz="3200" dirty="0">
              <a:latin typeface="Arial Black" panose="020B0A04020102020204" pitchFamily="34" charset="0"/>
            </a:endParaRPr>
          </a:p>
        </p:txBody>
      </p:sp>
      <p:sp>
        <p:nvSpPr>
          <p:cNvPr id="7" name="Rectangle 6"/>
          <p:cNvSpPr/>
          <p:nvPr/>
        </p:nvSpPr>
        <p:spPr>
          <a:xfrm>
            <a:off x="162586" y="947861"/>
            <a:ext cx="8818817" cy="6001643"/>
          </a:xfrm>
          <a:prstGeom prst="rect">
            <a:avLst/>
          </a:prstGeom>
        </p:spPr>
        <p:txBody>
          <a:bodyPr wrap="square">
            <a:spAutoFit/>
          </a:bodyPr>
          <a:lstStyle/>
          <a:p>
            <a:pPr algn="just"/>
            <a:r>
              <a:rPr lang="fr-FR" sz="3200" dirty="0">
                <a:latin typeface="Arial Black" panose="020B0A04020102020204" pitchFamily="34" charset="0"/>
              </a:rPr>
              <a:t>2 Corinthiens 4.3-7 </a:t>
            </a:r>
            <a:r>
              <a:rPr lang="fr-FR" sz="3200" dirty="0" smtClean="0">
                <a:latin typeface="Arial Black" panose="020B0A04020102020204" pitchFamily="34" charset="0"/>
              </a:rPr>
              <a:t>:</a:t>
            </a:r>
          </a:p>
          <a:p>
            <a:pPr algn="just"/>
            <a:r>
              <a:rPr lang="fr-FR" sz="3200" dirty="0" smtClean="0">
                <a:latin typeface="Arial Black" panose="020B0A04020102020204" pitchFamily="34" charset="0"/>
              </a:rPr>
              <a:t>Si </a:t>
            </a:r>
            <a:r>
              <a:rPr lang="fr-FR" sz="3200" dirty="0">
                <a:latin typeface="Arial Black" panose="020B0A04020102020204" pitchFamily="34" charset="0"/>
              </a:rPr>
              <a:t>notre Evangile est encore voilé, il est voilé pour ceux qui périssent ; pour les incrédules dont le dieu de ce siècle a aveuglé l’intelligence, afin qu’ils ne vissent pas briller la splendeur de l’Evangile de la gloire de Christ, qui est l’image de Dieu. Nous ne nous prêchons pas nous-mêmes ; c’est Jésus-Christ le Seigneur que nous prêchons, et nous nous disons vos serviteurs à cause de Jésus. </a:t>
            </a:r>
          </a:p>
        </p:txBody>
      </p:sp>
    </p:spTree>
    <p:extLst>
      <p:ext uri="{BB962C8B-B14F-4D97-AF65-F5344CB8AC3E}">
        <p14:creationId xmlns:p14="http://schemas.microsoft.com/office/powerpoint/2010/main" val="42587277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62586" y="497100"/>
            <a:ext cx="8818817" cy="5878532"/>
          </a:xfrm>
          <a:prstGeom prst="rect">
            <a:avLst/>
          </a:prstGeom>
        </p:spPr>
        <p:txBody>
          <a:bodyPr wrap="square">
            <a:spAutoFit/>
          </a:bodyPr>
          <a:lstStyle/>
          <a:p>
            <a:pPr algn="just"/>
            <a:r>
              <a:rPr lang="fr-FR" sz="3200" dirty="0" smtClean="0">
                <a:latin typeface="Arial Black" panose="020B0A04020102020204" pitchFamily="34" charset="0"/>
              </a:rPr>
              <a:t>Car </a:t>
            </a:r>
            <a:r>
              <a:rPr lang="fr-FR" sz="3200" dirty="0">
                <a:latin typeface="Arial Black" panose="020B0A04020102020204" pitchFamily="34" charset="0"/>
              </a:rPr>
              <a:t>Dieu, qui a dit : </a:t>
            </a:r>
            <a:r>
              <a:rPr lang="fr-FR" sz="4000" dirty="0">
                <a:solidFill>
                  <a:srgbClr val="FFFF00"/>
                </a:solidFill>
                <a:latin typeface="Arial Black" panose="020B0A04020102020204" pitchFamily="34" charset="0"/>
              </a:rPr>
              <a:t>La lumière brillera du sein des ténèbres ! a fait briller la lumière dans nos cœurs pour faire resplendir la connaissance de la gloire de Dieu sur la face de Christ. </a:t>
            </a:r>
            <a:r>
              <a:rPr lang="fr-FR" sz="3200" dirty="0">
                <a:latin typeface="Arial Black" panose="020B0A04020102020204" pitchFamily="34" charset="0"/>
              </a:rPr>
              <a:t>Nous portons ce trésor dans des vases de terre, afin que cette grande puissance soit attribuée à Dieu, et non pas à nous.</a:t>
            </a:r>
          </a:p>
        </p:txBody>
      </p:sp>
    </p:spTree>
    <p:extLst>
      <p:ext uri="{BB962C8B-B14F-4D97-AF65-F5344CB8AC3E}">
        <p14:creationId xmlns:p14="http://schemas.microsoft.com/office/powerpoint/2010/main" val="23265160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 y="160609"/>
            <a:ext cx="9143999" cy="1077218"/>
          </a:xfrm>
          <a:prstGeom prst="rect">
            <a:avLst/>
          </a:prstGeom>
          <a:ln/>
          <a:effectLst>
            <a:glow rad="101600">
              <a:schemeClr val="accent3">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3200" dirty="0" smtClean="0">
                <a:latin typeface="Arial Black" panose="020B0A04020102020204" pitchFamily="34" charset="0"/>
              </a:rPr>
              <a:t>Qu’il illumine les yeux de votre cœur…</a:t>
            </a:r>
          </a:p>
          <a:p>
            <a:pPr algn="ctr"/>
            <a:r>
              <a:rPr lang="fr-FR" sz="3200" dirty="0" smtClean="0">
                <a:latin typeface="Arial Black" panose="020B0A04020102020204" pitchFamily="34" charset="0"/>
              </a:rPr>
              <a:t>Pour que vous sachiez</a:t>
            </a:r>
            <a:endParaRPr lang="fr-FR" sz="3200" dirty="0">
              <a:latin typeface="Arial Black" panose="020B0A04020102020204" pitchFamily="34" charset="0"/>
            </a:endParaRPr>
          </a:p>
        </p:txBody>
      </p:sp>
      <p:sp>
        <p:nvSpPr>
          <p:cNvPr id="7" name="Rectangle 6"/>
          <p:cNvSpPr/>
          <p:nvPr/>
        </p:nvSpPr>
        <p:spPr>
          <a:xfrm>
            <a:off x="162584" y="1437258"/>
            <a:ext cx="8818817" cy="3970318"/>
          </a:xfrm>
          <a:prstGeom prst="rect">
            <a:avLst/>
          </a:prstGeom>
        </p:spPr>
        <p:txBody>
          <a:bodyPr wrap="square">
            <a:spAutoFit/>
          </a:bodyPr>
          <a:lstStyle/>
          <a:p>
            <a:pPr algn="just"/>
            <a:r>
              <a:rPr lang="fr-FR" sz="2800" dirty="0">
                <a:latin typeface="Arial Black" panose="020B0A04020102020204" pitchFamily="34" charset="0"/>
              </a:rPr>
              <a:t>Colossiens 1.12-15 : Rendez grâces au Père, qui vous a rendus capables </a:t>
            </a:r>
            <a:r>
              <a:rPr lang="fr-FR" sz="2800" dirty="0">
                <a:solidFill>
                  <a:srgbClr val="FFFF00"/>
                </a:solidFill>
                <a:latin typeface="Arial Black" panose="020B0A04020102020204" pitchFamily="34" charset="0"/>
              </a:rPr>
              <a:t>d’avoir part à l’héritage des saints dans la lumière</a:t>
            </a:r>
            <a:r>
              <a:rPr lang="fr-FR" sz="2800" dirty="0">
                <a:latin typeface="Arial Black" panose="020B0A04020102020204" pitchFamily="34" charset="0"/>
              </a:rPr>
              <a:t>, qui nous a délivrés de la puissance des ténèbres et nous a transportés dans le royaume du Fils de son amour,  en qui nous avons la rédemption, la rémission des péchés. Il est l’image du Dieu invisible, le premier-né de toute la création.</a:t>
            </a:r>
          </a:p>
        </p:txBody>
      </p:sp>
      <p:sp>
        <p:nvSpPr>
          <p:cNvPr id="4" name="Rectangle 3"/>
          <p:cNvSpPr/>
          <p:nvPr/>
        </p:nvSpPr>
        <p:spPr>
          <a:xfrm>
            <a:off x="1" y="5720776"/>
            <a:ext cx="9143999" cy="954107"/>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2800" dirty="0">
                <a:latin typeface="Arial Black" panose="020B0A04020102020204" pitchFamily="34" charset="0"/>
              </a:rPr>
              <a:t>quelle est l’espérance qui s’attache à son appel</a:t>
            </a:r>
            <a:endParaRPr lang="fr-FR" sz="2800" dirty="0">
              <a:latin typeface="Arial Black" panose="020B0A04020102020204" pitchFamily="34" charset="0"/>
            </a:endParaRPr>
          </a:p>
        </p:txBody>
      </p:sp>
    </p:spTree>
    <p:extLst>
      <p:ext uri="{BB962C8B-B14F-4D97-AF65-F5344CB8AC3E}">
        <p14:creationId xmlns:p14="http://schemas.microsoft.com/office/powerpoint/2010/main" val="11640117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 y="160609"/>
            <a:ext cx="9143999" cy="1077218"/>
          </a:xfrm>
          <a:prstGeom prst="rect">
            <a:avLst/>
          </a:prstGeom>
          <a:ln/>
          <a:effectLst>
            <a:glow rad="101600">
              <a:schemeClr val="accent3">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3200" dirty="0" smtClean="0">
                <a:latin typeface="Arial Black" panose="020B0A04020102020204" pitchFamily="34" charset="0"/>
              </a:rPr>
              <a:t>Qu’il illumine les yeux de votre cœur…</a:t>
            </a:r>
          </a:p>
          <a:p>
            <a:pPr algn="ctr"/>
            <a:r>
              <a:rPr lang="fr-FR" sz="3200" dirty="0" smtClean="0">
                <a:latin typeface="Arial Black" panose="020B0A04020102020204" pitchFamily="34" charset="0"/>
              </a:rPr>
              <a:t>Pour que vous sachiez</a:t>
            </a:r>
            <a:endParaRPr lang="fr-FR" sz="3200" dirty="0">
              <a:latin typeface="Arial Black" panose="020B0A04020102020204" pitchFamily="34" charset="0"/>
            </a:endParaRPr>
          </a:p>
        </p:txBody>
      </p:sp>
      <p:sp>
        <p:nvSpPr>
          <p:cNvPr id="7" name="Rectangle 6"/>
          <p:cNvSpPr/>
          <p:nvPr/>
        </p:nvSpPr>
        <p:spPr>
          <a:xfrm>
            <a:off x="162586" y="1849382"/>
            <a:ext cx="8818817" cy="2677656"/>
          </a:xfrm>
          <a:prstGeom prst="rect">
            <a:avLst/>
          </a:prstGeom>
        </p:spPr>
        <p:txBody>
          <a:bodyPr wrap="square">
            <a:spAutoFit/>
          </a:bodyPr>
          <a:lstStyle/>
          <a:p>
            <a:pPr algn="just"/>
            <a:r>
              <a:rPr lang="fr-FR" sz="2800" dirty="0">
                <a:latin typeface="Arial Black" panose="020B0A04020102020204" pitchFamily="34" charset="0"/>
              </a:rPr>
              <a:t>Esaïe 40.26 : Levez vos yeux en haut, et regardez ! Qui a créé ces choses ? Qui fait marcher en ordre leur armée ? Il les appelle toutes par leur nom ; Par son grand pouvoir et par sa force puissante, Il n’en est pas une qui fasse défaut.</a:t>
            </a:r>
          </a:p>
        </p:txBody>
      </p:sp>
      <p:sp>
        <p:nvSpPr>
          <p:cNvPr id="4" name="Rectangle 3"/>
          <p:cNvSpPr/>
          <p:nvPr/>
        </p:nvSpPr>
        <p:spPr>
          <a:xfrm>
            <a:off x="1" y="5720776"/>
            <a:ext cx="9143999" cy="523220"/>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2800" dirty="0">
                <a:latin typeface="Arial Black" panose="020B0A04020102020204" pitchFamily="34" charset="0"/>
              </a:rPr>
              <a:t>l’infinie grandeur de sa puissance</a:t>
            </a:r>
            <a:endParaRPr lang="fr-FR" sz="2800" dirty="0">
              <a:latin typeface="Arial Black" panose="020B0A04020102020204" pitchFamily="34" charset="0"/>
            </a:endParaRPr>
          </a:p>
        </p:txBody>
      </p:sp>
    </p:spTree>
    <p:extLst>
      <p:ext uri="{BB962C8B-B14F-4D97-AF65-F5344CB8AC3E}">
        <p14:creationId xmlns:p14="http://schemas.microsoft.com/office/powerpoint/2010/main" val="2813841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42812"/>
            <a:ext cx="9143999" cy="1200329"/>
          </a:xfrm>
          <a:prstGeom prst="rect">
            <a:avLst/>
          </a:prstGeom>
          <a:ln/>
          <a:effectLst>
            <a:glow rad="101600">
              <a:schemeClr val="accent3">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7200" dirty="0" smtClean="0">
                <a:latin typeface="Arial Black" panose="020B0A04020102020204" pitchFamily="34" charset="0"/>
              </a:rPr>
              <a:t>Thème </a:t>
            </a:r>
            <a:endParaRPr lang="fr-FR" sz="7200" dirty="0">
              <a:latin typeface="Arial Black" panose="020B0A04020102020204" pitchFamily="34" charset="0"/>
            </a:endParaRPr>
          </a:p>
        </p:txBody>
      </p:sp>
      <p:sp>
        <p:nvSpPr>
          <p:cNvPr id="3" name="Rectangle 2"/>
          <p:cNvSpPr/>
          <p:nvPr/>
        </p:nvSpPr>
        <p:spPr>
          <a:xfrm>
            <a:off x="-1" y="3175528"/>
            <a:ext cx="9143999" cy="830997"/>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4800" dirty="0" smtClean="0">
                <a:latin typeface="Arial Black" panose="020B0A04020102020204" pitchFamily="34" charset="0"/>
              </a:rPr>
              <a:t>Jésus et l’église </a:t>
            </a:r>
            <a:endParaRPr lang="fr-FR" sz="4800" dirty="0">
              <a:latin typeface="Arial Black" panose="020B0A04020102020204" pitchFamily="34" charset="0"/>
            </a:endParaRPr>
          </a:p>
        </p:txBody>
      </p:sp>
    </p:spTree>
    <p:extLst>
      <p:ext uri="{BB962C8B-B14F-4D97-AF65-F5344CB8AC3E}">
        <p14:creationId xmlns:p14="http://schemas.microsoft.com/office/powerpoint/2010/main" val="26175433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 y="160609"/>
            <a:ext cx="9143999" cy="584775"/>
          </a:xfrm>
          <a:prstGeom prst="rect">
            <a:avLst/>
          </a:prstGeom>
          <a:ln/>
          <a:effectLst>
            <a:glow rad="101600">
              <a:schemeClr val="accent3">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3200" dirty="0">
                <a:latin typeface="Arial Black" panose="020B0A04020102020204" pitchFamily="34" charset="0"/>
              </a:rPr>
              <a:t>l’infinie grandeur de sa puissance</a:t>
            </a:r>
          </a:p>
        </p:txBody>
      </p:sp>
      <p:sp>
        <p:nvSpPr>
          <p:cNvPr id="7" name="Rectangle 6"/>
          <p:cNvSpPr/>
          <p:nvPr/>
        </p:nvSpPr>
        <p:spPr>
          <a:xfrm>
            <a:off x="162584" y="1308470"/>
            <a:ext cx="8818817" cy="3108543"/>
          </a:xfrm>
          <a:prstGeom prst="rect">
            <a:avLst/>
          </a:prstGeom>
        </p:spPr>
        <p:txBody>
          <a:bodyPr wrap="square">
            <a:spAutoFit/>
          </a:bodyPr>
          <a:lstStyle/>
          <a:p>
            <a:pPr algn="just"/>
            <a:r>
              <a:rPr lang="fr-FR" sz="2800" dirty="0">
                <a:latin typeface="Arial Black" panose="020B0A04020102020204" pitchFamily="34" charset="0"/>
              </a:rPr>
              <a:t>Colossiens 1.29 : C’est lui que nous annonçons, exhortant tout homme, et instruisant tout homme en toute sagesse, afin de présenter à Dieu tout homme, devenu parfait en Christ. C’est à quoi je travaille, en combattant avec sa force, qui agit puissamment en moi.</a:t>
            </a:r>
          </a:p>
        </p:txBody>
      </p:sp>
      <p:sp>
        <p:nvSpPr>
          <p:cNvPr id="4" name="Rectangle 3"/>
          <p:cNvSpPr/>
          <p:nvPr/>
        </p:nvSpPr>
        <p:spPr>
          <a:xfrm>
            <a:off x="-6" y="5477148"/>
            <a:ext cx="9143999" cy="584775"/>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3200" dirty="0" smtClean="0">
                <a:latin typeface="Arial Black" panose="020B0A04020102020204" pitchFamily="34" charset="0"/>
              </a:rPr>
              <a:t>Dans ma vie</a:t>
            </a:r>
            <a:endParaRPr lang="fr-FR" sz="3200" dirty="0">
              <a:latin typeface="Arial Black" panose="020B0A04020102020204" pitchFamily="34" charset="0"/>
            </a:endParaRPr>
          </a:p>
        </p:txBody>
      </p:sp>
    </p:spTree>
    <p:extLst>
      <p:ext uri="{BB962C8B-B14F-4D97-AF65-F5344CB8AC3E}">
        <p14:creationId xmlns:p14="http://schemas.microsoft.com/office/powerpoint/2010/main" val="6271895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 y="160609"/>
            <a:ext cx="9143999" cy="584775"/>
          </a:xfrm>
          <a:prstGeom prst="rect">
            <a:avLst/>
          </a:prstGeom>
          <a:ln/>
          <a:effectLst>
            <a:glow rad="101600">
              <a:schemeClr val="accent3">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3200" dirty="0">
                <a:latin typeface="Arial Black" panose="020B0A04020102020204" pitchFamily="34" charset="0"/>
              </a:rPr>
              <a:t>l’infinie grandeur de sa puissance</a:t>
            </a:r>
          </a:p>
        </p:txBody>
      </p:sp>
      <p:sp>
        <p:nvSpPr>
          <p:cNvPr id="7" name="Rectangle 6"/>
          <p:cNvSpPr/>
          <p:nvPr/>
        </p:nvSpPr>
        <p:spPr>
          <a:xfrm>
            <a:off x="162584" y="1372864"/>
            <a:ext cx="8818817" cy="3108543"/>
          </a:xfrm>
          <a:prstGeom prst="rect">
            <a:avLst/>
          </a:prstGeom>
        </p:spPr>
        <p:txBody>
          <a:bodyPr wrap="square">
            <a:spAutoFit/>
          </a:bodyPr>
          <a:lstStyle/>
          <a:p>
            <a:pPr algn="just"/>
            <a:r>
              <a:rPr lang="fr-FR" sz="2800" dirty="0">
                <a:latin typeface="Arial Black" panose="020B0A04020102020204" pitchFamily="34" charset="0"/>
              </a:rPr>
              <a:t>Ephésiens 3.7 : Ce mystère, c’est que les païens sont cohéritiers, forment un même corps, et participent à la même promesse en Jésus-Christ par l’Evangile, dont j’ai été fait ministre selon le don de la grâce de Dieu, qui m’a été accordée par l’efficacité de sa puissance.</a:t>
            </a:r>
          </a:p>
        </p:txBody>
      </p:sp>
      <p:sp>
        <p:nvSpPr>
          <p:cNvPr id="4" name="Rectangle 3"/>
          <p:cNvSpPr/>
          <p:nvPr/>
        </p:nvSpPr>
        <p:spPr>
          <a:xfrm>
            <a:off x="-6" y="5477148"/>
            <a:ext cx="9143999" cy="584775"/>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3200" dirty="0" smtClean="0">
                <a:latin typeface="Arial Black" panose="020B0A04020102020204" pitchFamily="34" charset="0"/>
              </a:rPr>
              <a:t>Dans le service</a:t>
            </a:r>
            <a:endParaRPr lang="fr-FR" sz="3200" dirty="0">
              <a:latin typeface="Arial Black" panose="020B0A04020102020204" pitchFamily="34" charset="0"/>
            </a:endParaRPr>
          </a:p>
        </p:txBody>
      </p:sp>
    </p:spTree>
    <p:extLst>
      <p:ext uri="{BB962C8B-B14F-4D97-AF65-F5344CB8AC3E}">
        <p14:creationId xmlns:p14="http://schemas.microsoft.com/office/powerpoint/2010/main" val="30101311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 y="160609"/>
            <a:ext cx="9143999" cy="584775"/>
          </a:xfrm>
          <a:prstGeom prst="rect">
            <a:avLst/>
          </a:prstGeom>
          <a:ln/>
          <a:effectLst>
            <a:glow rad="101600">
              <a:schemeClr val="accent3">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3200" dirty="0">
                <a:latin typeface="Arial Black" panose="020B0A04020102020204" pitchFamily="34" charset="0"/>
              </a:rPr>
              <a:t>l’infinie grandeur de sa puissance</a:t>
            </a:r>
          </a:p>
        </p:txBody>
      </p:sp>
      <p:sp>
        <p:nvSpPr>
          <p:cNvPr id="7" name="Rectangle 6"/>
          <p:cNvSpPr/>
          <p:nvPr/>
        </p:nvSpPr>
        <p:spPr>
          <a:xfrm>
            <a:off x="162584" y="1372864"/>
            <a:ext cx="8818817" cy="1815882"/>
          </a:xfrm>
          <a:prstGeom prst="rect">
            <a:avLst/>
          </a:prstGeom>
        </p:spPr>
        <p:txBody>
          <a:bodyPr wrap="square">
            <a:spAutoFit/>
          </a:bodyPr>
          <a:lstStyle/>
          <a:p>
            <a:pPr algn="just"/>
            <a:r>
              <a:rPr lang="fr-FR" sz="2800" dirty="0">
                <a:latin typeface="Arial Black" panose="020B0A04020102020204" pitchFamily="34" charset="0"/>
              </a:rPr>
              <a:t>Ephésiens 6.10.11 : Au reste, fortifiez-vous dans le Seigneur, et par sa force toute-puissante. Revêtez-vous de toutes les armes de Dieu,</a:t>
            </a:r>
          </a:p>
        </p:txBody>
      </p:sp>
      <p:sp>
        <p:nvSpPr>
          <p:cNvPr id="4" name="Rectangle 3"/>
          <p:cNvSpPr/>
          <p:nvPr/>
        </p:nvSpPr>
        <p:spPr>
          <a:xfrm>
            <a:off x="-6" y="5477148"/>
            <a:ext cx="9143999" cy="584775"/>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3200" dirty="0" smtClean="0">
                <a:latin typeface="Arial Black" panose="020B0A04020102020204" pitchFamily="34" charset="0"/>
              </a:rPr>
              <a:t>Dans les combats</a:t>
            </a:r>
            <a:endParaRPr lang="fr-FR" sz="3200" dirty="0">
              <a:latin typeface="Arial Black" panose="020B0A04020102020204" pitchFamily="34" charset="0"/>
            </a:endParaRPr>
          </a:p>
        </p:txBody>
      </p:sp>
    </p:spTree>
    <p:extLst>
      <p:ext uri="{BB962C8B-B14F-4D97-AF65-F5344CB8AC3E}">
        <p14:creationId xmlns:p14="http://schemas.microsoft.com/office/powerpoint/2010/main" val="8996125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5181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 y="640536"/>
            <a:ext cx="9143999" cy="1200329"/>
          </a:xfrm>
          <a:prstGeom prst="rect">
            <a:avLst/>
          </a:prstGeom>
          <a:ln/>
          <a:effectLst>
            <a:glow rad="101600">
              <a:schemeClr val="accent3">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7200" dirty="0" smtClean="0">
                <a:latin typeface="Arial Black" panose="020B0A04020102020204" pitchFamily="34" charset="0"/>
              </a:rPr>
              <a:t>Plan </a:t>
            </a:r>
            <a:endParaRPr lang="fr-FR" sz="7200" dirty="0">
              <a:latin typeface="Arial Black" panose="020B0A04020102020204" pitchFamily="34" charset="0"/>
            </a:endParaRPr>
          </a:p>
        </p:txBody>
      </p:sp>
      <p:sp>
        <p:nvSpPr>
          <p:cNvPr id="3" name="Rectangle 2"/>
          <p:cNvSpPr/>
          <p:nvPr/>
        </p:nvSpPr>
        <p:spPr>
          <a:xfrm>
            <a:off x="-3" y="2299764"/>
            <a:ext cx="9143999" cy="1077218"/>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3200" dirty="0" smtClean="0">
                <a:latin typeface="Arial Black" panose="020B0A04020102020204" pitchFamily="34" charset="0"/>
              </a:rPr>
              <a:t>I.	La rédemption du croyant: </a:t>
            </a:r>
            <a:r>
              <a:rPr lang="fr-FR" sz="3200" dirty="0" err="1" smtClean="0">
                <a:latin typeface="Arial Black" panose="020B0A04020102020204" pitchFamily="34" charset="0"/>
              </a:rPr>
              <a:t>ch</a:t>
            </a:r>
            <a:r>
              <a:rPr lang="fr-FR" sz="3200" dirty="0" smtClean="0">
                <a:latin typeface="Arial Black" panose="020B0A04020102020204" pitchFamily="34" charset="0"/>
              </a:rPr>
              <a:t> 1 à 3 Doctrinale </a:t>
            </a:r>
            <a:endParaRPr lang="fr-FR" sz="3200" dirty="0">
              <a:latin typeface="Arial Black" panose="020B0A04020102020204" pitchFamily="34" charset="0"/>
            </a:endParaRPr>
          </a:p>
        </p:txBody>
      </p:sp>
      <p:sp>
        <p:nvSpPr>
          <p:cNvPr id="4" name="Rectangle 3"/>
          <p:cNvSpPr/>
          <p:nvPr/>
        </p:nvSpPr>
        <p:spPr>
          <a:xfrm>
            <a:off x="1" y="4319600"/>
            <a:ext cx="9143999" cy="1077218"/>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marL="571500" indent="-571500" algn="ctr">
              <a:buAutoNum type="romanUcPeriod" startAt="2"/>
            </a:pPr>
            <a:r>
              <a:rPr lang="fr-FR" sz="3200" dirty="0" smtClean="0">
                <a:latin typeface="Arial Black" panose="020B0A04020102020204" pitchFamily="34" charset="0"/>
              </a:rPr>
              <a:t>La vie du croyant : </a:t>
            </a:r>
            <a:r>
              <a:rPr lang="fr-FR" sz="3200" dirty="0" err="1" smtClean="0">
                <a:latin typeface="Arial Black" panose="020B0A04020102020204" pitchFamily="34" charset="0"/>
              </a:rPr>
              <a:t>ch</a:t>
            </a:r>
            <a:r>
              <a:rPr lang="fr-FR" sz="3200" dirty="0" smtClean="0">
                <a:latin typeface="Arial Black" panose="020B0A04020102020204" pitchFamily="34" charset="0"/>
              </a:rPr>
              <a:t> 4 à 6</a:t>
            </a:r>
          </a:p>
          <a:p>
            <a:pPr algn="ctr"/>
            <a:r>
              <a:rPr lang="fr-FR" sz="3200" dirty="0" smtClean="0">
                <a:latin typeface="Arial Black" panose="020B0A04020102020204" pitchFamily="34" charset="0"/>
              </a:rPr>
              <a:t>Pratique </a:t>
            </a:r>
            <a:endParaRPr lang="fr-FR" sz="3200" dirty="0">
              <a:latin typeface="Arial Black" panose="020B0A04020102020204" pitchFamily="34" charset="0"/>
            </a:endParaRPr>
          </a:p>
        </p:txBody>
      </p:sp>
    </p:spTree>
    <p:extLst>
      <p:ext uri="{BB962C8B-B14F-4D97-AF65-F5344CB8AC3E}">
        <p14:creationId xmlns:p14="http://schemas.microsoft.com/office/powerpoint/2010/main" val="3924288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044333"/>
            <a:ext cx="9143999" cy="1938992"/>
          </a:xfrm>
          <a:prstGeom prst="rect">
            <a:avLst/>
          </a:prstGeom>
          <a:ln/>
          <a:effectLst>
            <a:glow rad="101600">
              <a:schemeClr val="accent3">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6000" dirty="0" smtClean="0">
                <a:latin typeface="Arial Black" panose="020B0A04020102020204" pitchFamily="34" charset="0"/>
              </a:rPr>
              <a:t>La rédemption du croyant </a:t>
            </a:r>
            <a:endParaRPr lang="fr-FR" sz="6000" dirty="0">
              <a:latin typeface="Arial Black" panose="020B0A04020102020204" pitchFamily="34" charset="0"/>
            </a:endParaRPr>
          </a:p>
        </p:txBody>
      </p:sp>
    </p:spTree>
    <p:extLst>
      <p:ext uri="{BB962C8B-B14F-4D97-AF65-F5344CB8AC3E}">
        <p14:creationId xmlns:p14="http://schemas.microsoft.com/office/powerpoint/2010/main" val="13799670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 y="189775"/>
            <a:ext cx="9143999" cy="1015663"/>
          </a:xfrm>
          <a:prstGeom prst="rect">
            <a:avLst/>
          </a:prstGeom>
          <a:ln/>
          <a:effectLst>
            <a:glow rad="101600">
              <a:schemeClr val="accent3">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6000" dirty="0" smtClean="0">
                <a:latin typeface="Arial Black" panose="020B0A04020102020204" pitchFamily="34" charset="0"/>
              </a:rPr>
              <a:t>La rédemption</a:t>
            </a:r>
            <a:endParaRPr lang="fr-FR" sz="6000" dirty="0">
              <a:latin typeface="Arial Black" panose="020B0A04020102020204" pitchFamily="34" charset="0"/>
            </a:endParaRPr>
          </a:p>
        </p:txBody>
      </p:sp>
      <p:sp>
        <p:nvSpPr>
          <p:cNvPr id="3" name="Rectangle 2"/>
          <p:cNvSpPr/>
          <p:nvPr/>
        </p:nvSpPr>
        <p:spPr>
          <a:xfrm>
            <a:off x="-4" y="1601672"/>
            <a:ext cx="9143999" cy="4524315"/>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fr-FR" sz="2800" dirty="0">
                <a:latin typeface="Arial Black" panose="020B0A04020102020204" pitchFamily="34" charset="0"/>
              </a:rPr>
              <a:t>Rédemption : </a:t>
            </a:r>
            <a:r>
              <a:rPr lang="fr-FR" sz="2800" dirty="0" smtClean="0">
                <a:latin typeface="Arial Black" panose="020B0A04020102020204" pitchFamily="34" charset="0"/>
              </a:rPr>
              <a:t>action </a:t>
            </a:r>
            <a:r>
              <a:rPr lang="fr-FR" sz="2800" dirty="0">
                <a:latin typeface="Arial Black" panose="020B0A04020102020204" pitchFamily="34" charset="0"/>
              </a:rPr>
              <a:t>de racheter pour libérer</a:t>
            </a:r>
          </a:p>
          <a:p>
            <a:pPr algn="just"/>
            <a:endParaRPr lang="fr-FR" sz="2800" dirty="0" smtClean="0">
              <a:latin typeface="Arial Black" panose="020B0A04020102020204" pitchFamily="34" charset="0"/>
            </a:endParaRPr>
          </a:p>
          <a:p>
            <a:pPr algn="just"/>
            <a:r>
              <a:rPr lang="fr-FR" sz="2800" dirty="0" err="1" smtClean="0">
                <a:latin typeface="Arial Black" panose="020B0A04020102020204" pitchFamily="34" charset="0"/>
              </a:rPr>
              <a:t>Apolutrosis</a:t>
            </a:r>
            <a:r>
              <a:rPr lang="fr-FR" sz="2800" dirty="0" smtClean="0">
                <a:latin typeface="Arial Black" panose="020B0A04020102020204" pitchFamily="34" charset="0"/>
              </a:rPr>
              <a:t> </a:t>
            </a:r>
            <a:r>
              <a:rPr lang="fr-FR" sz="2800" dirty="0">
                <a:latin typeface="Arial Black" panose="020B0A04020102020204" pitchFamily="34" charset="0"/>
              </a:rPr>
              <a:t>: </a:t>
            </a:r>
            <a:r>
              <a:rPr lang="fr-FR" sz="2800" dirty="0" smtClean="0">
                <a:latin typeface="Arial Black" panose="020B0A04020102020204" pitchFamily="34" charset="0"/>
              </a:rPr>
              <a:t>délivrance</a:t>
            </a:r>
            <a:r>
              <a:rPr lang="fr-FR" sz="2800" dirty="0">
                <a:latin typeface="Arial Black" panose="020B0A04020102020204" pitchFamily="34" charset="0"/>
              </a:rPr>
              <a:t>, </a:t>
            </a:r>
            <a:r>
              <a:rPr lang="fr-FR" sz="2800" dirty="0" smtClean="0">
                <a:latin typeface="Arial Black" panose="020B0A04020102020204" pitchFamily="34" charset="0"/>
              </a:rPr>
              <a:t>rachat - libération </a:t>
            </a:r>
            <a:r>
              <a:rPr lang="fr-FR" sz="2800" dirty="0">
                <a:latin typeface="Arial Black" panose="020B0A04020102020204" pitchFamily="34" charset="0"/>
              </a:rPr>
              <a:t>effectuée suite au paiement d’une rançon - délivrance </a:t>
            </a:r>
          </a:p>
          <a:p>
            <a:pPr algn="just"/>
            <a:endParaRPr lang="fr-FR" sz="2800" dirty="0">
              <a:latin typeface="Arial Black" panose="020B0A04020102020204" pitchFamily="34" charset="0"/>
            </a:endParaRPr>
          </a:p>
          <a:p>
            <a:pPr algn="just"/>
            <a:r>
              <a:rPr lang="fr-FR" sz="2800" dirty="0">
                <a:solidFill>
                  <a:srgbClr val="FF0000"/>
                </a:solidFill>
                <a:latin typeface="Arial Black" panose="020B0A04020102020204" pitchFamily="34" charset="0"/>
              </a:rPr>
              <a:t>Apo</a:t>
            </a:r>
            <a:r>
              <a:rPr lang="fr-FR" sz="2800" dirty="0">
                <a:latin typeface="Arial Black" panose="020B0A04020102020204" pitchFamily="34" charset="0"/>
              </a:rPr>
              <a:t> : </a:t>
            </a:r>
            <a:r>
              <a:rPr lang="fr-FR" sz="2800" dirty="0" smtClean="0">
                <a:latin typeface="Arial Black" panose="020B0A04020102020204" pitchFamily="34" charset="0"/>
              </a:rPr>
              <a:t>séparation</a:t>
            </a:r>
          </a:p>
          <a:p>
            <a:pPr algn="just"/>
            <a:endParaRPr lang="fr-FR" sz="800" dirty="0">
              <a:latin typeface="Arial Black" panose="020B0A04020102020204" pitchFamily="34" charset="0"/>
            </a:endParaRPr>
          </a:p>
          <a:p>
            <a:pPr algn="just"/>
            <a:r>
              <a:rPr lang="fr-FR" sz="2800" dirty="0" err="1">
                <a:solidFill>
                  <a:srgbClr val="FF0000"/>
                </a:solidFill>
                <a:latin typeface="Arial Black" panose="020B0A04020102020204" pitchFamily="34" charset="0"/>
              </a:rPr>
              <a:t>Lutron</a:t>
            </a:r>
            <a:r>
              <a:rPr lang="fr-FR" sz="2800" dirty="0">
                <a:latin typeface="Arial Black" panose="020B0A04020102020204" pitchFamily="34" charset="0"/>
              </a:rPr>
              <a:t> : rançon – prix payé pour le rachat d’un esclave, pour un captif ; pour une rançon de la vie</a:t>
            </a:r>
          </a:p>
        </p:txBody>
      </p:sp>
    </p:spTree>
    <p:extLst>
      <p:ext uri="{BB962C8B-B14F-4D97-AF65-F5344CB8AC3E}">
        <p14:creationId xmlns:p14="http://schemas.microsoft.com/office/powerpoint/2010/main" val="2092482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416816"/>
            <a:ext cx="9143999" cy="4708981"/>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3200" dirty="0">
                <a:latin typeface="Arial Black" panose="020B0A04020102020204" pitchFamily="34" charset="0"/>
              </a:rPr>
              <a:t>Jésus-Christ a été et ordonné pour tout ce qui concerne notre </a:t>
            </a:r>
            <a:r>
              <a:rPr lang="fr-FR" sz="3200" dirty="0" smtClean="0">
                <a:latin typeface="Arial Black" panose="020B0A04020102020204" pitchFamily="34" charset="0"/>
              </a:rPr>
              <a:t>rédemption</a:t>
            </a:r>
          </a:p>
          <a:p>
            <a:pPr algn="ctr"/>
            <a:endParaRPr lang="fr-FR" sz="4000" dirty="0">
              <a:latin typeface="Arial Black" panose="020B0A04020102020204" pitchFamily="34" charset="0"/>
            </a:endParaRPr>
          </a:p>
          <a:p>
            <a:pPr algn="ctr"/>
            <a:r>
              <a:rPr lang="fr-FR" sz="3200" dirty="0" smtClean="0">
                <a:latin typeface="Arial Black" panose="020B0A04020102020204" pitchFamily="34" charset="0"/>
              </a:rPr>
              <a:t>Dans cette œuvre de rédemption, Jésus-Christ occupe une supériorité </a:t>
            </a:r>
            <a:r>
              <a:rPr lang="fr-FR" sz="3200" dirty="0">
                <a:latin typeface="Arial Black" panose="020B0A04020102020204" pitchFamily="34" charset="0"/>
              </a:rPr>
              <a:t>absolue de rang, de </a:t>
            </a:r>
            <a:r>
              <a:rPr lang="fr-FR" sz="3200" dirty="0" smtClean="0">
                <a:latin typeface="Arial Black" panose="020B0A04020102020204" pitchFamily="34" charset="0"/>
              </a:rPr>
              <a:t>dignité et </a:t>
            </a:r>
            <a:r>
              <a:rPr lang="fr-FR" sz="3200" dirty="0">
                <a:latin typeface="Arial Black" panose="020B0A04020102020204" pitchFamily="34" charset="0"/>
              </a:rPr>
              <a:t>de </a:t>
            </a:r>
            <a:r>
              <a:rPr lang="fr-FR" sz="3200" dirty="0" smtClean="0">
                <a:latin typeface="Arial Black" panose="020B0A04020102020204" pitchFamily="34" charset="0"/>
              </a:rPr>
              <a:t>droit</a:t>
            </a:r>
          </a:p>
          <a:p>
            <a:pPr algn="ctr"/>
            <a:endParaRPr lang="fr-FR" sz="4000" dirty="0">
              <a:latin typeface="Arial Black" panose="020B0A04020102020204" pitchFamily="34" charset="0"/>
            </a:endParaRPr>
          </a:p>
          <a:p>
            <a:pPr algn="ctr"/>
            <a:r>
              <a:rPr lang="fr-FR" sz="6000" dirty="0" smtClean="0">
                <a:solidFill>
                  <a:srgbClr val="FF0000"/>
                </a:solidFill>
                <a:latin typeface="Arial Black" panose="020B0A04020102020204" pitchFamily="34" charset="0"/>
              </a:rPr>
              <a:t>« En Lui »</a:t>
            </a:r>
            <a:endParaRPr lang="fr-FR" sz="60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1822220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 y="99623"/>
            <a:ext cx="9143999" cy="1015663"/>
          </a:xfrm>
          <a:prstGeom prst="rect">
            <a:avLst/>
          </a:prstGeom>
          <a:ln/>
          <a:effectLst>
            <a:glow rad="101600">
              <a:schemeClr val="accent3">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6000" dirty="0" smtClean="0">
                <a:latin typeface="Arial Black" panose="020B0A04020102020204" pitchFamily="34" charset="0"/>
              </a:rPr>
              <a:t>Dans </a:t>
            </a:r>
            <a:r>
              <a:rPr lang="fr-FR" sz="6000" dirty="0">
                <a:latin typeface="Arial Black" panose="020B0A04020102020204" pitchFamily="34" charset="0"/>
              </a:rPr>
              <a:t>le plan du Père</a:t>
            </a:r>
          </a:p>
        </p:txBody>
      </p:sp>
      <p:sp>
        <p:nvSpPr>
          <p:cNvPr id="4" name="Rectangle 3"/>
          <p:cNvSpPr/>
          <p:nvPr/>
        </p:nvSpPr>
        <p:spPr>
          <a:xfrm>
            <a:off x="-4" y="1405993"/>
            <a:ext cx="9143999" cy="5078313"/>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fr-FR" sz="4000" dirty="0" smtClean="0">
                <a:solidFill>
                  <a:srgbClr val="FF0000"/>
                </a:solidFill>
                <a:latin typeface="Arial Black" panose="020B0A04020102020204" pitchFamily="34" charset="0"/>
              </a:rPr>
              <a:t>En </a:t>
            </a:r>
            <a:r>
              <a:rPr lang="fr-FR" sz="4000" dirty="0">
                <a:solidFill>
                  <a:srgbClr val="FF0000"/>
                </a:solidFill>
                <a:latin typeface="Arial Black" panose="020B0A04020102020204" pitchFamily="34" charset="0"/>
              </a:rPr>
              <a:t>lui Dieu nous a élus </a:t>
            </a:r>
            <a:r>
              <a:rPr lang="fr-FR" sz="2800" dirty="0">
                <a:solidFill>
                  <a:schemeClr val="bg1"/>
                </a:solidFill>
                <a:latin typeface="Arial Black" panose="020B0A04020102020204" pitchFamily="34" charset="0"/>
              </a:rPr>
              <a:t>avant la fondation du monde, pour que nous soyons saints et irrépréhensibles devant lui,</a:t>
            </a:r>
            <a:r>
              <a:rPr lang="fr-FR" sz="3200" dirty="0">
                <a:solidFill>
                  <a:schemeClr val="bg1"/>
                </a:solidFill>
                <a:latin typeface="Arial Black" panose="020B0A04020102020204" pitchFamily="34" charset="0"/>
              </a:rPr>
              <a:t> </a:t>
            </a:r>
            <a:r>
              <a:rPr lang="fr-FR" sz="4000" dirty="0">
                <a:solidFill>
                  <a:srgbClr val="FF0000"/>
                </a:solidFill>
                <a:latin typeface="Arial Black" panose="020B0A04020102020204" pitchFamily="34" charset="0"/>
              </a:rPr>
              <a:t>nous ayant prédestinés dans son amour à être ses enfants d’adoption par Jésus-Christ</a:t>
            </a:r>
            <a:r>
              <a:rPr lang="fr-FR" sz="2800" dirty="0">
                <a:solidFill>
                  <a:schemeClr val="bg1"/>
                </a:solidFill>
                <a:latin typeface="Arial Black" panose="020B0A04020102020204" pitchFamily="34" charset="0"/>
              </a:rPr>
              <a:t>, selon le bon plaisir de sa volonté, à la louange de la gloire de sa grâce qu’il nous a accordée en son bien-aimé.</a:t>
            </a:r>
          </a:p>
        </p:txBody>
      </p:sp>
    </p:spTree>
    <p:extLst>
      <p:ext uri="{BB962C8B-B14F-4D97-AF65-F5344CB8AC3E}">
        <p14:creationId xmlns:p14="http://schemas.microsoft.com/office/powerpoint/2010/main" val="11649925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 y="189775"/>
            <a:ext cx="9143999" cy="1323439"/>
          </a:xfrm>
          <a:prstGeom prst="rect">
            <a:avLst/>
          </a:prstGeom>
          <a:ln/>
          <a:effectLst>
            <a:glow rad="101600">
              <a:schemeClr val="accent3">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000" dirty="0" smtClean="0">
                <a:latin typeface="Arial Black" panose="020B0A04020102020204" pitchFamily="34" charset="0"/>
              </a:rPr>
              <a:t>Dans son œuvre de rédemption en </a:t>
            </a:r>
            <a:r>
              <a:rPr lang="fr-FR" sz="4000" dirty="0" smtClean="0">
                <a:latin typeface="Arial Black" panose="020B0A04020102020204" pitchFamily="34" charset="0"/>
              </a:rPr>
              <a:t>nous</a:t>
            </a:r>
            <a:endParaRPr lang="fr-FR" sz="4000" dirty="0">
              <a:latin typeface="Arial Black" panose="020B0A04020102020204" pitchFamily="34" charset="0"/>
            </a:endParaRPr>
          </a:p>
        </p:txBody>
      </p:sp>
      <p:sp>
        <p:nvSpPr>
          <p:cNvPr id="3" name="Rectangle 2"/>
          <p:cNvSpPr/>
          <p:nvPr/>
        </p:nvSpPr>
        <p:spPr>
          <a:xfrm>
            <a:off x="-4" y="1672508"/>
            <a:ext cx="9143999" cy="5016758"/>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fr-FR" sz="3200" dirty="0" smtClean="0">
                <a:solidFill>
                  <a:srgbClr val="FF0000"/>
                </a:solidFill>
                <a:latin typeface="Arial Black" panose="020B0A04020102020204" pitchFamily="34" charset="0"/>
              </a:rPr>
              <a:t>Nous avons la </a:t>
            </a:r>
            <a:r>
              <a:rPr lang="fr-FR" sz="3200" dirty="0">
                <a:solidFill>
                  <a:srgbClr val="FF0000"/>
                </a:solidFill>
                <a:latin typeface="Arial Black" panose="020B0A04020102020204" pitchFamily="34" charset="0"/>
              </a:rPr>
              <a:t>rédemption par son sang, la rémission des </a:t>
            </a:r>
            <a:r>
              <a:rPr lang="fr-FR" sz="3200" dirty="0" smtClean="0">
                <a:solidFill>
                  <a:srgbClr val="FF0000"/>
                </a:solidFill>
                <a:latin typeface="Arial Black" panose="020B0A04020102020204" pitchFamily="34" charset="0"/>
              </a:rPr>
              <a:t>péchés</a:t>
            </a:r>
            <a:endParaRPr lang="fr-FR" sz="3200" dirty="0">
              <a:solidFill>
                <a:srgbClr val="FF0000"/>
              </a:solidFill>
              <a:latin typeface="Arial Black" panose="020B0A04020102020204" pitchFamily="34" charset="0"/>
            </a:endParaRPr>
          </a:p>
          <a:p>
            <a:pPr algn="just"/>
            <a:endParaRPr lang="fr-FR" sz="3200" dirty="0" smtClean="0">
              <a:solidFill>
                <a:srgbClr val="FF0000"/>
              </a:solidFill>
              <a:latin typeface="Arial Black" panose="020B0A04020102020204" pitchFamily="34" charset="0"/>
            </a:endParaRPr>
          </a:p>
          <a:p>
            <a:pPr algn="just"/>
            <a:r>
              <a:rPr lang="fr-FR" sz="3200" dirty="0" smtClean="0">
                <a:solidFill>
                  <a:srgbClr val="FF0000"/>
                </a:solidFill>
                <a:latin typeface="Arial Black" panose="020B0A04020102020204" pitchFamily="34" charset="0"/>
              </a:rPr>
              <a:t>Il nous fait connaitre le </a:t>
            </a:r>
            <a:r>
              <a:rPr lang="fr-FR" sz="3200" dirty="0">
                <a:solidFill>
                  <a:srgbClr val="FF0000"/>
                </a:solidFill>
                <a:latin typeface="Arial Black" panose="020B0A04020102020204" pitchFamily="34" charset="0"/>
              </a:rPr>
              <a:t>mystère de sa </a:t>
            </a:r>
            <a:r>
              <a:rPr lang="fr-FR" sz="3200" dirty="0" smtClean="0">
                <a:solidFill>
                  <a:srgbClr val="FF0000"/>
                </a:solidFill>
                <a:latin typeface="Arial Black" panose="020B0A04020102020204" pitchFamily="34" charset="0"/>
              </a:rPr>
              <a:t>volonté</a:t>
            </a:r>
            <a:endParaRPr lang="fr-FR" sz="3200" dirty="0">
              <a:latin typeface="Arial Black" panose="020B0A04020102020204" pitchFamily="34" charset="0"/>
            </a:endParaRPr>
          </a:p>
          <a:p>
            <a:pPr algn="just"/>
            <a:endParaRPr lang="fr-FR" sz="3200" dirty="0" smtClean="0">
              <a:latin typeface="Arial Black" panose="020B0A04020102020204" pitchFamily="34" charset="0"/>
            </a:endParaRPr>
          </a:p>
          <a:p>
            <a:pPr algn="just"/>
            <a:r>
              <a:rPr lang="fr-FR" sz="3200" dirty="0" smtClean="0">
                <a:solidFill>
                  <a:srgbClr val="FF0000"/>
                </a:solidFill>
                <a:latin typeface="Arial Black" panose="020B0A04020102020204" pitchFamily="34" charset="0"/>
              </a:rPr>
              <a:t>Nous </a:t>
            </a:r>
            <a:r>
              <a:rPr lang="fr-FR" sz="3200" dirty="0">
                <a:solidFill>
                  <a:srgbClr val="FF0000"/>
                </a:solidFill>
                <a:latin typeface="Arial Black" panose="020B0A04020102020204" pitchFamily="34" charset="0"/>
              </a:rPr>
              <a:t>sommes aussi devenus </a:t>
            </a:r>
            <a:r>
              <a:rPr lang="fr-FR" sz="3200" dirty="0" smtClean="0">
                <a:solidFill>
                  <a:srgbClr val="FF0000"/>
                </a:solidFill>
                <a:latin typeface="Arial Black" panose="020B0A04020102020204" pitchFamily="34" charset="0"/>
              </a:rPr>
              <a:t>héritiers</a:t>
            </a:r>
          </a:p>
          <a:p>
            <a:pPr algn="just"/>
            <a:endParaRPr lang="fr-FR" sz="3200" dirty="0">
              <a:solidFill>
                <a:srgbClr val="FF0000"/>
              </a:solidFill>
              <a:latin typeface="Arial Black" panose="020B0A04020102020204" pitchFamily="34" charset="0"/>
            </a:endParaRPr>
          </a:p>
          <a:p>
            <a:pPr algn="just"/>
            <a:r>
              <a:rPr lang="fr-FR" sz="3200" dirty="0" smtClean="0">
                <a:solidFill>
                  <a:srgbClr val="FF0000"/>
                </a:solidFill>
                <a:latin typeface="Arial Black" panose="020B0A04020102020204" pitchFamily="34" charset="0"/>
              </a:rPr>
              <a:t>Afin </a:t>
            </a:r>
            <a:r>
              <a:rPr lang="fr-FR" sz="3200" dirty="0">
                <a:solidFill>
                  <a:srgbClr val="FF0000"/>
                </a:solidFill>
                <a:latin typeface="Arial Black" panose="020B0A04020102020204" pitchFamily="34" charset="0"/>
              </a:rPr>
              <a:t>que nous servions à la louange de sa gloire</a:t>
            </a:r>
            <a:endParaRPr lang="fr-FR" sz="3200" dirty="0">
              <a:latin typeface="Arial Black" panose="020B0A04020102020204" pitchFamily="34" charset="0"/>
            </a:endParaRPr>
          </a:p>
        </p:txBody>
      </p:sp>
    </p:spTree>
    <p:extLst>
      <p:ext uri="{BB962C8B-B14F-4D97-AF65-F5344CB8AC3E}">
        <p14:creationId xmlns:p14="http://schemas.microsoft.com/office/powerpoint/2010/main" val="3994774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259</TotalTime>
  <Words>1521</Words>
  <Application>Microsoft Office PowerPoint</Application>
  <PresentationFormat>Affichage à l'écran (4:3)</PresentationFormat>
  <Paragraphs>94</Paragraphs>
  <Slides>33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33</vt:i4>
      </vt:variant>
    </vt:vector>
  </HeadingPairs>
  <TitlesOfParts>
    <vt:vector size="38" baseType="lpstr">
      <vt:lpstr>Arial</vt:lpstr>
      <vt:lpstr>Arial Black</vt:lpstr>
      <vt:lpstr>Calibri</vt:lpstr>
      <vt:lpstr>Calibri Light</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Quéré Philippe</dc:creator>
  <cp:lastModifiedBy>Quéré Philippe</cp:lastModifiedBy>
  <cp:revision>18</cp:revision>
  <dcterms:created xsi:type="dcterms:W3CDTF">2014-09-02T10:59:32Z</dcterms:created>
  <dcterms:modified xsi:type="dcterms:W3CDTF">2014-09-07T07:18:21Z</dcterms:modified>
</cp:coreProperties>
</file>