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69" r:id="rId5"/>
    <p:sldId id="303" r:id="rId6"/>
    <p:sldId id="302" r:id="rId7"/>
    <p:sldId id="304" r:id="rId8"/>
    <p:sldId id="324" r:id="rId9"/>
    <p:sldId id="325" r:id="rId10"/>
    <p:sldId id="326" r:id="rId11"/>
    <p:sldId id="327" r:id="rId12"/>
    <p:sldId id="328" r:id="rId13"/>
    <p:sldId id="305" r:id="rId14"/>
    <p:sldId id="306" r:id="rId15"/>
    <p:sldId id="307" r:id="rId16"/>
    <p:sldId id="308" r:id="rId17"/>
    <p:sldId id="329" r:id="rId18"/>
    <p:sldId id="330" r:id="rId19"/>
    <p:sldId id="331" r:id="rId20"/>
    <p:sldId id="332" r:id="rId21"/>
    <p:sldId id="322"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16/09/2014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20020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16/09/2014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167057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16/09/2014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3593169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6F6E15D-72A4-4747-8BFC-35EA26F34DF4}" type="datetimeFigureOut">
              <a:rPr lang="fr-FR" smtClean="0"/>
              <a:t>16/09/2014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411886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6F6E15D-72A4-4747-8BFC-35EA26F34DF4}" type="datetimeFigureOut">
              <a:rPr lang="fr-FR" smtClean="0"/>
              <a:t>16/09/2014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406756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6F6E15D-72A4-4747-8BFC-35EA26F34DF4}" type="datetimeFigureOut">
              <a:rPr lang="fr-FR" smtClean="0"/>
              <a:t>16/09/2014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143925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6F6E15D-72A4-4747-8BFC-35EA26F34DF4}" type="datetimeFigureOut">
              <a:rPr lang="fr-FR" smtClean="0"/>
              <a:t>16/09/2014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79535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6F6E15D-72A4-4747-8BFC-35EA26F34DF4}" type="datetimeFigureOut">
              <a:rPr lang="fr-FR" smtClean="0"/>
              <a:t>16/09/2014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296596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6E15D-72A4-4747-8BFC-35EA26F34DF4}" type="datetimeFigureOut">
              <a:rPr lang="fr-FR" smtClean="0"/>
              <a:t>16/09/2014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298697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6F6E15D-72A4-4747-8BFC-35EA26F34DF4}" type="datetimeFigureOut">
              <a:rPr lang="fr-FR" smtClean="0"/>
              <a:t>16/09/2014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147419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6F6E15D-72A4-4747-8BFC-35EA26F34DF4}" type="datetimeFigureOut">
              <a:rPr lang="fr-FR" smtClean="0"/>
              <a:t>16/09/2014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4DEC6D3-0656-476D-9B80-E74847561766}" type="slidenum">
              <a:rPr lang="fr-FR" smtClean="0"/>
              <a:t>‹N°›</a:t>
            </a:fld>
            <a:endParaRPr lang="fr-FR"/>
          </a:p>
        </p:txBody>
      </p:sp>
    </p:spTree>
    <p:extLst>
      <p:ext uri="{BB962C8B-B14F-4D97-AF65-F5344CB8AC3E}">
        <p14:creationId xmlns:p14="http://schemas.microsoft.com/office/powerpoint/2010/main" val="46923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6E15D-72A4-4747-8BFC-35EA26F34DF4}" type="datetimeFigureOut">
              <a:rPr lang="fr-FR" smtClean="0"/>
              <a:t>16/09/2014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EC6D3-0656-476D-9B80-E74847561766}" type="slidenum">
              <a:rPr lang="fr-FR" smtClean="0"/>
              <a:t>‹N°›</a:t>
            </a:fld>
            <a:endParaRPr lang="fr-FR"/>
          </a:p>
        </p:txBody>
      </p:sp>
    </p:spTree>
    <p:extLst>
      <p:ext uri="{BB962C8B-B14F-4D97-AF65-F5344CB8AC3E}">
        <p14:creationId xmlns:p14="http://schemas.microsoft.com/office/powerpoint/2010/main" val="114771073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671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147555"/>
            <a:ext cx="8834908"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Ce qu’il nous faut garder à l’esprit en matière de rédemption</a:t>
            </a:r>
            <a:endParaRPr lang="fr-FR" sz="3200" dirty="0">
              <a:latin typeface="Arial Black" panose="020B0A04020102020204" pitchFamily="34" charset="0"/>
            </a:endParaRPr>
          </a:p>
        </p:txBody>
      </p:sp>
      <p:sp>
        <p:nvSpPr>
          <p:cNvPr id="4" name="Rectangle 3"/>
          <p:cNvSpPr/>
          <p:nvPr/>
        </p:nvSpPr>
        <p:spPr>
          <a:xfrm>
            <a:off x="141667" y="1770291"/>
            <a:ext cx="8834908" cy="1077218"/>
          </a:xfrm>
          <a:prstGeom prst="rect">
            <a:avLst/>
          </a:prstGeom>
        </p:spPr>
        <p:txBody>
          <a:bodyPr wrap="square">
            <a:spAutoFit/>
          </a:bodyPr>
          <a:lstStyle/>
          <a:p>
            <a:pPr algn="just"/>
            <a:r>
              <a:rPr lang="fr-FR" sz="3200" dirty="0" smtClean="0">
                <a:latin typeface="Arial Black" panose="020B0A04020102020204" pitchFamily="34" charset="0"/>
              </a:rPr>
              <a:t>Mais </a:t>
            </a:r>
            <a:r>
              <a:rPr lang="fr-FR" sz="3200" dirty="0">
                <a:latin typeface="Arial Black" panose="020B0A04020102020204" pitchFamily="34" charset="0"/>
              </a:rPr>
              <a:t>Dieu, qui est riche en </a:t>
            </a:r>
            <a:r>
              <a:rPr lang="fr-FR" sz="3200" dirty="0" smtClean="0">
                <a:latin typeface="Arial Black" panose="020B0A04020102020204" pitchFamily="34" charset="0"/>
              </a:rPr>
              <a:t>miséricorde</a:t>
            </a:r>
            <a:endParaRPr lang="fr-FR" sz="3200" dirty="0">
              <a:latin typeface="Arial Black" panose="020B0A04020102020204" pitchFamily="34" charset="0"/>
            </a:endParaRPr>
          </a:p>
        </p:txBody>
      </p:sp>
      <p:sp>
        <p:nvSpPr>
          <p:cNvPr id="5" name="Rectangle 4"/>
          <p:cNvSpPr/>
          <p:nvPr/>
        </p:nvSpPr>
        <p:spPr>
          <a:xfrm>
            <a:off x="141667" y="3186965"/>
            <a:ext cx="8834908" cy="1077218"/>
          </a:xfrm>
          <a:prstGeom prst="rect">
            <a:avLst/>
          </a:prstGeom>
        </p:spPr>
        <p:txBody>
          <a:bodyPr wrap="square">
            <a:spAutoFit/>
          </a:bodyPr>
          <a:lstStyle/>
          <a:p>
            <a:pPr algn="just"/>
            <a:r>
              <a:rPr lang="fr-FR" sz="3200" dirty="0" smtClean="0">
                <a:latin typeface="Arial Black" panose="020B0A04020102020204" pitchFamily="34" charset="0"/>
              </a:rPr>
              <a:t>… à </a:t>
            </a:r>
            <a:r>
              <a:rPr lang="fr-FR" sz="3200" dirty="0">
                <a:latin typeface="Arial Black" panose="020B0A04020102020204" pitchFamily="34" charset="0"/>
              </a:rPr>
              <a:t>cause du grand amour dont il nous a </a:t>
            </a:r>
            <a:r>
              <a:rPr lang="fr-FR" sz="3200" dirty="0" smtClean="0">
                <a:latin typeface="Arial Black" panose="020B0A04020102020204" pitchFamily="34" charset="0"/>
              </a:rPr>
              <a:t>aimés</a:t>
            </a:r>
            <a:endParaRPr lang="fr-FR" sz="3200" dirty="0">
              <a:latin typeface="Arial Black" panose="020B0A04020102020204" pitchFamily="34" charset="0"/>
            </a:endParaRPr>
          </a:p>
        </p:txBody>
      </p:sp>
      <p:sp>
        <p:nvSpPr>
          <p:cNvPr id="6" name="Rectangle 5"/>
          <p:cNvSpPr/>
          <p:nvPr/>
        </p:nvSpPr>
        <p:spPr>
          <a:xfrm>
            <a:off x="141667" y="4912738"/>
            <a:ext cx="8834908" cy="1077218"/>
          </a:xfrm>
          <a:prstGeom prst="rect">
            <a:avLst/>
          </a:prstGeom>
        </p:spPr>
        <p:txBody>
          <a:bodyPr wrap="square">
            <a:spAutoFit/>
          </a:bodyPr>
          <a:lstStyle/>
          <a:p>
            <a:pPr algn="just"/>
            <a:r>
              <a:rPr lang="fr-FR" sz="3200" dirty="0" smtClean="0">
                <a:latin typeface="Arial Black" panose="020B0A04020102020204" pitchFamily="34" charset="0"/>
              </a:rPr>
              <a:t>… c’est </a:t>
            </a:r>
            <a:r>
              <a:rPr lang="fr-FR" sz="3200" dirty="0">
                <a:latin typeface="Arial Black" panose="020B0A04020102020204" pitchFamily="34" charset="0"/>
              </a:rPr>
              <a:t>par grâce que vous êtes </a:t>
            </a:r>
            <a:r>
              <a:rPr lang="fr-FR" sz="3200" dirty="0" smtClean="0">
                <a:latin typeface="Arial Black" panose="020B0A04020102020204" pitchFamily="34" charset="0"/>
              </a:rPr>
              <a:t>sauvés… </a:t>
            </a:r>
            <a:endParaRPr lang="fr-FR" sz="3200" dirty="0">
              <a:latin typeface="Arial Black" panose="020B0A04020102020204" pitchFamily="34" charset="0"/>
            </a:endParaRPr>
          </a:p>
        </p:txBody>
      </p:sp>
    </p:spTree>
    <p:extLst>
      <p:ext uri="{BB962C8B-B14F-4D97-AF65-F5344CB8AC3E}">
        <p14:creationId xmlns:p14="http://schemas.microsoft.com/office/powerpoint/2010/main" val="1354374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147555"/>
            <a:ext cx="8834908"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Dieu fait don de sa grâce</a:t>
            </a:r>
            <a:endParaRPr lang="fr-FR" sz="4000" dirty="0">
              <a:latin typeface="Arial Black" panose="020B0A04020102020204" pitchFamily="34" charset="0"/>
            </a:endParaRPr>
          </a:p>
        </p:txBody>
      </p:sp>
      <p:sp>
        <p:nvSpPr>
          <p:cNvPr id="4" name="Rectangle 3"/>
          <p:cNvSpPr/>
          <p:nvPr/>
        </p:nvSpPr>
        <p:spPr>
          <a:xfrm>
            <a:off x="141667" y="1392676"/>
            <a:ext cx="883490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anose="020B0A04020102020204" pitchFamily="34" charset="0"/>
              </a:rPr>
              <a:t>Pour notre salut</a:t>
            </a:r>
            <a:endParaRPr lang="fr-FR" sz="2800" dirty="0">
              <a:latin typeface="Arial Black" panose="020B0A04020102020204" pitchFamily="34" charset="0"/>
            </a:endParaRPr>
          </a:p>
        </p:txBody>
      </p:sp>
      <p:sp>
        <p:nvSpPr>
          <p:cNvPr id="5" name="Rectangle 4"/>
          <p:cNvSpPr/>
          <p:nvPr/>
        </p:nvSpPr>
        <p:spPr>
          <a:xfrm>
            <a:off x="141667" y="2072747"/>
            <a:ext cx="883490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anose="020B0A04020102020204" pitchFamily="34" charset="0"/>
              </a:rPr>
              <a:t>Pour que nous soyons libérés</a:t>
            </a:r>
            <a:endParaRPr lang="fr-FR" sz="2800" dirty="0">
              <a:latin typeface="Arial Black" panose="020B0A04020102020204" pitchFamily="34" charset="0"/>
            </a:endParaRPr>
          </a:p>
        </p:txBody>
      </p:sp>
      <p:sp>
        <p:nvSpPr>
          <p:cNvPr id="7" name="Rectangle 6"/>
          <p:cNvSpPr/>
          <p:nvPr/>
        </p:nvSpPr>
        <p:spPr>
          <a:xfrm>
            <a:off x="141667" y="3183705"/>
            <a:ext cx="883490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a:latin typeface="Arial Black" panose="020B0A04020102020204" pitchFamily="34" charset="0"/>
              </a:rPr>
              <a:t>P</a:t>
            </a:r>
            <a:r>
              <a:rPr lang="fr-FR" sz="2800" dirty="0" smtClean="0">
                <a:latin typeface="Arial Black" panose="020B0A04020102020204" pitchFamily="34" charset="0"/>
              </a:rPr>
              <a:t>our nous amener à la prière</a:t>
            </a:r>
            <a:endParaRPr lang="fr-FR" sz="2800" dirty="0">
              <a:latin typeface="Arial Black" panose="020B0A04020102020204" pitchFamily="34" charset="0"/>
            </a:endParaRPr>
          </a:p>
        </p:txBody>
      </p:sp>
      <p:sp>
        <p:nvSpPr>
          <p:cNvPr id="8" name="Rectangle 7"/>
          <p:cNvSpPr/>
          <p:nvPr/>
        </p:nvSpPr>
        <p:spPr>
          <a:xfrm>
            <a:off x="141667" y="4258970"/>
            <a:ext cx="883490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a:latin typeface="Arial Black" panose="020B0A04020102020204" pitchFamily="34" charset="0"/>
              </a:rPr>
              <a:t>P</a:t>
            </a:r>
            <a:r>
              <a:rPr lang="fr-FR" sz="2800" dirty="0" smtClean="0">
                <a:latin typeface="Arial Black" panose="020B0A04020102020204" pitchFamily="34" charset="0"/>
              </a:rPr>
              <a:t>our notre croissance spirituelle</a:t>
            </a:r>
            <a:endParaRPr lang="fr-FR" sz="2800" dirty="0">
              <a:latin typeface="Arial Black" panose="020B0A04020102020204" pitchFamily="34" charset="0"/>
            </a:endParaRPr>
          </a:p>
        </p:txBody>
      </p:sp>
      <p:sp>
        <p:nvSpPr>
          <p:cNvPr id="9" name="Rectangle 8"/>
          <p:cNvSpPr/>
          <p:nvPr/>
        </p:nvSpPr>
        <p:spPr>
          <a:xfrm>
            <a:off x="141667" y="5455392"/>
            <a:ext cx="883490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anose="020B0A04020102020204" pitchFamily="34" charset="0"/>
              </a:rPr>
              <a:t>Pour que nous témoignons efficacement</a:t>
            </a:r>
            <a:endParaRPr lang="fr-FR" sz="2800" dirty="0">
              <a:latin typeface="Arial Black" panose="020B0A04020102020204" pitchFamily="34" charset="0"/>
            </a:endParaRPr>
          </a:p>
        </p:txBody>
      </p:sp>
    </p:spTree>
    <p:extLst>
      <p:ext uri="{BB962C8B-B14F-4D97-AF65-F5344CB8AC3E}">
        <p14:creationId xmlns:p14="http://schemas.microsoft.com/office/powerpoint/2010/main" val="1243965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667" y="1899081"/>
            <a:ext cx="8834908"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Nous devons désirez et chercher la grâce de Dieu</a:t>
            </a:r>
            <a:endParaRPr lang="fr-FR" sz="3200" dirty="0">
              <a:latin typeface="Arial Black" panose="020B0A04020102020204" pitchFamily="34" charset="0"/>
            </a:endParaRPr>
          </a:p>
        </p:txBody>
      </p:sp>
    </p:spTree>
    <p:extLst>
      <p:ext uri="{BB962C8B-B14F-4D97-AF65-F5344CB8AC3E}">
        <p14:creationId xmlns:p14="http://schemas.microsoft.com/office/powerpoint/2010/main" val="8958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443769"/>
            <a:ext cx="8834908" cy="4524315"/>
          </a:xfrm>
          <a:prstGeom prst="rect">
            <a:avLst/>
          </a:prstGeom>
        </p:spPr>
        <p:txBody>
          <a:bodyPr wrap="square">
            <a:spAutoFit/>
          </a:bodyPr>
          <a:lstStyle/>
          <a:p>
            <a:pPr algn="just"/>
            <a:r>
              <a:rPr lang="fr-FR" sz="3200" dirty="0" smtClean="0">
                <a:latin typeface="Arial Black" panose="020B0A04020102020204" pitchFamily="34" charset="0"/>
              </a:rPr>
              <a:t>Ephésiens </a:t>
            </a:r>
            <a:r>
              <a:rPr lang="fr-FR" sz="3200" dirty="0">
                <a:latin typeface="Arial Black" panose="020B0A04020102020204" pitchFamily="34" charset="0"/>
              </a:rPr>
              <a:t>2.1-10 </a:t>
            </a:r>
            <a:r>
              <a:rPr lang="fr-FR" sz="3200" dirty="0" smtClean="0">
                <a:latin typeface="Arial Black" panose="020B0A04020102020204" pitchFamily="34" charset="0"/>
              </a:rPr>
              <a: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Vous </a:t>
            </a:r>
            <a:r>
              <a:rPr lang="fr-FR" sz="3200" dirty="0">
                <a:latin typeface="Arial Black" panose="020B0A04020102020204" pitchFamily="34" charset="0"/>
              </a:rPr>
              <a:t>étiez morts par vos offenses et par vos péchés, dans lesquels vous marchiez autrefois, selon le train de ce monde, selon le prince de la puissance de l’air, de l’esprit qui agit maintenant dans les fils de la rébellion</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0428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443769"/>
            <a:ext cx="8834908" cy="3539430"/>
          </a:xfrm>
          <a:prstGeom prst="rect">
            <a:avLst/>
          </a:prstGeom>
        </p:spPr>
        <p:txBody>
          <a:bodyPr wrap="square">
            <a:spAutoFit/>
          </a:bodyPr>
          <a:lstStyle/>
          <a:p>
            <a:pPr algn="just"/>
            <a:r>
              <a:rPr lang="fr-FR" sz="3200" dirty="0" smtClean="0">
                <a:latin typeface="Arial Black" panose="020B0A04020102020204" pitchFamily="34" charset="0"/>
              </a:rPr>
              <a:t>Nous </a:t>
            </a:r>
            <a:r>
              <a:rPr lang="fr-FR" sz="3200" dirty="0">
                <a:latin typeface="Arial Black" panose="020B0A04020102020204" pitchFamily="34" charset="0"/>
              </a:rPr>
              <a:t>tous aussi, nous étions de leur nombre, et nous vivions autrefois selon les convoitises de notre chair, accomplissant les volontés de la chair et de nos pensées, et nous étions par nature des enfants de colère, comme les autres </a:t>
            </a:r>
            <a:r>
              <a:rPr lang="fr-FR" sz="3200" dirty="0" smtClean="0">
                <a:latin typeface="Arial Black" panose="020B0A04020102020204" pitchFamily="34" charset="0"/>
              </a:rPr>
              <a:t>…</a:t>
            </a:r>
          </a:p>
        </p:txBody>
      </p:sp>
    </p:spTree>
    <p:extLst>
      <p:ext uri="{BB962C8B-B14F-4D97-AF65-F5344CB8AC3E}">
        <p14:creationId xmlns:p14="http://schemas.microsoft.com/office/powerpoint/2010/main" val="1874652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443769"/>
            <a:ext cx="8834908" cy="6001643"/>
          </a:xfrm>
          <a:prstGeom prst="rect">
            <a:avLst/>
          </a:prstGeom>
        </p:spPr>
        <p:txBody>
          <a:bodyPr wrap="square">
            <a:spAutoFit/>
          </a:bodyPr>
          <a:lstStyle/>
          <a:p>
            <a:pPr algn="just"/>
            <a:r>
              <a:rPr lang="fr-FR" sz="3200" dirty="0" smtClean="0">
                <a:latin typeface="Arial Black" panose="020B0A04020102020204" pitchFamily="34" charset="0"/>
              </a:rPr>
              <a:t>Mais </a:t>
            </a:r>
            <a:r>
              <a:rPr lang="fr-FR" sz="3200" dirty="0">
                <a:latin typeface="Arial Black" panose="020B0A04020102020204" pitchFamily="34" charset="0"/>
              </a:rPr>
              <a:t>Dieu, qui est riche en miséricorde, à cause du grand amour dont il nous a aimés</a:t>
            </a:r>
            <a:r>
              <a:rPr lang="fr-FR" sz="3200" dirty="0" smtClean="0">
                <a:latin typeface="Arial Black" panose="020B0A04020102020204" pitchFamily="34" charset="0"/>
              </a:rPr>
              <a:t>, nous </a:t>
            </a:r>
            <a:r>
              <a:rPr lang="fr-FR" sz="3200" dirty="0">
                <a:latin typeface="Arial Black" panose="020B0A04020102020204" pitchFamily="34" charset="0"/>
              </a:rPr>
              <a:t>qui étions morts par nos offenses, nous a rendus à la vie avec Christ (c’est par grâce que vous êtes sauvés) ; il nous a ressuscités ensemble, et nous a fait asseoir ensemble dans les lieux célestes, en Jésus-Christ, afin de montrer dans les siècles à venir l’infinie richesse de sa grâce par sa bonté envers nous en Jésus-Christ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83269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443769"/>
            <a:ext cx="8834908" cy="5509200"/>
          </a:xfrm>
          <a:prstGeom prst="rect">
            <a:avLst/>
          </a:prstGeom>
        </p:spPr>
        <p:txBody>
          <a:bodyPr wrap="square">
            <a:spAutoFit/>
          </a:bodyPr>
          <a:lstStyle/>
          <a:p>
            <a:pPr algn="just"/>
            <a:r>
              <a:rPr lang="fr-FR" sz="3200" dirty="0" smtClean="0">
                <a:latin typeface="Arial Black" panose="020B0A04020102020204" pitchFamily="34" charset="0"/>
              </a:rPr>
              <a:t>Car </a:t>
            </a:r>
            <a:r>
              <a:rPr lang="fr-FR" sz="3200" dirty="0">
                <a:latin typeface="Arial Black" panose="020B0A04020102020204" pitchFamily="34" charset="0"/>
              </a:rPr>
              <a:t>c’est par la grâce que vous êtes sauvés, par le moyen de la foi. Et cela ne vient pas de vous, c’est le don de Dieu. Ce n’est point par les œuvres, afin que personne ne se </a:t>
            </a:r>
            <a:r>
              <a:rPr lang="fr-FR" sz="3200" dirty="0" smtClean="0">
                <a:latin typeface="Arial Black" panose="020B0A04020102020204" pitchFamily="34" charset="0"/>
              </a:rPr>
              <a:t>glorifie.</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Car </a:t>
            </a:r>
            <a:r>
              <a:rPr lang="fr-FR" sz="3200" dirty="0">
                <a:latin typeface="Arial Black" panose="020B0A04020102020204" pitchFamily="34" charset="0"/>
              </a:rPr>
              <a:t>nous sommes son ouvrage, ayant été créés en Jésus-Christ pour de bonnes œuvres, que Dieu a préparées d’avance, afin que nous les pratiquions</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648827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353617"/>
            <a:ext cx="8834908"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…par </a:t>
            </a:r>
            <a:r>
              <a:rPr lang="fr-FR" sz="4000" dirty="0">
                <a:latin typeface="Arial Black" panose="020B0A04020102020204" pitchFamily="34" charset="0"/>
              </a:rPr>
              <a:t>le moyen de la </a:t>
            </a:r>
            <a:r>
              <a:rPr lang="fr-FR" sz="4000" dirty="0" smtClean="0">
                <a:latin typeface="Arial Black" panose="020B0A04020102020204" pitchFamily="34" charset="0"/>
              </a:rPr>
              <a:t>foi…</a:t>
            </a:r>
            <a:endParaRPr lang="fr-FR" sz="4000" dirty="0">
              <a:latin typeface="Arial Black" panose="020B0A04020102020204" pitchFamily="34" charset="0"/>
            </a:endParaRPr>
          </a:p>
        </p:txBody>
      </p:sp>
      <p:sp>
        <p:nvSpPr>
          <p:cNvPr id="3" name="Rectangle 2"/>
          <p:cNvSpPr/>
          <p:nvPr/>
        </p:nvSpPr>
        <p:spPr>
          <a:xfrm>
            <a:off x="141667" y="1392739"/>
            <a:ext cx="8834908" cy="4524315"/>
          </a:xfrm>
          <a:prstGeom prst="rect">
            <a:avLst/>
          </a:prstGeom>
        </p:spPr>
        <p:txBody>
          <a:bodyPr wrap="square">
            <a:spAutoFit/>
          </a:bodyPr>
          <a:lstStyle/>
          <a:p>
            <a:pPr algn="just"/>
            <a:r>
              <a:rPr lang="fr-FR" sz="3200" dirty="0" smtClean="0">
                <a:latin typeface="Arial Black" panose="020B0A04020102020204" pitchFamily="34" charset="0"/>
              </a:rPr>
              <a:t>Romains 1.16-17</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Car </a:t>
            </a:r>
            <a:r>
              <a:rPr lang="fr-FR" sz="3200" dirty="0">
                <a:latin typeface="Arial Black" panose="020B0A04020102020204" pitchFamily="34" charset="0"/>
              </a:rPr>
              <a:t>je n’ai point honte de l’Evangile : c’est une puissance de Dieu pour le salut de quiconque croit, du Juif premièrement, puis du Grec</a:t>
            </a:r>
            <a:r>
              <a:rPr lang="fr-FR" sz="3200" dirty="0" smtClean="0">
                <a:latin typeface="Arial Black" panose="020B0A04020102020204" pitchFamily="34" charset="0"/>
              </a:rPr>
              <a:t>, parce </a:t>
            </a:r>
            <a:r>
              <a:rPr lang="fr-FR" sz="3200" dirty="0">
                <a:latin typeface="Arial Black" panose="020B0A04020102020204" pitchFamily="34" charset="0"/>
              </a:rPr>
              <a:t>qu’en lui est révélée la justice de Dieu par la foi et pour la foi, selon qu’il est écrit : Le juste vivra par la foi.</a:t>
            </a:r>
          </a:p>
        </p:txBody>
      </p:sp>
    </p:spTree>
    <p:extLst>
      <p:ext uri="{BB962C8B-B14F-4D97-AF65-F5344CB8AC3E}">
        <p14:creationId xmlns:p14="http://schemas.microsoft.com/office/powerpoint/2010/main" val="2197329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3617"/>
            <a:ext cx="9143999"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Avoir la </a:t>
            </a:r>
            <a:r>
              <a:rPr lang="fr-FR" sz="4000" dirty="0" smtClean="0">
                <a:latin typeface="Arial Black" panose="020B0A04020102020204" pitchFamily="34" charset="0"/>
              </a:rPr>
              <a:t>foi</a:t>
            </a:r>
          </a:p>
          <a:p>
            <a:pPr algn="ctr"/>
            <a:r>
              <a:rPr lang="fr-FR" sz="4000" dirty="0" smtClean="0">
                <a:latin typeface="Arial Black" panose="020B0A04020102020204" pitchFamily="34" charset="0"/>
              </a:rPr>
              <a:t>C’est avoir répondu à son appel</a:t>
            </a:r>
            <a:endParaRPr lang="fr-FR" sz="4000" dirty="0">
              <a:latin typeface="Arial Black" panose="020B0A04020102020204" pitchFamily="34" charset="0"/>
            </a:endParaRPr>
          </a:p>
        </p:txBody>
      </p:sp>
      <p:sp>
        <p:nvSpPr>
          <p:cNvPr id="3" name="Rectangle 2"/>
          <p:cNvSpPr/>
          <p:nvPr/>
        </p:nvSpPr>
        <p:spPr>
          <a:xfrm>
            <a:off x="154545" y="2024592"/>
            <a:ext cx="8834908" cy="1569660"/>
          </a:xfrm>
          <a:prstGeom prst="rect">
            <a:avLst/>
          </a:prstGeom>
        </p:spPr>
        <p:txBody>
          <a:bodyPr wrap="square">
            <a:spAutoFit/>
          </a:bodyPr>
          <a:lstStyle/>
          <a:p>
            <a:pPr algn="just"/>
            <a:r>
              <a:rPr lang="fr-FR" sz="3200" dirty="0" smtClean="0">
                <a:latin typeface="Arial Black" panose="020B0A04020102020204" pitchFamily="34" charset="0"/>
              </a:rPr>
              <a:t>Matthieu </a:t>
            </a:r>
            <a:r>
              <a:rPr lang="fr-FR" sz="3200" dirty="0" smtClean="0">
                <a:latin typeface="Arial Black" panose="020B0A04020102020204" pitchFamily="34" charset="0"/>
              </a:rPr>
              <a:t>4.19</a:t>
            </a:r>
          </a:p>
          <a:p>
            <a:pPr algn="just"/>
            <a:r>
              <a:rPr lang="fr-FR" sz="3200" dirty="0" smtClean="0">
                <a:latin typeface="Arial Black" panose="020B0A04020102020204" pitchFamily="34" charset="0"/>
              </a:rPr>
              <a:t>Il </a:t>
            </a:r>
            <a:r>
              <a:rPr lang="fr-FR" sz="3200" dirty="0">
                <a:latin typeface="Arial Black" panose="020B0A04020102020204" pitchFamily="34" charset="0"/>
              </a:rPr>
              <a:t>leur dit : Suivez-moi, et je vous ferai pêcheurs d’hommes</a:t>
            </a:r>
            <a:r>
              <a:rPr lang="fr-FR" sz="3200" dirty="0" smtClean="0">
                <a:latin typeface="Arial Black" panose="020B0A04020102020204" pitchFamily="34" charset="0"/>
              </a:rPr>
              <a:t>.</a:t>
            </a:r>
            <a:r>
              <a:rPr lang="fr-FR" sz="3200" dirty="0" smtClean="0">
                <a:latin typeface="Arial Black" panose="020B0A04020102020204" pitchFamily="34" charset="0"/>
              </a:rPr>
              <a:t>  </a:t>
            </a:r>
            <a:endParaRPr lang="fr-FR" sz="3200" dirty="0">
              <a:latin typeface="Arial Black" panose="020B0A04020102020204" pitchFamily="34" charset="0"/>
            </a:endParaRPr>
          </a:p>
        </p:txBody>
      </p:sp>
      <p:sp>
        <p:nvSpPr>
          <p:cNvPr id="5" name="Rectangle 4"/>
          <p:cNvSpPr/>
          <p:nvPr/>
        </p:nvSpPr>
        <p:spPr>
          <a:xfrm>
            <a:off x="154545" y="3941788"/>
            <a:ext cx="8834908" cy="2554545"/>
          </a:xfrm>
          <a:prstGeom prst="rect">
            <a:avLst/>
          </a:prstGeom>
        </p:spPr>
        <p:txBody>
          <a:bodyPr wrap="square">
            <a:spAutoFit/>
          </a:bodyPr>
          <a:lstStyle/>
          <a:p>
            <a:pPr algn="just"/>
            <a:r>
              <a:rPr lang="fr-FR" sz="3200" dirty="0" smtClean="0">
                <a:latin typeface="Arial Black" panose="020B0A04020102020204" pitchFamily="34" charset="0"/>
              </a:rPr>
              <a:t>Matthieu </a:t>
            </a:r>
            <a:r>
              <a:rPr lang="fr-FR" sz="3200" dirty="0" smtClean="0">
                <a:latin typeface="Arial Black" panose="020B0A04020102020204" pitchFamily="34" charset="0"/>
              </a:rPr>
              <a:t>16.24</a:t>
            </a:r>
          </a:p>
          <a:p>
            <a:pPr algn="just"/>
            <a:r>
              <a:rPr lang="fr-FR" sz="3200" dirty="0">
                <a:latin typeface="Arial Black" panose="020B0A04020102020204" pitchFamily="34" charset="0"/>
              </a:rPr>
              <a:t>Alors Jésus dit à ses disciples: Si quelqu’un veut venir après moi, qu’il renonce à lui-même, qu’il se charge de sa croix, et qu’il me suive.</a:t>
            </a:r>
          </a:p>
        </p:txBody>
      </p:sp>
    </p:spTree>
    <p:extLst>
      <p:ext uri="{BB962C8B-B14F-4D97-AF65-F5344CB8AC3E}">
        <p14:creationId xmlns:p14="http://schemas.microsoft.com/office/powerpoint/2010/main" val="2231242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3617"/>
            <a:ext cx="9143999"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Avoir la </a:t>
            </a:r>
            <a:r>
              <a:rPr lang="fr-FR" sz="4000" dirty="0" smtClean="0">
                <a:latin typeface="Arial Black" panose="020B0A04020102020204" pitchFamily="34" charset="0"/>
              </a:rPr>
              <a:t>foi</a:t>
            </a:r>
          </a:p>
          <a:p>
            <a:pPr algn="ctr"/>
            <a:r>
              <a:rPr lang="fr-FR" sz="4000" dirty="0" smtClean="0">
                <a:latin typeface="Arial Black" panose="020B0A04020102020204" pitchFamily="34" charset="0"/>
              </a:rPr>
              <a:t>Implique la repentance</a:t>
            </a:r>
            <a:endParaRPr lang="fr-FR" sz="4000" dirty="0">
              <a:latin typeface="Arial Black" panose="020B0A04020102020204" pitchFamily="34" charset="0"/>
            </a:endParaRPr>
          </a:p>
        </p:txBody>
      </p:sp>
      <p:sp>
        <p:nvSpPr>
          <p:cNvPr id="3" name="Rectangle 2"/>
          <p:cNvSpPr/>
          <p:nvPr/>
        </p:nvSpPr>
        <p:spPr>
          <a:xfrm>
            <a:off x="154545" y="1831409"/>
            <a:ext cx="8834908" cy="4832092"/>
          </a:xfrm>
          <a:prstGeom prst="rect">
            <a:avLst/>
          </a:prstGeom>
        </p:spPr>
        <p:txBody>
          <a:bodyPr wrap="square">
            <a:spAutoFit/>
          </a:bodyPr>
          <a:lstStyle/>
          <a:p>
            <a:pPr algn="just"/>
            <a:r>
              <a:rPr lang="fr-FR" sz="2800" dirty="0" smtClean="0">
                <a:latin typeface="Arial Black" panose="020B0A04020102020204" pitchFamily="34" charset="0"/>
              </a:rPr>
              <a:t>Actes 17.30</a:t>
            </a:r>
          </a:p>
          <a:p>
            <a:pPr algn="just"/>
            <a:r>
              <a:rPr lang="fr-FR" sz="2800" dirty="0">
                <a:latin typeface="Arial Black" panose="020B0A04020102020204" pitchFamily="34" charset="0"/>
              </a:rPr>
              <a:t>Dieu, sans tenir compte des temps d’ignorance, annonce maintenant à tous les hommes, en tous lieux, qu’ils aient à se </a:t>
            </a:r>
            <a:r>
              <a:rPr lang="fr-FR" sz="2800" dirty="0" smtClean="0">
                <a:latin typeface="Arial Black" panose="020B0A04020102020204" pitchFamily="34" charset="0"/>
              </a:rPr>
              <a:t>repentir…</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2 Corinthiens 7.10</a:t>
            </a:r>
            <a:endParaRPr lang="fr-FR" sz="2800" dirty="0">
              <a:latin typeface="Arial Black" panose="020B0A04020102020204" pitchFamily="34" charset="0"/>
            </a:endParaRPr>
          </a:p>
          <a:p>
            <a:pPr algn="just"/>
            <a:r>
              <a:rPr lang="fr-FR" sz="2800" dirty="0">
                <a:latin typeface="Arial Black" panose="020B0A04020102020204" pitchFamily="34" charset="0"/>
              </a:rPr>
              <a:t>En effet, la tristesse selon Dieu produit une repentance à salut dont on ne se repent jamais, tandis que la tristesse du monde produit la mort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73985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2812"/>
            <a:ext cx="9143999" cy="2308324"/>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7200" dirty="0" smtClean="0">
                <a:latin typeface="Arial Black" panose="020B0A04020102020204" pitchFamily="34" charset="0"/>
              </a:rPr>
              <a:t>Epitre de Paul aux Ephésiens </a:t>
            </a:r>
            <a:endParaRPr lang="fr-FR" sz="7200" dirty="0">
              <a:latin typeface="Arial Black" panose="020B0A04020102020204" pitchFamily="34" charset="0"/>
            </a:endParaRPr>
          </a:p>
        </p:txBody>
      </p:sp>
    </p:spTree>
    <p:extLst>
      <p:ext uri="{BB962C8B-B14F-4D97-AF65-F5344CB8AC3E}">
        <p14:creationId xmlns:p14="http://schemas.microsoft.com/office/powerpoint/2010/main" val="3066998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24829"/>
            <a:ext cx="9143999"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Avoir la </a:t>
            </a:r>
            <a:r>
              <a:rPr lang="fr-FR" sz="4000" dirty="0" smtClean="0">
                <a:latin typeface="Arial Black" panose="020B0A04020102020204" pitchFamily="34" charset="0"/>
              </a:rPr>
              <a:t>foi</a:t>
            </a:r>
          </a:p>
          <a:p>
            <a:pPr algn="ctr"/>
            <a:r>
              <a:rPr lang="fr-FR" sz="4000" dirty="0" smtClean="0">
                <a:latin typeface="Arial Black" panose="020B0A04020102020204" pitchFamily="34" charset="0"/>
              </a:rPr>
              <a:t>Implique l’Amour</a:t>
            </a:r>
            <a:endParaRPr lang="fr-FR" sz="4000" dirty="0">
              <a:latin typeface="Arial Black" panose="020B0A04020102020204" pitchFamily="34" charset="0"/>
            </a:endParaRPr>
          </a:p>
        </p:txBody>
      </p:sp>
      <p:sp>
        <p:nvSpPr>
          <p:cNvPr id="3" name="Rectangle 2"/>
          <p:cNvSpPr/>
          <p:nvPr/>
        </p:nvSpPr>
        <p:spPr>
          <a:xfrm>
            <a:off x="154544" y="1895804"/>
            <a:ext cx="8834908" cy="4524315"/>
          </a:xfrm>
          <a:prstGeom prst="rect">
            <a:avLst/>
          </a:prstGeom>
        </p:spPr>
        <p:txBody>
          <a:bodyPr wrap="square">
            <a:spAutoFit/>
          </a:bodyPr>
          <a:lstStyle/>
          <a:p>
            <a:pPr algn="just"/>
            <a:r>
              <a:rPr lang="fr-FR" sz="3200" dirty="0" smtClean="0">
                <a:latin typeface="Arial Black" panose="020B0A04020102020204" pitchFamily="34" charset="0"/>
              </a:rPr>
              <a:t>Matthieu 22.37-39</a:t>
            </a:r>
          </a:p>
          <a:p>
            <a:pPr algn="just"/>
            <a:r>
              <a:rPr lang="fr-FR" sz="3200" dirty="0" smtClean="0">
                <a:latin typeface="Arial Black" panose="020B0A04020102020204" pitchFamily="34" charset="0"/>
              </a:rPr>
              <a:t>Jésus </a:t>
            </a:r>
            <a:r>
              <a:rPr lang="fr-FR" sz="3200" dirty="0">
                <a:latin typeface="Arial Black" panose="020B0A04020102020204" pitchFamily="34" charset="0"/>
              </a:rPr>
              <a:t>lui répondit : Tu aimeras le Seigneur, ton Dieu, de tout ton cœur, de toute ton âme, et de toute ta pensée</a:t>
            </a:r>
            <a:r>
              <a:rPr lang="fr-FR" sz="3200" dirty="0" smtClean="0">
                <a:latin typeface="Arial Black" panose="020B0A04020102020204" pitchFamily="34" charset="0"/>
              </a:rPr>
              <a:t>. C’est </a:t>
            </a:r>
            <a:r>
              <a:rPr lang="fr-FR" sz="3200" dirty="0">
                <a:latin typeface="Arial Black" panose="020B0A04020102020204" pitchFamily="34" charset="0"/>
              </a:rPr>
              <a:t>le premier et le plus grand commandement.</a:t>
            </a:r>
          </a:p>
          <a:p>
            <a:pPr algn="just"/>
            <a:r>
              <a:rPr lang="fr-FR" sz="3200" dirty="0" smtClean="0">
                <a:latin typeface="Arial Black" panose="020B0A04020102020204" pitchFamily="34" charset="0"/>
              </a:rPr>
              <a:t>Et </a:t>
            </a:r>
            <a:r>
              <a:rPr lang="fr-FR" sz="3200" dirty="0">
                <a:latin typeface="Arial Black" panose="020B0A04020102020204" pitchFamily="34" charset="0"/>
              </a:rPr>
              <a:t>voici le second, qui lui est semblable : Tu aimeras ton prochain comme toi-même.</a:t>
            </a:r>
          </a:p>
        </p:txBody>
      </p:sp>
    </p:spTree>
    <p:extLst>
      <p:ext uri="{BB962C8B-B14F-4D97-AF65-F5344CB8AC3E}">
        <p14:creationId xmlns:p14="http://schemas.microsoft.com/office/powerpoint/2010/main" val="139095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30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189775"/>
            <a:ext cx="9143999" cy="923330"/>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Thème </a:t>
            </a:r>
            <a:endParaRPr lang="fr-FR" sz="5400" dirty="0">
              <a:latin typeface="Arial Black" panose="020B0A04020102020204" pitchFamily="34" charset="0"/>
            </a:endParaRPr>
          </a:p>
        </p:txBody>
      </p:sp>
      <p:sp>
        <p:nvSpPr>
          <p:cNvPr id="3" name="Rectangle 2"/>
          <p:cNvSpPr/>
          <p:nvPr/>
        </p:nvSpPr>
        <p:spPr>
          <a:xfrm>
            <a:off x="-2" y="1351588"/>
            <a:ext cx="9143999" cy="584775"/>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Jésus et l’église </a:t>
            </a:r>
            <a:endParaRPr lang="fr-FR" sz="3200" dirty="0">
              <a:latin typeface="Arial Black" panose="020B0A04020102020204" pitchFamily="34" charset="0"/>
            </a:endParaRPr>
          </a:p>
        </p:txBody>
      </p:sp>
      <p:sp>
        <p:nvSpPr>
          <p:cNvPr id="4" name="Rectangle 3"/>
          <p:cNvSpPr/>
          <p:nvPr/>
        </p:nvSpPr>
        <p:spPr>
          <a:xfrm>
            <a:off x="-5" y="3186089"/>
            <a:ext cx="9143999" cy="923330"/>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Plan </a:t>
            </a:r>
            <a:endParaRPr lang="fr-FR" sz="5400" dirty="0">
              <a:latin typeface="Arial Black" panose="020B0A04020102020204" pitchFamily="34" charset="0"/>
            </a:endParaRPr>
          </a:p>
        </p:txBody>
      </p:sp>
      <p:sp>
        <p:nvSpPr>
          <p:cNvPr id="5" name="Rectangle 4"/>
          <p:cNvSpPr/>
          <p:nvPr/>
        </p:nvSpPr>
        <p:spPr>
          <a:xfrm>
            <a:off x="-4" y="4326283"/>
            <a:ext cx="9143999" cy="1077218"/>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I.	La rédemption du croyant: </a:t>
            </a:r>
            <a:r>
              <a:rPr lang="fr-FR" sz="3200" dirty="0" err="1" smtClean="0">
                <a:latin typeface="Arial Black" panose="020B0A04020102020204" pitchFamily="34" charset="0"/>
              </a:rPr>
              <a:t>ch</a:t>
            </a:r>
            <a:r>
              <a:rPr lang="fr-FR" sz="3200" dirty="0" smtClean="0">
                <a:latin typeface="Arial Black" panose="020B0A04020102020204" pitchFamily="34" charset="0"/>
              </a:rPr>
              <a:t> 1 à 3 Doctrinale </a:t>
            </a:r>
            <a:endParaRPr lang="fr-FR" sz="3200" dirty="0">
              <a:latin typeface="Arial Black" panose="020B0A04020102020204" pitchFamily="34" charset="0"/>
            </a:endParaRPr>
          </a:p>
        </p:txBody>
      </p:sp>
      <p:sp>
        <p:nvSpPr>
          <p:cNvPr id="6" name="Rectangle 5"/>
          <p:cNvSpPr/>
          <p:nvPr/>
        </p:nvSpPr>
        <p:spPr>
          <a:xfrm>
            <a:off x="5" y="5620365"/>
            <a:ext cx="9143999" cy="1077218"/>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marL="571500" indent="-571500" algn="ctr">
              <a:buAutoNum type="romanUcPeriod" startAt="2"/>
            </a:pPr>
            <a:r>
              <a:rPr lang="fr-FR" sz="3200" dirty="0" smtClean="0">
                <a:latin typeface="Arial Black" panose="020B0A04020102020204" pitchFamily="34" charset="0"/>
              </a:rPr>
              <a:t>La vie du croyant : </a:t>
            </a:r>
            <a:r>
              <a:rPr lang="fr-FR" sz="3200" dirty="0" err="1" smtClean="0">
                <a:latin typeface="Arial Black" panose="020B0A04020102020204" pitchFamily="34" charset="0"/>
              </a:rPr>
              <a:t>ch</a:t>
            </a:r>
            <a:r>
              <a:rPr lang="fr-FR" sz="3200" dirty="0" smtClean="0">
                <a:latin typeface="Arial Black" panose="020B0A04020102020204" pitchFamily="34" charset="0"/>
              </a:rPr>
              <a:t> 4 à 6</a:t>
            </a:r>
          </a:p>
          <a:p>
            <a:pPr algn="ctr"/>
            <a:r>
              <a:rPr lang="fr-FR" sz="3200" dirty="0" smtClean="0">
                <a:latin typeface="Arial Black" panose="020B0A04020102020204" pitchFamily="34" charset="0"/>
              </a:rPr>
              <a:t>Pratique </a:t>
            </a:r>
            <a:endParaRPr lang="fr-FR" sz="3200" dirty="0">
              <a:latin typeface="Arial Black" panose="020B0A04020102020204" pitchFamily="34" charset="0"/>
            </a:endParaRPr>
          </a:p>
        </p:txBody>
      </p:sp>
    </p:spTree>
    <p:extLst>
      <p:ext uri="{BB962C8B-B14F-4D97-AF65-F5344CB8AC3E}">
        <p14:creationId xmlns:p14="http://schemas.microsoft.com/office/powerpoint/2010/main" val="2617543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76896"/>
            <a:ext cx="9143999" cy="1754326"/>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La rédemption du croyant</a:t>
            </a:r>
            <a:endParaRPr lang="fr-FR" sz="5400" dirty="0">
              <a:latin typeface="Arial Black" panose="020B0A04020102020204" pitchFamily="34" charset="0"/>
            </a:endParaRPr>
          </a:p>
        </p:txBody>
      </p:sp>
      <p:sp>
        <p:nvSpPr>
          <p:cNvPr id="3" name="Rectangle 2"/>
          <p:cNvSpPr/>
          <p:nvPr/>
        </p:nvSpPr>
        <p:spPr>
          <a:xfrm>
            <a:off x="1" y="2218526"/>
            <a:ext cx="9143999" cy="95410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La rédemption</a:t>
            </a:r>
          </a:p>
          <a:p>
            <a:pPr lvl="0" algn="ctr"/>
            <a:r>
              <a:rPr lang="fr-FR" sz="2400" dirty="0">
                <a:solidFill>
                  <a:prstClr val="black"/>
                </a:solidFill>
                <a:latin typeface="Arial Black" panose="020B0A04020102020204" pitchFamily="34" charset="0"/>
              </a:rPr>
              <a:t>Chapitre </a:t>
            </a:r>
            <a:r>
              <a:rPr lang="fr-FR" sz="2400" dirty="0" smtClean="0">
                <a:solidFill>
                  <a:prstClr val="black"/>
                </a:solidFill>
                <a:latin typeface="Arial Black" panose="020B0A04020102020204" pitchFamily="34" charset="0"/>
              </a:rPr>
              <a:t>1.1-14</a:t>
            </a:r>
            <a:r>
              <a:rPr lang="fr-FR" sz="2400" dirty="0" smtClean="0">
                <a:latin typeface="Arial Black" panose="020B0A04020102020204" pitchFamily="34" charset="0"/>
              </a:rPr>
              <a:t> </a:t>
            </a:r>
            <a:endParaRPr lang="fr-FR" sz="2400" dirty="0">
              <a:latin typeface="Arial Black" panose="020B0A04020102020204" pitchFamily="34" charset="0"/>
            </a:endParaRPr>
          </a:p>
        </p:txBody>
      </p:sp>
      <p:sp>
        <p:nvSpPr>
          <p:cNvPr id="4" name="Rectangle 3"/>
          <p:cNvSpPr/>
          <p:nvPr/>
        </p:nvSpPr>
        <p:spPr>
          <a:xfrm>
            <a:off x="1" y="5126351"/>
            <a:ext cx="9143999" cy="954107"/>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Résultats de la rédemption</a:t>
            </a:r>
          </a:p>
          <a:p>
            <a:pPr algn="ctr"/>
            <a:r>
              <a:rPr lang="fr-FR" sz="2400" dirty="0" smtClean="0">
                <a:latin typeface="Arial Black" panose="020B0A04020102020204" pitchFamily="34" charset="0"/>
              </a:rPr>
              <a:t>Chapitre </a:t>
            </a:r>
            <a:r>
              <a:rPr lang="fr-FR" sz="2400" dirty="0">
                <a:latin typeface="Arial Black" panose="020B0A04020102020204" pitchFamily="34" charset="0"/>
              </a:rPr>
              <a:t>2.1-3.21</a:t>
            </a:r>
          </a:p>
        </p:txBody>
      </p:sp>
      <p:sp>
        <p:nvSpPr>
          <p:cNvPr id="5" name="Rectangle 4"/>
          <p:cNvSpPr/>
          <p:nvPr/>
        </p:nvSpPr>
        <p:spPr>
          <a:xfrm>
            <a:off x="0" y="3364662"/>
            <a:ext cx="9143999" cy="1446550"/>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La première prière de Paul pour les Ephésiens</a:t>
            </a:r>
          </a:p>
          <a:p>
            <a:pPr lvl="0" algn="ctr"/>
            <a:r>
              <a:rPr lang="fr-FR" sz="2400" dirty="0">
                <a:solidFill>
                  <a:prstClr val="black"/>
                </a:solidFill>
                <a:latin typeface="Arial Black" panose="020B0A04020102020204" pitchFamily="34" charset="0"/>
              </a:rPr>
              <a:t>Chapitre </a:t>
            </a:r>
            <a:r>
              <a:rPr lang="fr-FR" sz="2400" dirty="0" smtClean="0">
                <a:solidFill>
                  <a:prstClr val="black"/>
                </a:solidFill>
                <a:latin typeface="Arial Black" panose="020B0A04020102020204" pitchFamily="34" charset="0"/>
              </a:rPr>
              <a:t>1.15-23</a:t>
            </a:r>
            <a:endParaRPr lang="fr-FR" sz="2400" dirty="0">
              <a:latin typeface="Arial Black" panose="020B0A04020102020204" pitchFamily="34" charset="0"/>
            </a:endParaRPr>
          </a:p>
        </p:txBody>
      </p:sp>
    </p:spTree>
    <p:extLst>
      <p:ext uri="{BB962C8B-B14F-4D97-AF65-F5344CB8AC3E}">
        <p14:creationId xmlns:p14="http://schemas.microsoft.com/office/powerpoint/2010/main" val="1379967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25381"/>
            <a:ext cx="9143999" cy="954107"/>
          </a:xfrm>
          <a:prstGeom prst="rect">
            <a:avLst/>
          </a:prstGeom>
          <a:ln/>
          <a:effectLst>
            <a:glow rad="101600">
              <a:schemeClr val="accent3">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Résultats de la rédemption</a:t>
            </a:r>
          </a:p>
          <a:p>
            <a:pPr algn="ctr"/>
            <a:r>
              <a:rPr lang="fr-FR" sz="2400" dirty="0" smtClean="0">
                <a:latin typeface="Arial Black" panose="020B0A04020102020204" pitchFamily="34" charset="0"/>
              </a:rPr>
              <a:t>Chapitre </a:t>
            </a:r>
            <a:r>
              <a:rPr lang="fr-FR" sz="2400" dirty="0">
                <a:latin typeface="Arial Black" panose="020B0A04020102020204" pitchFamily="34" charset="0"/>
              </a:rPr>
              <a:t>2.1-3.21</a:t>
            </a:r>
          </a:p>
        </p:txBody>
      </p:sp>
      <p:sp>
        <p:nvSpPr>
          <p:cNvPr id="3" name="Rectangle 2"/>
          <p:cNvSpPr/>
          <p:nvPr/>
        </p:nvSpPr>
        <p:spPr>
          <a:xfrm>
            <a:off x="0" y="1280896"/>
            <a:ext cx="9143999" cy="49552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800" dirty="0" smtClean="0">
                <a:latin typeface="Arial Black" panose="020B0A04020102020204" pitchFamily="34" charset="0"/>
              </a:rPr>
              <a:t>1</a:t>
            </a:r>
            <a:r>
              <a:rPr lang="fr-FR" sz="2800" dirty="0">
                <a:latin typeface="Arial Black" panose="020B0A04020102020204" pitchFamily="34" charset="0"/>
              </a:rPr>
              <a:t>.	Libération du péché et de la </a:t>
            </a:r>
            <a:r>
              <a:rPr lang="fr-FR" sz="2800" dirty="0" smtClean="0">
                <a:latin typeface="Arial Black" panose="020B0A04020102020204" pitchFamily="34" charset="0"/>
              </a:rPr>
              <a:t>mort</a:t>
            </a:r>
            <a:endParaRPr lang="fr-FR" sz="2800" dirty="0">
              <a:latin typeface="Arial Black" panose="020B0A04020102020204" pitchFamily="34" charset="0"/>
            </a:endParaRPr>
          </a:p>
          <a:p>
            <a:pPr algn="ctr"/>
            <a:r>
              <a:rPr lang="fr-FR" sz="2800" dirty="0" smtClean="0">
                <a:latin typeface="Arial Black" panose="020B0A04020102020204" pitchFamily="34" charset="0"/>
              </a:rPr>
              <a:t>Ephésiens 2.1-10 </a:t>
            </a:r>
          </a:p>
          <a:p>
            <a:endParaRPr lang="fr-FR" sz="1200" dirty="0" smtClean="0">
              <a:latin typeface="Arial Black" panose="020B0A04020102020204" pitchFamily="34" charset="0"/>
            </a:endParaRPr>
          </a:p>
          <a:p>
            <a:r>
              <a:rPr lang="fr-FR" sz="2800" dirty="0" smtClean="0">
                <a:latin typeface="Arial Black" panose="020B0A04020102020204" pitchFamily="34" charset="0"/>
              </a:rPr>
              <a:t>2</a:t>
            </a:r>
            <a:r>
              <a:rPr lang="fr-FR" sz="2800" dirty="0">
                <a:latin typeface="Arial Black" panose="020B0A04020102020204" pitchFamily="34" charset="0"/>
              </a:rPr>
              <a:t>.	Réconciliation avec l’ensemble des rachetés</a:t>
            </a:r>
          </a:p>
          <a:p>
            <a:pPr algn="ctr"/>
            <a:r>
              <a:rPr lang="fr-FR" sz="2800" dirty="0" smtClean="0">
                <a:latin typeface="Arial Black" panose="020B0A04020102020204" pitchFamily="34" charset="0"/>
              </a:rPr>
              <a:t>Ephésiens 2.11-15</a:t>
            </a:r>
            <a:endParaRPr lang="fr-FR" sz="2800" dirty="0">
              <a:latin typeface="Arial Black" panose="020B0A04020102020204" pitchFamily="34" charset="0"/>
            </a:endParaRPr>
          </a:p>
          <a:p>
            <a:endParaRPr lang="fr-FR" sz="1200" dirty="0">
              <a:latin typeface="Arial Black" panose="020B0A04020102020204" pitchFamily="34" charset="0"/>
            </a:endParaRPr>
          </a:p>
          <a:p>
            <a:r>
              <a:rPr lang="fr-FR" sz="2800" dirty="0">
                <a:latin typeface="Arial Black" panose="020B0A04020102020204" pitchFamily="34" charset="0"/>
              </a:rPr>
              <a:t>3.	Union avec Christ en une même </a:t>
            </a:r>
            <a:r>
              <a:rPr lang="fr-FR" sz="2800" dirty="0" smtClean="0">
                <a:latin typeface="Arial Black" panose="020B0A04020102020204" pitchFamily="34" charset="0"/>
              </a:rPr>
              <a:t>famille</a:t>
            </a:r>
            <a:endParaRPr lang="fr-FR" sz="2800" dirty="0">
              <a:latin typeface="Arial Black" panose="020B0A04020102020204" pitchFamily="34" charset="0"/>
            </a:endParaRPr>
          </a:p>
          <a:p>
            <a:pPr algn="ctr"/>
            <a:r>
              <a:rPr lang="fr-FR" sz="2800" dirty="0" smtClean="0">
                <a:latin typeface="Arial Black" panose="020B0A04020102020204" pitchFamily="34" charset="0"/>
              </a:rPr>
              <a:t>Ephésiens </a:t>
            </a:r>
            <a:r>
              <a:rPr lang="fr-FR" sz="2800" dirty="0">
                <a:latin typeface="Arial Black" panose="020B0A04020102020204" pitchFamily="34" charset="0"/>
              </a:rPr>
              <a:t>2.16-22 : </a:t>
            </a:r>
          </a:p>
          <a:p>
            <a:endParaRPr lang="fr-FR" sz="1200" dirty="0">
              <a:latin typeface="Arial Black" panose="020B0A04020102020204" pitchFamily="34" charset="0"/>
            </a:endParaRPr>
          </a:p>
          <a:p>
            <a:r>
              <a:rPr lang="fr-FR" sz="2800" dirty="0">
                <a:latin typeface="Arial Black" panose="020B0A04020102020204" pitchFamily="34" charset="0"/>
              </a:rPr>
              <a:t>4.	Révélation de la sagesse de Dieu par </a:t>
            </a:r>
            <a:r>
              <a:rPr lang="fr-FR" sz="2800" dirty="0" smtClean="0">
                <a:latin typeface="Arial Black" panose="020B0A04020102020204" pitchFamily="34" charset="0"/>
              </a:rPr>
              <a:t>l’Eglise</a:t>
            </a:r>
            <a:endParaRPr lang="fr-FR" sz="2800" dirty="0">
              <a:latin typeface="Arial Black" panose="020B0A04020102020204" pitchFamily="34" charset="0"/>
            </a:endParaRPr>
          </a:p>
          <a:p>
            <a:pPr algn="ctr"/>
            <a:r>
              <a:rPr lang="fr-FR" sz="2800" dirty="0" smtClean="0">
                <a:latin typeface="Arial Black" panose="020B0A04020102020204" pitchFamily="34" charset="0"/>
              </a:rPr>
              <a:t>Ephésiens 3.1-13</a:t>
            </a:r>
            <a:endParaRPr lang="fr-FR" sz="2800" dirty="0">
              <a:latin typeface="Arial Black" panose="020B0A04020102020204" pitchFamily="34" charset="0"/>
            </a:endParaRPr>
          </a:p>
        </p:txBody>
      </p:sp>
    </p:spTree>
    <p:extLst>
      <p:ext uri="{BB962C8B-B14F-4D97-AF65-F5344CB8AC3E}">
        <p14:creationId xmlns:p14="http://schemas.microsoft.com/office/powerpoint/2010/main" val="290795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430890"/>
            <a:ext cx="8834908" cy="569386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800" dirty="0" smtClean="0">
                <a:latin typeface="Arial Black" panose="020B0A04020102020204" pitchFamily="34" charset="0"/>
              </a:rPr>
              <a:t>1</a:t>
            </a:r>
            <a:r>
              <a:rPr lang="fr-FR" sz="2800" dirty="0">
                <a:latin typeface="Arial Black" panose="020B0A04020102020204" pitchFamily="34" charset="0"/>
              </a:rPr>
              <a:t>.	Libération du péché et de la </a:t>
            </a:r>
            <a:r>
              <a:rPr lang="fr-FR" sz="2800" dirty="0" smtClean="0">
                <a:latin typeface="Arial Black" panose="020B0A04020102020204" pitchFamily="34" charset="0"/>
              </a:rPr>
              <a:t>mort</a:t>
            </a:r>
            <a:endParaRPr lang="fr-FR" sz="2800" dirty="0">
              <a:latin typeface="Arial Black" panose="020B0A04020102020204" pitchFamily="34" charset="0"/>
            </a:endParaRPr>
          </a:p>
          <a:p>
            <a:pPr algn="ctr"/>
            <a:r>
              <a:rPr lang="fr-FR" sz="2800" dirty="0" smtClean="0">
                <a:latin typeface="Arial Black" panose="020B0A04020102020204" pitchFamily="34" charset="0"/>
              </a:rPr>
              <a:t>Ephésiens 2.1-10 </a:t>
            </a:r>
          </a:p>
          <a:p>
            <a:endParaRPr lang="fr-FR" sz="2800" dirty="0" smtClean="0">
              <a:latin typeface="Arial Black" panose="020B0A04020102020204" pitchFamily="34" charset="0"/>
            </a:endParaRPr>
          </a:p>
          <a:p>
            <a:r>
              <a:rPr lang="fr-FR" sz="2800" dirty="0" smtClean="0">
                <a:latin typeface="Arial Black" panose="020B0A04020102020204" pitchFamily="34" charset="0"/>
              </a:rPr>
              <a:t>2</a:t>
            </a:r>
            <a:r>
              <a:rPr lang="fr-FR" sz="2800" dirty="0">
                <a:latin typeface="Arial Black" panose="020B0A04020102020204" pitchFamily="34" charset="0"/>
              </a:rPr>
              <a:t>.	Réconciliation avec l’ensemble des rachetés</a:t>
            </a:r>
          </a:p>
          <a:p>
            <a:pPr algn="ctr"/>
            <a:r>
              <a:rPr lang="fr-FR" sz="2800" dirty="0" smtClean="0">
                <a:latin typeface="Arial Black" panose="020B0A04020102020204" pitchFamily="34" charset="0"/>
              </a:rPr>
              <a:t>Ephésiens 2.11-15</a:t>
            </a:r>
            <a:endParaRPr lang="fr-FR" sz="2800" dirty="0">
              <a:latin typeface="Arial Black" panose="020B0A04020102020204" pitchFamily="34" charset="0"/>
            </a:endParaRPr>
          </a:p>
          <a:p>
            <a:endParaRPr lang="fr-FR" sz="2800" dirty="0">
              <a:latin typeface="Arial Black" panose="020B0A04020102020204" pitchFamily="34" charset="0"/>
            </a:endParaRPr>
          </a:p>
          <a:p>
            <a:r>
              <a:rPr lang="fr-FR" sz="2800" dirty="0">
                <a:latin typeface="Arial Black" panose="020B0A04020102020204" pitchFamily="34" charset="0"/>
              </a:rPr>
              <a:t>3.	Union avec Christ en une même </a:t>
            </a:r>
            <a:r>
              <a:rPr lang="fr-FR" sz="2800" dirty="0" smtClean="0">
                <a:latin typeface="Arial Black" panose="020B0A04020102020204" pitchFamily="34" charset="0"/>
              </a:rPr>
              <a:t>famille</a:t>
            </a:r>
            <a:endParaRPr lang="fr-FR" sz="2800" dirty="0">
              <a:latin typeface="Arial Black" panose="020B0A04020102020204" pitchFamily="34" charset="0"/>
            </a:endParaRPr>
          </a:p>
          <a:p>
            <a:pPr algn="ctr"/>
            <a:r>
              <a:rPr lang="fr-FR" sz="2800" dirty="0" smtClean="0">
                <a:latin typeface="Arial Black" panose="020B0A04020102020204" pitchFamily="34" charset="0"/>
              </a:rPr>
              <a:t>Ephésiens </a:t>
            </a:r>
            <a:r>
              <a:rPr lang="fr-FR" sz="2800" dirty="0">
                <a:latin typeface="Arial Black" panose="020B0A04020102020204" pitchFamily="34" charset="0"/>
              </a:rPr>
              <a:t>2.16-22 : </a:t>
            </a:r>
          </a:p>
          <a:p>
            <a:endParaRPr lang="fr-FR" sz="2800" dirty="0">
              <a:latin typeface="Arial Black" panose="020B0A04020102020204" pitchFamily="34" charset="0"/>
            </a:endParaRPr>
          </a:p>
          <a:p>
            <a:r>
              <a:rPr lang="fr-FR" sz="2800" dirty="0">
                <a:latin typeface="Arial Black" panose="020B0A04020102020204" pitchFamily="34" charset="0"/>
              </a:rPr>
              <a:t>4.	Révélation de la sagesse de Dieu par </a:t>
            </a:r>
            <a:r>
              <a:rPr lang="fr-FR" sz="2800" dirty="0" smtClean="0">
                <a:latin typeface="Arial Black" panose="020B0A04020102020204" pitchFamily="34" charset="0"/>
              </a:rPr>
              <a:t>l’Eglise</a:t>
            </a:r>
            <a:endParaRPr lang="fr-FR" sz="2800" dirty="0">
              <a:latin typeface="Arial Black" panose="020B0A04020102020204" pitchFamily="34" charset="0"/>
            </a:endParaRPr>
          </a:p>
          <a:p>
            <a:pPr algn="ctr"/>
            <a:r>
              <a:rPr lang="fr-FR" sz="2800" dirty="0" smtClean="0">
                <a:latin typeface="Arial Black" panose="020B0A04020102020204" pitchFamily="34" charset="0"/>
              </a:rPr>
              <a:t>Ephésiens 3.1-13</a:t>
            </a:r>
            <a:endParaRPr lang="fr-FR" sz="2800" dirty="0">
              <a:latin typeface="Arial Black" panose="020B0A04020102020204" pitchFamily="34" charset="0"/>
            </a:endParaRPr>
          </a:p>
        </p:txBody>
      </p:sp>
    </p:spTree>
    <p:extLst>
      <p:ext uri="{BB962C8B-B14F-4D97-AF65-F5344CB8AC3E}">
        <p14:creationId xmlns:p14="http://schemas.microsoft.com/office/powerpoint/2010/main" val="209518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1680141"/>
            <a:ext cx="8834908"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000" dirty="0" smtClean="0">
                <a:latin typeface="Arial Black" panose="020B0A04020102020204" pitchFamily="34" charset="0"/>
              </a:rPr>
              <a:t>Libération </a:t>
            </a:r>
            <a:r>
              <a:rPr lang="fr-FR" sz="4000" dirty="0">
                <a:latin typeface="Arial Black" panose="020B0A04020102020204" pitchFamily="34" charset="0"/>
              </a:rPr>
              <a:t>du péché et de la mort en vue d’une vie nouvelle en </a:t>
            </a:r>
            <a:r>
              <a:rPr lang="fr-FR" sz="4000" dirty="0" smtClean="0">
                <a:latin typeface="Arial Black" panose="020B0A04020102020204" pitchFamily="34" charset="0"/>
              </a:rPr>
              <a:t>Christ</a:t>
            </a:r>
            <a:endParaRPr lang="fr-FR" sz="4000" dirty="0">
              <a:latin typeface="Arial Black" panose="020B0A04020102020204" pitchFamily="34" charset="0"/>
            </a:endParaRPr>
          </a:p>
        </p:txBody>
      </p:sp>
    </p:spTree>
    <p:extLst>
      <p:ext uri="{BB962C8B-B14F-4D97-AF65-F5344CB8AC3E}">
        <p14:creationId xmlns:p14="http://schemas.microsoft.com/office/powerpoint/2010/main" val="426045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147555"/>
            <a:ext cx="8834908"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Un constat : Vous </a:t>
            </a:r>
            <a:r>
              <a:rPr lang="fr-FR" sz="3200" dirty="0">
                <a:latin typeface="Arial Black" panose="020B0A04020102020204" pitchFamily="34" charset="0"/>
              </a:rPr>
              <a:t>étiez morts par vos offenses et par vos </a:t>
            </a:r>
            <a:r>
              <a:rPr lang="fr-FR" sz="3200" dirty="0" smtClean="0">
                <a:latin typeface="Arial Black" panose="020B0A04020102020204" pitchFamily="34" charset="0"/>
              </a:rPr>
              <a:t>péchés</a:t>
            </a:r>
            <a:endParaRPr lang="fr-FR" sz="3200" dirty="0">
              <a:latin typeface="Arial Black" panose="020B0A04020102020204" pitchFamily="34" charset="0"/>
            </a:endParaRPr>
          </a:p>
        </p:txBody>
      </p:sp>
      <p:sp>
        <p:nvSpPr>
          <p:cNvPr id="4" name="Rectangle 3"/>
          <p:cNvSpPr/>
          <p:nvPr/>
        </p:nvSpPr>
        <p:spPr>
          <a:xfrm>
            <a:off x="141667" y="1501434"/>
            <a:ext cx="8834908"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Maintenus dans cet état de mort:</a:t>
            </a:r>
            <a:endParaRPr lang="fr-FR" sz="3200" dirty="0">
              <a:latin typeface="Arial Black" panose="020B0A04020102020204" pitchFamily="34" charset="0"/>
            </a:endParaRPr>
          </a:p>
        </p:txBody>
      </p:sp>
      <p:sp>
        <p:nvSpPr>
          <p:cNvPr id="5" name="Rectangle 4"/>
          <p:cNvSpPr/>
          <p:nvPr/>
        </p:nvSpPr>
        <p:spPr>
          <a:xfrm>
            <a:off x="0" y="2230886"/>
            <a:ext cx="9144000" cy="3046988"/>
          </a:xfrm>
          <a:prstGeom prst="rect">
            <a:avLst/>
          </a:prstGeom>
        </p:spPr>
        <p:txBody>
          <a:bodyPr wrap="square">
            <a:spAutoFit/>
          </a:bodyPr>
          <a:lstStyle/>
          <a:p>
            <a:pPr algn="just"/>
            <a:r>
              <a:rPr lang="fr-FR" sz="3200" dirty="0" smtClean="0">
                <a:latin typeface="Arial Black" panose="020B0A04020102020204" pitchFamily="34" charset="0"/>
              </a:rPr>
              <a:t>… vous </a:t>
            </a:r>
            <a:r>
              <a:rPr lang="fr-FR" sz="3200" dirty="0">
                <a:latin typeface="Arial Black" panose="020B0A04020102020204" pitchFamily="34" charset="0"/>
              </a:rPr>
              <a:t>marchiez </a:t>
            </a:r>
            <a:r>
              <a:rPr lang="fr-FR" sz="3200" dirty="0" smtClean="0">
                <a:latin typeface="Arial Black" panose="020B0A04020102020204" pitchFamily="34" charset="0"/>
              </a:rPr>
              <a:t>autrefois</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selon </a:t>
            </a:r>
            <a:r>
              <a:rPr lang="fr-FR" sz="3200" dirty="0">
                <a:latin typeface="Arial Black" panose="020B0A04020102020204" pitchFamily="34" charset="0"/>
              </a:rPr>
              <a:t>le train de ce </a:t>
            </a:r>
            <a:r>
              <a:rPr lang="fr-FR" sz="3200" dirty="0" smtClean="0">
                <a:latin typeface="Arial Black" panose="020B0A04020102020204" pitchFamily="34" charset="0"/>
              </a:rPr>
              <a:t>monde</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selon </a:t>
            </a:r>
            <a:r>
              <a:rPr lang="fr-FR" sz="3200" dirty="0">
                <a:latin typeface="Arial Black" panose="020B0A04020102020204" pitchFamily="34" charset="0"/>
              </a:rPr>
              <a:t>le prince de la puissance de </a:t>
            </a:r>
            <a:r>
              <a:rPr lang="fr-FR" sz="3200" dirty="0" smtClean="0">
                <a:latin typeface="Arial Black" panose="020B0A04020102020204" pitchFamily="34" charset="0"/>
              </a:rPr>
              <a:t>l’air</a:t>
            </a:r>
            <a:endParaRPr lang="fr-FR" sz="3200" dirty="0">
              <a:latin typeface="Arial Black" panose="020B0A04020102020204" pitchFamily="34" charset="0"/>
            </a:endParaRPr>
          </a:p>
        </p:txBody>
      </p:sp>
      <p:sp>
        <p:nvSpPr>
          <p:cNvPr id="6" name="Rectangle 5"/>
          <p:cNvSpPr/>
          <p:nvPr/>
        </p:nvSpPr>
        <p:spPr>
          <a:xfrm>
            <a:off x="141667" y="5940901"/>
            <a:ext cx="8834908"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anose="020B0A04020102020204" pitchFamily="34" charset="0"/>
              </a:rPr>
              <a:t>Nous étions esclaves</a:t>
            </a:r>
            <a:endParaRPr lang="fr-FR" sz="3200" dirty="0">
              <a:latin typeface="Arial Black" panose="020B0A04020102020204" pitchFamily="34" charset="0"/>
            </a:endParaRPr>
          </a:p>
        </p:txBody>
      </p:sp>
    </p:spTree>
    <p:extLst>
      <p:ext uri="{BB962C8B-B14F-4D97-AF65-F5344CB8AC3E}">
        <p14:creationId xmlns:p14="http://schemas.microsoft.com/office/powerpoint/2010/main" val="199643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 y="147555"/>
            <a:ext cx="8834908"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anose="020B0A04020102020204" pitchFamily="34" charset="0"/>
              </a:rPr>
              <a:t>1</a:t>
            </a:r>
            <a:r>
              <a:rPr lang="fr-FR" sz="3200" baseline="30000" dirty="0" smtClean="0">
                <a:latin typeface="Arial Black" panose="020B0A04020102020204" pitchFamily="34" charset="0"/>
              </a:rPr>
              <a:t>er</a:t>
            </a:r>
            <a:r>
              <a:rPr lang="fr-FR" sz="3200" dirty="0" smtClean="0">
                <a:latin typeface="Arial Black" panose="020B0A04020102020204" pitchFamily="34" charset="0"/>
              </a:rPr>
              <a:t> Résultat de la rédemption</a:t>
            </a:r>
            <a:endParaRPr lang="fr-FR" sz="3200" dirty="0">
              <a:latin typeface="Arial Black" panose="020B0A04020102020204" pitchFamily="34" charset="0"/>
            </a:endParaRPr>
          </a:p>
        </p:txBody>
      </p:sp>
      <p:sp>
        <p:nvSpPr>
          <p:cNvPr id="3" name="Rectangle 2"/>
          <p:cNvSpPr/>
          <p:nvPr/>
        </p:nvSpPr>
        <p:spPr>
          <a:xfrm>
            <a:off x="141667" y="967527"/>
            <a:ext cx="8834908" cy="5262979"/>
          </a:xfrm>
          <a:prstGeom prst="rect">
            <a:avLst/>
          </a:prstGeom>
        </p:spPr>
        <p:txBody>
          <a:bodyPr wrap="square">
            <a:spAutoFit/>
          </a:bodyPr>
          <a:lstStyle/>
          <a:p>
            <a:pPr algn="just"/>
            <a:r>
              <a:rPr lang="fr-FR" sz="2800" dirty="0" smtClean="0">
                <a:latin typeface="Arial Black" panose="020B0A04020102020204" pitchFamily="34" charset="0"/>
              </a:rPr>
              <a:t>Colossiens 2.13-15</a:t>
            </a:r>
          </a:p>
          <a:p>
            <a:pPr algn="just"/>
            <a:endParaRPr lang="fr-FR" sz="2800" dirty="0" smtClean="0">
              <a:latin typeface="Arial Black" panose="020B0A04020102020204" pitchFamily="34" charset="0"/>
            </a:endParaRPr>
          </a:p>
          <a:p>
            <a:pPr algn="just"/>
            <a:r>
              <a:rPr lang="fr-FR" sz="2800" dirty="0" smtClean="0">
                <a:latin typeface="Arial Black" panose="020B0A04020102020204" pitchFamily="34" charset="0"/>
              </a:rPr>
              <a:t>Vous </a:t>
            </a:r>
            <a:r>
              <a:rPr lang="fr-FR" sz="2800" dirty="0">
                <a:latin typeface="Arial Black" panose="020B0A04020102020204" pitchFamily="34" charset="0"/>
              </a:rPr>
              <a:t>qui étiez morts par vos offenses et par l’incirconcision de votre chair, </a:t>
            </a:r>
            <a:r>
              <a:rPr lang="fr-FR" sz="2800" dirty="0">
                <a:solidFill>
                  <a:srgbClr val="FFFF00"/>
                </a:solidFill>
                <a:latin typeface="Arial Black" panose="020B0A04020102020204" pitchFamily="34" charset="0"/>
              </a:rPr>
              <a:t>il vous a rendus à la vie avec lui</a:t>
            </a:r>
            <a:r>
              <a:rPr lang="fr-FR" sz="2800" dirty="0">
                <a:latin typeface="Arial Black" panose="020B0A04020102020204" pitchFamily="34" charset="0"/>
              </a:rPr>
              <a:t>, en nous faisant grâce pour toutes nos offenses </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il </a:t>
            </a:r>
            <a:r>
              <a:rPr lang="fr-FR" sz="2800" dirty="0">
                <a:solidFill>
                  <a:srgbClr val="FFFF00"/>
                </a:solidFill>
                <a:latin typeface="Arial Black" panose="020B0A04020102020204" pitchFamily="34" charset="0"/>
              </a:rPr>
              <a:t>a effacé l’acte dont les ordonnances nous condamnaient et qui subsistait contre nous, et il l’a détruit en le clouant à la croix</a:t>
            </a:r>
            <a:r>
              <a:rPr lang="fr-FR" sz="2800" dirty="0">
                <a:latin typeface="Arial Black" panose="020B0A04020102020204" pitchFamily="34" charset="0"/>
              </a:rPr>
              <a:t> </a:t>
            </a:r>
            <a:r>
              <a:rPr lang="fr-FR" sz="2800" dirty="0" smtClean="0">
                <a:latin typeface="Arial Black" panose="020B0A04020102020204" pitchFamily="34" charset="0"/>
              </a:rPr>
              <a:t>; il </a:t>
            </a:r>
            <a:r>
              <a:rPr lang="fr-FR" sz="2800" dirty="0">
                <a:latin typeface="Arial Black" panose="020B0A04020102020204" pitchFamily="34" charset="0"/>
              </a:rPr>
              <a:t>a dépouillé les dominations et les autorités, et les a livrées publiquement en spectacle, en triomphant d’elles par la croix.</a:t>
            </a:r>
          </a:p>
        </p:txBody>
      </p:sp>
    </p:spTree>
    <p:extLst>
      <p:ext uri="{BB962C8B-B14F-4D97-AF65-F5344CB8AC3E}">
        <p14:creationId xmlns:p14="http://schemas.microsoft.com/office/powerpoint/2010/main" val="1167910533"/>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623</Words>
  <Application>Microsoft Office PowerPoint</Application>
  <PresentationFormat>Affichage à l'écran (4:3)</PresentationFormat>
  <Paragraphs>92</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Quéré Philippe</cp:lastModifiedBy>
  <cp:revision>39</cp:revision>
  <dcterms:created xsi:type="dcterms:W3CDTF">2014-09-02T10:59:32Z</dcterms:created>
  <dcterms:modified xsi:type="dcterms:W3CDTF">2014-09-16T15:29:44Z</dcterms:modified>
</cp:coreProperties>
</file>