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7" r:id="rId2"/>
    <p:sldId id="258" r:id="rId3"/>
    <p:sldId id="260" r:id="rId4"/>
    <p:sldId id="305" r:id="rId5"/>
    <p:sldId id="339" r:id="rId6"/>
    <p:sldId id="340" r:id="rId7"/>
    <p:sldId id="341" r:id="rId8"/>
    <p:sldId id="342" r:id="rId9"/>
    <p:sldId id="343" r:id="rId10"/>
    <p:sldId id="344" r:id="rId11"/>
    <p:sldId id="345" r:id="rId12"/>
    <p:sldId id="327" r:id="rId13"/>
    <p:sldId id="328" r:id="rId14"/>
    <p:sldId id="335" r:id="rId15"/>
    <p:sldId id="346" r:id="rId16"/>
    <p:sldId id="347" r:id="rId17"/>
    <p:sldId id="348" r:id="rId18"/>
    <p:sldId id="349" r:id="rId19"/>
    <p:sldId id="322" r:id="rId20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4660"/>
  </p:normalViewPr>
  <p:slideViewPr>
    <p:cSldViewPr snapToGrid="0">
      <p:cViewPr>
        <p:scale>
          <a:sx n="75" d="100"/>
          <a:sy n="75" d="100"/>
        </p:scale>
        <p:origin x="-1260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fr-FR" smtClean="0"/>
              <a:t>Modifiez le style des sous-titres du masque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E15D-72A4-4747-8BFC-35EA26F34DF4}" type="datetimeFigureOut">
              <a:rPr lang="fr-FR" smtClean="0"/>
              <a:t>30/09/2014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C6D3-0656-476D-9B80-E74847561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0020442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E15D-72A4-4747-8BFC-35EA26F34DF4}" type="datetimeFigureOut">
              <a:rPr lang="fr-FR" smtClean="0"/>
              <a:t>30/09/2014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C6D3-0656-476D-9B80-E74847561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67057235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E15D-72A4-4747-8BFC-35EA26F34DF4}" type="datetimeFigureOut">
              <a:rPr lang="fr-FR" smtClean="0"/>
              <a:t>30/09/2014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C6D3-0656-476D-9B80-E74847561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59316978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E15D-72A4-4747-8BFC-35EA26F34DF4}" type="datetimeFigureOut">
              <a:rPr lang="fr-FR" smtClean="0"/>
              <a:t>30/09/2014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C6D3-0656-476D-9B80-E74847561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188609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E15D-72A4-4747-8BFC-35EA26F34DF4}" type="datetimeFigureOut">
              <a:rPr lang="fr-FR" smtClean="0"/>
              <a:t>30/09/2014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C6D3-0656-476D-9B80-E74847561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06756950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E15D-72A4-4747-8BFC-35EA26F34DF4}" type="datetimeFigureOut">
              <a:rPr lang="fr-FR" smtClean="0"/>
              <a:t>30/09/2014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C6D3-0656-476D-9B80-E74847561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3925497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E15D-72A4-4747-8BFC-35EA26F34DF4}" type="datetimeFigureOut">
              <a:rPr lang="fr-FR" smtClean="0"/>
              <a:t>30/09/2014</a:t>
            </a:fld>
            <a:endParaRPr lang="fr-F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C6D3-0656-476D-9B80-E74847561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953551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E15D-72A4-4747-8BFC-35EA26F34DF4}" type="datetimeFigureOut">
              <a:rPr lang="fr-FR" smtClean="0"/>
              <a:t>30/09/2014</a:t>
            </a:fld>
            <a:endParaRPr lang="fr-F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C6D3-0656-476D-9B80-E74847561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6596048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E15D-72A4-4747-8BFC-35EA26F34DF4}" type="datetimeFigureOut">
              <a:rPr lang="fr-FR" smtClean="0"/>
              <a:t>30/09/2014</a:t>
            </a:fld>
            <a:endParaRPr lang="fr-F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C6D3-0656-476D-9B80-E74847561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98697147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E15D-72A4-4747-8BFC-35EA26F34DF4}" type="datetimeFigureOut">
              <a:rPr lang="fr-FR" smtClean="0"/>
              <a:t>30/09/2014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C6D3-0656-476D-9B80-E74847561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4741920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fr-FR" smtClean="0"/>
              <a:t>Cliquez sur l'icône pour ajouter une image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fr-FR" smtClean="0"/>
              <a:t>Modifiez les styles du texte du masque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F6E15D-72A4-4747-8BFC-35EA26F34DF4}" type="datetimeFigureOut">
              <a:rPr lang="fr-FR" smtClean="0"/>
              <a:t>30/09/2014</a:t>
            </a:fld>
            <a:endParaRPr lang="fr-F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4DEC6D3-0656-476D-9B80-E74847561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6923909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Modifiez le style du titre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Modifiez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F6E15D-72A4-4747-8BFC-35EA26F34DF4}" type="datetimeFigureOut">
              <a:rPr lang="fr-FR" smtClean="0"/>
              <a:t>30/09/2014</a:t>
            </a:fld>
            <a:endParaRPr lang="fr-F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4DEC6D3-0656-476D-9B80-E74847561766}" type="slidenum">
              <a:rPr lang="fr-FR" smtClean="0"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147710733"/>
      </p:ext>
    </p:extLst>
  </p:cSld>
  <p:clrMap bg1="dk1" tx1="lt1" bg2="dk2" tx2="lt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071671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546" y="147555"/>
            <a:ext cx="88349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afin </a:t>
            </a:r>
            <a:r>
              <a:rPr lang="fr-FR" sz="3200" dirty="0">
                <a:latin typeface="Arial Black" panose="020B0A04020102020204" pitchFamily="34" charset="0"/>
              </a:rPr>
              <a:t>qu’étant enracinés et fondés dans l’amour</a:t>
            </a:r>
            <a:r>
              <a:rPr lang="fr-FR" sz="3200" dirty="0" smtClean="0">
                <a:latin typeface="Arial Black" panose="020B0A04020102020204" pitchFamily="34" charset="0"/>
              </a:rPr>
              <a:t>, vous </a:t>
            </a:r>
            <a:r>
              <a:rPr lang="fr-FR" sz="3200" dirty="0">
                <a:latin typeface="Arial Black" panose="020B0A04020102020204" pitchFamily="34" charset="0"/>
              </a:rPr>
              <a:t>puissiez comprendre avec tous les saints quelle est la largeur, la longueur, la profondeur et la hauteur</a:t>
            </a:r>
            <a:r>
              <a:rPr lang="fr-FR" sz="3200" dirty="0" smtClean="0">
                <a:latin typeface="Arial Black" panose="020B0A04020102020204" pitchFamily="34" charset="0"/>
              </a:rPr>
              <a:t>, et </a:t>
            </a:r>
            <a:r>
              <a:rPr lang="fr-FR" sz="3200" dirty="0">
                <a:latin typeface="Arial Black" panose="020B0A04020102020204" pitchFamily="34" charset="0"/>
              </a:rPr>
              <a:t>connaître l’amour de Christ, qui surpasse toute connaissance, en sorte que vous soyez remplis jusqu’à toute la plénitude de Dieu</a:t>
            </a:r>
            <a:r>
              <a:rPr lang="fr-FR" sz="3200" dirty="0" smtClean="0">
                <a:latin typeface="Arial Black" panose="020B0A04020102020204" pitchFamily="34" charset="0"/>
              </a:rPr>
              <a:t>.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827629691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668" y="688468"/>
            <a:ext cx="88349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Or</a:t>
            </a:r>
            <a:r>
              <a:rPr lang="fr-FR" sz="3200" dirty="0">
                <a:latin typeface="Arial Black" panose="020B0A04020102020204" pitchFamily="34" charset="0"/>
              </a:rPr>
              <a:t>, à celui qui peut faire, par la puissance qui agit en nous, infiniment au delà de tout ce que nous demandons ou pensons</a:t>
            </a:r>
            <a:r>
              <a:rPr lang="fr-FR" sz="3200" dirty="0" smtClean="0">
                <a:latin typeface="Arial Black" panose="020B0A04020102020204" pitchFamily="34" charset="0"/>
              </a:rPr>
              <a:t>, à </a:t>
            </a:r>
            <a:r>
              <a:rPr lang="fr-FR" sz="3200" dirty="0">
                <a:latin typeface="Arial Black" panose="020B0A04020102020204" pitchFamily="34" charset="0"/>
              </a:rPr>
              <a:t>lui soit la gloire dans l’Eglise et en Jésus-Christ, dans toutes les générations, aux siècles des siècles ! Amen !</a:t>
            </a:r>
          </a:p>
        </p:txBody>
      </p:sp>
    </p:spTree>
    <p:extLst>
      <p:ext uri="{BB962C8B-B14F-4D97-AF65-F5344CB8AC3E}">
        <p14:creationId xmlns:p14="http://schemas.microsoft.com/office/powerpoint/2010/main" val="3497675286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" y="189775"/>
            <a:ext cx="9143999" cy="923330"/>
          </a:xfrm>
          <a:prstGeom prst="rect">
            <a:avLst/>
          </a:prstGeom>
          <a:ln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5400" dirty="0" smtClean="0">
                <a:latin typeface="Arial Black" panose="020B0A04020102020204" pitchFamily="34" charset="0"/>
              </a:rPr>
              <a:t>Nous sommes rachetés </a:t>
            </a:r>
            <a:endParaRPr lang="fr-FR" sz="54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" y="1415982"/>
            <a:ext cx="9143999" cy="107721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En Lui, nous avons la rédemption par son sang 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-3" y="3701982"/>
            <a:ext cx="9143999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Par Sa grâce … Par le moyen de la foi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467562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667" y="199071"/>
            <a:ext cx="8834908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latin typeface="Arial Black" panose="020B0A04020102020204" pitchFamily="34" charset="0"/>
              </a:rPr>
              <a:t>Résultats de la rédemption:</a:t>
            </a:r>
            <a:endParaRPr lang="fr-FR" sz="40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141667" y="1212225"/>
            <a:ext cx="8834908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>
                <a:solidFill>
                  <a:schemeClr val="bg1"/>
                </a:solidFill>
                <a:latin typeface="Arial Black" panose="020B0A04020102020204" pitchFamily="34" charset="0"/>
              </a:rPr>
              <a:t>Nous sommes libérés du péché et de la mort</a:t>
            </a:r>
          </a:p>
        </p:txBody>
      </p:sp>
      <p:sp>
        <p:nvSpPr>
          <p:cNvPr id="4" name="Rectangle 3"/>
          <p:cNvSpPr/>
          <p:nvPr/>
        </p:nvSpPr>
        <p:spPr>
          <a:xfrm>
            <a:off x="141667" y="2583443"/>
            <a:ext cx="8834908" cy="1077218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Nous sommes concitoyens </a:t>
            </a:r>
            <a:r>
              <a:rPr lang="fr-FR" sz="3200" dirty="0">
                <a:latin typeface="Arial Black" panose="020B0A04020102020204" pitchFamily="34" charset="0"/>
              </a:rPr>
              <a:t>des saints, gens de la maison de Dieu</a:t>
            </a:r>
            <a:r>
              <a:rPr lang="fr-FR" sz="3200" dirty="0" smtClean="0">
                <a:latin typeface="Arial Black" panose="020B0A04020102020204" pitchFamily="34" charset="0"/>
              </a:rPr>
              <a:t>.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41667" y="4007787"/>
            <a:ext cx="8834908" cy="584775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L’église.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073617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6797"/>
            <a:ext cx="9143999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latin typeface="Arial Black" panose="020B0A04020102020204" pitchFamily="34" charset="0"/>
              </a:rPr>
              <a:t>Un mystère</a:t>
            </a:r>
          </a:p>
        </p:txBody>
      </p:sp>
      <p:sp>
        <p:nvSpPr>
          <p:cNvPr id="4" name="Rectangle 3"/>
          <p:cNvSpPr/>
          <p:nvPr/>
        </p:nvSpPr>
        <p:spPr>
          <a:xfrm>
            <a:off x="154545" y="1126349"/>
            <a:ext cx="8834908" cy="1569660"/>
          </a:xfrm>
          <a:prstGeom prst="rect">
            <a:avLst/>
          </a:prstGeom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C’est </a:t>
            </a:r>
            <a:r>
              <a:rPr lang="fr-FR" sz="3200" dirty="0">
                <a:latin typeface="Arial Black" panose="020B0A04020102020204" pitchFamily="34" charset="0"/>
              </a:rPr>
              <a:t>par révélation que j’ai eu connaissance du mystère sur lequel je viens d’écrire en peu de mots</a:t>
            </a:r>
            <a:r>
              <a:rPr lang="fr-FR" sz="3200" dirty="0" smtClean="0">
                <a:latin typeface="Arial Black" panose="020B0A04020102020204" pitchFamily="34" charset="0"/>
              </a:rPr>
              <a:t>.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154545" y="2955149"/>
            <a:ext cx="8834908" cy="101566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000" dirty="0" smtClean="0">
                <a:latin typeface="Arial Black" panose="020B0A04020102020204" pitchFamily="34" charset="0"/>
              </a:rPr>
              <a:t>- mystère </a:t>
            </a:r>
            <a:r>
              <a:rPr lang="fr-FR" sz="3000" dirty="0">
                <a:latin typeface="Arial Black" panose="020B0A04020102020204" pitchFamily="34" charset="0"/>
              </a:rPr>
              <a:t>caché de tout temps en Dieu qui a créé toutes </a:t>
            </a:r>
            <a:r>
              <a:rPr lang="fr-FR" sz="3000" dirty="0" smtClean="0">
                <a:latin typeface="Arial Black" panose="020B0A04020102020204" pitchFamily="34" charset="0"/>
              </a:rPr>
              <a:t>choses…</a:t>
            </a:r>
            <a:endParaRPr lang="fr-FR" sz="3000" dirty="0">
              <a:latin typeface="Arial Black" panose="020B0A04020102020204" pitchFamily="34" charset="0"/>
            </a:endParaRPr>
          </a:p>
        </p:txBody>
      </p:sp>
      <p:sp>
        <p:nvSpPr>
          <p:cNvPr id="9" name="Rectangle 8"/>
          <p:cNvSpPr/>
          <p:nvPr/>
        </p:nvSpPr>
        <p:spPr>
          <a:xfrm>
            <a:off x="154545" y="4770864"/>
            <a:ext cx="8834908" cy="156966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- En </a:t>
            </a:r>
            <a:r>
              <a:rPr lang="fr-FR" sz="3200" dirty="0">
                <a:latin typeface="Arial Black" panose="020B0A04020102020204" pitchFamily="34" charset="0"/>
              </a:rPr>
              <a:t>les lisant, vous pouvez vous représenter l’intelligence que j’ai du mystère de </a:t>
            </a:r>
            <a:r>
              <a:rPr lang="fr-FR" sz="3200" dirty="0" smtClean="0">
                <a:latin typeface="Arial Black" panose="020B0A04020102020204" pitchFamily="34" charset="0"/>
              </a:rPr>
              <a:t>Christ.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977092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6797"/>
            <a:ext cx="9143999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latin typeface="Arial Black" panose="020B0A04020102020204" pitchFamily="34" charset="0"/>
              </a:rPr>
              <a:t>Ce mystère</a:t>
            </a:r>
          </a:p>
        </p:txBody>
      </p:sp>
      <p:sp>
        <p:nvSpPr>
          <p:cNvPr id="6" name="Rectangle 5"/>
          <p:cNvSpPr/>
          <p:nvPr/>
        </p:nvSpPr>
        <p:spPr>
          <a:xfrm>
            <a:off x="154545" y="1603809"/>
            <a:ext cx="8834908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n’a </a:t>
            </a:r>
            <a:r>
              <a:rPr lang="fr-FR" sz="3200" dirty="0">
                <a:latin typeface="Arial Black" panose="020B0A04020102020204" pitchFamily="34" charset="0"/>
              </a:rPr>
              <a:t>pas été manifesté aux fils des hommes dans les autres générations, comme il a été révélé maintenant par l’Esprit aux saints apôtres et prophètes de Christ</a:t>
            </a:r>
            <a:r>
              <a:rPr lang="fr-FR" sz="3200" dirty="0" smtClean="0">
                <a:latin typeface="Arial Black" panose="020B0A04020102020204" pitchFamily="34" charset="0"/>
              </a:rPr>
              <a:t>.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9978427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276797"/>
            <a:ext cx="9143999" cy="707886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4000" dirty="0" smtClean="0">
                <a:latin typeface="Arial Black" panose="020B0A04020102020204" pitchFamily="34" charset="0"/>
              </a:rPr>
              <a:t>Ce mystère</a:t>
            </a:r>
          </a:p>
        </p:txBody>
      </p:sp>
      <p:sp>
        <p:nvSpPr>
          <p:cNvPr id="4" name="Rectangle 3"/>
          <p:cNvSpPr/>
          <p:nvPr/>
        </p:nvSpPr>
        <p:spPr>
          <a:xfrm>
            <a:off x="154545" y="1548669"/>
            <a:ext cx="88349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c’est </a:t>
            </a:r>
            <a:r>
              <a:rPr lang="fr-FR" sz="3200" dirty="0">
                <a:latin typeface="Arial Black" panose="020B0A04020102020204" pitchFamily="34" charset="0"/>
              </a:rPr>
              <a:t>que les païens sont cohéritiers, forment un même corps, </a:t>
            </a:r>
            <a:r>
              <a:rPr lang="fr-FR" sz="4000" dirty="0">
                <a:solidFill>
                  <a:srgbClr val="FFFF00"/>
                </a:solidFill>
                <a:latin typeface="Arial Black" panose="020B0A04020102020204" pitchFamily="34" charset="0"/>
              </a:rPr>
              <a:t>et participent à la même promesse en Jésus-Christ par l’Evangile</a:t>
            </a:r>
            <a:r>
              <a:rPr lang="fr-FR" sz="3200" dirty="0" smtClean="0">
                <a:latin typeface="Arial Black" panose="020B0A04020102020204" pitchFamily="34" charset="0"/>
              </a:rPr>
              <a:t>, dont </a:t>
            </a:r>
            <a:r>
              <a:rPr lang="fr-FR" sz="3200" dirty="0">
                <a:latin typeface="Arial Black" panose="020B0A04020102020204" pitchFamily="34" charset="0"/>
              </a:rPr>
              <a:t>j’ai été fait ministre selon le don de la grâce de Dieu, qui m’a été accordée par l’efficacité de sa puissance</a:t>
            </a:r>
            <a:r>
              <a:rPr lang="fr-FR" sz="3200" dirty="0" smtClean="0">
                <a:latin typeface="Arial Black" panose="020B0A04020102020204" pitchFamily="34" charset="0"/>
              </a:rPr>
              <a:t>.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132933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9426"/>
            <a:ext cx="9143999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Arial Black" panose="020B0A04020102020204" pitchFamily="34" charset="0"/>
              </a:rPr>
              <a:t>But de l’annonce de ce mystère</a:t>
            </a:r>
          </a:p>
        </p:txBody>
      </p:sp>
      <p:sp>
        <p:nvSpPr>
          <p:cNvPr id="5" name="Rectangle 4"/>
          <p:cNvSpPr/>
          <p:nvPr/>
        </p:nvSpPr>
        <p:spPr>
          <a:xfrm>
            <a:off x="154546" y="1023855"/>
            <a:ext cx="8834908" cy="206210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- être </a:t>
            </a:r>
            <a:r>
              <a:rPr lang="fr-FR" sz="3200" dirty="0">
                <a:latin typeface="Arial Black" panose="020B0A04020102020204" pitchFamily="34" charset="0"/>
              </a:rPr>
              <a:t>puissamment fortifiés par son Esprit dans l’homme intérieur</a:t>
            </a:r>
            <a:r>
              <a:rPr lang="fr-FR" sz="3200" dirty="0" smtClean="0">
                <a:latin typeface="Arial Black" panose="020B0A04020102020204" pitchFamily="34" charset="0"/>
              </a:rPr>
              <a:t>, en </a:t>
            </a:r>
            <a:r>
              <a:rPr lang="fr-FR" sz="3200" dirty="0">
                <a:latin typeface="Arial Black" panose="020B0A04020102020204" pitchFamily="34" charset="0"/>
              </a:rPr>
              <a:t>sorte que Christ habite dans vos cœurs par la foi ; </a:t>
            </a:r>
          </a:p>
        </p:txBody>
      </p:sp>
      <p:sp>
        <p:nvSpPr>
          <p:cNvPr id="6" name="Rectangle 5"/>
          <p:cNvSpPr/>
          <p:nvPr/>
        </p:nvSpPr>
        <p:spPr>
          <a:xfrm>
            <a:off x="154546" y="3424056"/>
            <a:ext cx="8834908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- Être enracinés </a:t>
            </a:r>
            <a:r>
              <a:rPr lang="fr-FR" sz="3200" dirty="0">
                <a:latin typeface="Arial Black" panose="020B0A04020102020204" pitchFamily="34" charset="0"/>
              </a:rPr>
              <a:t>et fondés dans l’amour</a:t>
            </a:r>
            <a:r>
              <a:rPr lang="fr-FR" sz="3200" dirty="0" smtClean="0">
                <a:latin typeface="Arial Black" panose="020B0A04020102020204" pitchFamily="34" charset="0"/>
              </a:rPr>
              <a:t>, 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7" name="Rectangle 6"/>
          <p:cNvSpPr/>
          <p:nvPr/>
        </p:nvSpPr>
        <p:spPr>
          <a:xfrm>
            <a:off x="154546" y="5163956"/>
            <a:ext cx="8834908" cy="58477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- Comprendre…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102081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" y="39426"/>
            <a:ext cx="9143999" cy="646331"/>
          </a:xfrm>
          <a:prstGeom prst="rect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600" dirty="0" smtClean="0">
                <a:latin typeface="Arial Black" panose="020B0A04020102020204" pitchFamily="34" charset="0"/>
              </a:rPr>
              <a:t>C’est l’œuvre du Saint Esprit</a:t>
            </a:r>
          </a:p>
        </p:txBody>
      </p:sp>
      <p:sp>
        <p:nvSpPr>
          <p:cNvPr id="8" name="Rectangle 7"/>
          <p:cNvSpPr/>
          <p:nvPr/>
        </p:nvSpPr>
        <p:spPr>
          <a:xfrm>
            <a:off x="154546" y="1399668"/>
            <a:ext cx="8834908" cy="3785652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Or</a:t>
            </a:r>
            <a:r>
              <a:rPr lang="fr-FR" sz="3200" dirty="0">
                <a:latin typeface="Arial Black" panose="020B0A04020102020204" pitchFamily="34" charset="0"/>
              </a:rPr>
              <a:t>, à celui qui peut faire, </a:t>
            </a:r>
            <a:r>
              <a:rPr lang="fr-FR" sz="4000" dirty="0">
                <a:solidFill>
                  <a:srgbClr val="FFFF00"/>
                </a:solidFill>
                <a:latin typeface="Arial Black" panose="020B0A04020102020204" pitchFamily="34" charset="0"/>
              </a:rPr>
              <a:t>par la puissance qui agit en nous</a:t>
            </a:r>
            <a:r>
              <a:rPr lang="fr-FR" sz="3200" dirty="0">
                <a:latin typeface="Arial Black" panose="020B0A04020102020204" pitchFamily="34" charset="0"/>
              </a:rPr>
              <a:t>, infiniment au delà de tout ce que nous demandons ou pensons</a:t>
            </a:r>
            <a:r>
              <a:rPr lang="fr-FR" sz="3200" dirty="0" smtClean="0">
                <a:latin typeface="Arial Black" panose="020B0A04020102020204" pitchFamily="34" charset="0"/>
              </a:rPr>
              <a:t>, à </a:t>
            </a:r>
            <a:r>
              <a:rPr lang="fr-FR" sz="3200" dirty="0">
                <a:latin typeface="Arial Black" panose="020B0A04020102020204" pitchFamily="34" charset="0"/>
              </a:rPr>
              <a:t>lui soit la gloire dans l’Eglise et en Jésus-Christ, dans toutes les générations, aux siècles des siècles ! Amen !</a:t>
            </a:r>
          </a:p>
        </p:txBody>
      </p:sp>
    </p:spTree>
    <p:extLst>
      <p:ext uri="{BB962C8B-B14F-4D97-AF65-F5344CB8AC3E}">
        <p14:creationId xmlns:p14="http://schemas.microsoft.com/office/powerpoint/2010/main" val="389798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  <p:extLst>
      <p:ext uri="{BB962C8B-B14F-4D97-AF65-F5344CB8AC3E}">
        <p14:creationId xmlns:p14="http://schemas.microsoft.com/office/powerpoint/2010/main" val="347630626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0" y="1142812"/>
            <a:ext cx="9143999" cy="2308324"/>
          </a:xfrm>
          <a:prstGeom prst="rect">
            <a:avLst/>
          </a:prstGeom>
          <a:ln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7200" dirty="0" smtClean="0">
                <a:latin typeface="Arial Black" panose="020B0A04020102020204" pitchFamily="34" charset="0"/>
              </a:rPr>
              <a:t>Epitre de Paul aux Ephésiens </a:t>
            </a:r>
            <a:endParaRPr lang="fr-FR" sz="7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6699860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-2" y="189775"/>
            <a:ext cx="9143999" cy="923330"/>
          </a:xfrm>
          <a:prstGeom prst="rect">
            <a:avLst/>
          </a:prstGeom>
          <a:ln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5400" dirty="0" smtClean="0">
                <a:latin typeface="Arial Black" panose="020B0A04020102020204" pitchFamily="34" charset="0"/>
              </a:rPr>
              <a:t>Thème </a:t>
            </a:r>
            <a:endParaRPr lang="fr-FR" sz="5400" dirty="0">
              <a:latin typeface="Arial Black" panose="020B0A040201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-2" y="1351588"/>
            <a:ext cx="9143999" cy="584775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Jésus et l’église 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4" name="Rectangle 3"/>
          <p:cNvSpPr/>
          <p:nvPr/>
        </p:nvSpPr>
        <p:spPr>
          <a:xfrm>
            <a:off x="1" y="2485569"/>
            <a:ext cx="9143999" cy="923330"/>
          </a:xfrm>
          <a:prstGeom prst="rect">
            <a:avLst/>
          </a:prstGeom>
          <a:ln/>
          <a:effectLst>
            <a:glow rad="101600">
              <a:schemeClr val="accent3">
                <a:satMod val="175000"/>
                <a:alpha val="40000"/>
              </a:schemeClr>
            </a:glow>
          </a:effectLst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5400" dirty="0" smtClean="0">
                <a:latin typeface="Arial Black" panose="020B0A04020102020204" pitchFamily="34" charset="0"/>
              </a:rPr>
              <a:t>Plan </a:t>
            </a:r>
            <a:endParaRPr lang="fr-FR" sz="5400" dirty="0">
              <a:latin typeface="Arial Black" panose="020B0A04020102020204" pitchFamily="34" charset="0"/>
            </a:endParaRPr>
          </a:p>
        </p:txBody>
      </p:sp>
      <p:sp>
        <p:nvSpPr>
          <p:cNvPr id="5" name="Rectangle 4"/>
          <p:cNvSpPr/>
          <p:nvPr/>
        </p:nvSpPr>
        <p:spPr>
          <a:xfrm>
            <a:off x="-3" y="3811128"/>
            <a:ext cx="9143999" cy="107721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I.	La rédemption du croyant: </a:t>
            </a:r>
            <a:r>
              <a:rPr lang="fr-FR" sz="3200" dirty="0" err="1" smtClean="0">
                <a:latin typeface="Arial Black" panose="020B0A04020102020204" pitchFamily="34" charset="0"/>
              </a:rPr>
              <a:t>ch</a:t>
            </a:r>
            <a:r>
              <a:rPr lang="fr-FR" sz="3200" dirty="0" smtClean="0">
                <a:latin typeface="Arial Black" panose="020B0A04020102020204" pitchFamily="34" charset="0"/>
              </a:rPr>
              <a:t> 1 à 3 Doctrinale </a:t>
            </a:r>
            <a:endParaRPr lang="fr-FR" sz="3200" dirty="0">
              <a:latin typeface="Arial Black" panose="020B0A04020102020204" pitchFamily="34" charset="0"/>
            </a:endParaRPr>
          </a:p>
        </p:txBody>
      </p:sp>
      <p:sp>
        <p:nvSpPr>
          <p:cNvPr id="6" name="Rectangle 5"/>
          <p:cNvSpPr/>
          <p:nvPr/>
        </p:nvSpPr>
        <p:spPr>
          <a:xfrm>
            <a:off x="-4" y="5283664"/>
            <a:ext cx="9143999" cy="1077218"/>
          </a:xfrm>
          <a:prstGeom prst="rect">
            <a:avLst/>
          </a:prstGeom>
          <a:ln/>
        </p:spPr>
        <p:style>
          <a:lnRef idx="1">
            <a:schemeClr val="accent1"/>
          </a:lnRef>
          <a:fillRef idx="2">
            <a:schemeClr val="accent1"/>
          </a:fillRef>
          <a:effectRef idx="1">
            <a:schemeClr val="accent1"/>
          </a:effectRef>
          <a:fontRef idx="minor">
            <a:schemeClr val="dk1"/>
          </a:fontRef>
        </p:style>
        <p:txBody>
          <a:bodyPr wrap="square">
            <a:spAutoFit/>
          </a:bodyPr>
          <a:lstStyle/>
          <a:p>
            <a:pPr marL="571500" indent="-571500" algn="ctr">
              <a:buAutoNum type="romanUcPeriod" startAt="2"/>
            </a:pPr>
            <a:r>
              <a:rPr lang="fr-FR" sz="3200" dirty="0" smtClean="0">
                <a:latin typeface="Arial Black" panose="020B0A04020102020204" pitchFamily="34" charset="0"/>
              </a:rPr>
              <a:t>La vie du croyant : </a:t>
            </a:r>
            <a:r>
              <a:rPr lang="fr-FR" sz="3200" dirty="0" err="1" smtClean="0">
                <a:latin typeface="Arial Black" panose="020B0A04020102020204" pitchFamily="34" charset="0"/>
              </a:rPr>
              <a:t>ch</a:t>
            </a:r>
            <a:r>
              <a:rPr lang="fr-FR" sz="3200" dirty="0" smtClean="0">
                <a:latin typeface="Arial Black" panose="020B0A04020102020204" pitchFamily="34" charset="0"/>
              </a:rPr>
              <a:t> 4 à 6</a:t>
            </a:r>
          </a:p>
          <a:p>
            <a:pPr algn="ctr"/>
            <a:r>
              <a:rPr lang="fr-FR" sz="3200" dirty="0" smtClean="0">
                <a:latin typeface="Arial Black" panose="020B0A04020102020204" pitchFamily="34" charset="0"/>
              </a:rPr>
              <a:t>Pratique 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175433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667" y="443769"/>
            <a:ext cx="8834908" cy="550920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Ephésiens 3.1-21 :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A cause </a:t>
            </a:r>
            <a:r>
              <a:rPr lang="fr-FR" sz="3200" dirty="0">
                <a:latin typeface="Arial Black" panose="020B0A04020102020204" pitchFamily="34" charset="0"/>
              </a:rPr>
              <a:t>de cela, moi Paul, le prisonnier de Christ pour vous païens … </a:t>
            </a:r>
            <a:r>
              <a:rPr lang="fr-FR" sz="3200" dirty="0" smtClean="0">
                <a:latin typeface="Arial Black" panose="020B0A04020102020204" pitchFamily="34" charset="0"/>
              </a:rPr>
              <a:t>si </a:t>
            </a:r>
            <a:r>
              <a:rPr lang="fr-FR" sz="3200" dirty="0">
                <a:latin typeface="Arial Black" panose="020B0A04020102020204" pitchFamily="34" charset="0"/>
              </a:rPr>
              <a:t>du moins vous avez appris quelle est la dispensation de la grâce de Dieu, qui m’a été donnée pour vous.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C’est </a:t>
            </a:r>
            <a:r>
              <a:rPr lang="fr-FR" sz="3200" dirty="0">
                <a:latin typeface="Arial Black" panose="020B0A04020102020204" pitchFamily="34" charset="0"/>
              </a:rPr>
              <a:t>par révélation que j’ai eu connaissance du mystère sur lequel je viens d’écrire en peu de mots</a:t>
            </a:r>
            <a:r>
              <a:rPr lang="fr-FR" sz="3200" dirty="0" smtClean="0">
                <a:latin typeface="Arial Black" panose="020B0A04020102020204" pitchFamily="34" charset="0"/>
              </a:rPr>
              <a:t>.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042823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667" y="508164"/>
            <a:ext cx="88349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En </a:t>
            </a:r>
            <a:r>
              <a:rPr lang="fr-FR" sz="3200" dirty="0">
                <a:latin typeface="Arial Black" panose="020B0A04020102020204" pitchFamily="34" charset="0"/>
              </a:rPr>
              <a:t>les lisant, vous pouvez vous représenter l’intelligence que j’ai du mystère de Christ.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Il </a:t>
            </a:r>
            <a:r>
              <a:rPr lang="fr-FR" sz="3200" dirty="0">
                <a:latin typeface="Arial Black" panose="020B0A04020102020204" pitchFamily="34" charset="0"/>
              </a:rPr>
              <a:t>n’a pas été manifesté aux fils des hommes dans les autres générations, comme il a été révélé maintenant par l’Esprit aux saints apôtres et prophètes de Christ</a:t>
            </a:r>
            <a:r>
              <a:rPr lang="fr-FR" sz="3200" dirty="0" smtClean="0">
                <a:latin typeface="Arial Black" panose="020B0A04020102020204" pitchFamily="34" charset="0"/>
              </a:rPr>
              <a:t>.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8595885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41667" y="443769"/>
            <a:ext cx="8834908" cy="353943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Ce </a:t>
            </a:r>
            <a:r>
              <a:rPr lang="fr-FR" sz="3200" dirty="0">
                <a:latin typeface="Arial Black" panose="020B0A04020102020204" pitchFamily="34" charset="0"/>
              </a:rPr>
              <a:t>mystère, c’est que les païens sont cohéritiers, forment un même corps, et participent à la même promesse en Jésus-Christ par l’Evangile</a:t>
            </a:r>
            <a:r>
              <a:rPr lang="fr-FR" sz="3200" dirty="0" smtClean="0">
                <a:latin typeface="Arial Black" panose="020B0A04020102020204" pitchFamily="34" charset="0"/>
              </a:rPr>
              <a:t>, dont </a:t>
            </a:r>
            <a:r>
              <a:rPr lang="fr-FR" sz="3200" dirty="0">
                <a:latin typeface="Arial Black" panose="020B0A04020102020204" pitchFamily="34" charset="0"/>
              </a:rPr>
              <a:t>j’ai été fait ministre selon le don de la grâce de Dieu, qui m’a été accordée par l’efficacité de sa puissance</a:t>
            </a:r>
            <a:r>
              <a:rPr lang="fr-FR" sz="3200" dirty="0" smtClean="0">
                <a:latin typeface="Arial Black" panose="020B0A04020102020204" pitchFamily="34" charset="0"/>
              </a:rPr>
              <a:t>.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356110901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546" y="147555"/>
            <a:ext cx="8834908" cy="609397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000" dirty="0" smtClean="0">
                <a:latin typeface="Arial Black" panose="020B0A04020102020204" pitchFamily="34" charset="0"/>
              </a:rPr>
              <a:t>A </a:t>
            </a:r>
            <a:r>
              <a:rPr lang="fr-FR" sz="3000" dirty="0">
                <a:latin typeface="Arial Black" panose="020B0A04020102020204" pitchFamily="34" charset="0"/>
              </a:rPr>
              <a:t>moi, qui suis le moindre de tous les saints, cette grâce a été accordée d’annoncer aux païens les richesses incompréhensibles de Christ</a:t>
            </a:r>
            <a:r>
              <a:rPr lang="fr-FR" sz="3000" dirty="0" smtClean="0">
                <a:latin typeface="Arial Black" panose="020B0A04020102020204" pitchFamily="34" charset="0"/>
              </a:rPr>
              <a:t>, et </a:t>
            </a:r>
            <a:r>
              <a:rPr lang="fr-FR" sz="3000" dirty="0">
                <a:latin typeface="Arial Black" panose="020B0A04020102020204" pitchFamily="34" charset="0"/>
              </a:rPr>
              <a:t>de mettre en lumière quelle est la dispensation du mystère caché de tout temps en Dieu qui a créé toutes choses</a:t>
            </a:r>
            <a:r>
              <a:rPr lang="fr-FR" sz="3000" dirty="0" smtClean="0">
                <a:latin typeface="Arial Black" panose="020B0A04020102020204" pitchFamily="34" charset="0"/>
              </a:rPr>
              <a:t>, afin </a:t>
            </a:r>
            <a:r>
              <a:rPr lang="fr-FR" sz="3000" dirty="0">
                <a:latin typeface="Arial Black" panose="020B0A04020102020204" pitchFamily="34" charset="0"/>
              </a:rPr>
              <a:t>que les dominations et les autorités dans les lieux célestes connaissent aujourd’hui par l’Eglise la sagesse infiniment variée de Dieu</a:t>
            </a:r>
            <a:r>
              <a:rPr lang="fr-FR" sz="3000" dirty="0" smtClean="0">
                <a:latin typeface="Arial Black" panose="020B0A04020102020204" pitchFamily="34" charset="0"/>
              </a:rPr>
              <a:t>, selon </a:t>
            </a:r>
            <a:r>
              <a:rPr lang="fr-FR" sz="3000" dirty="0">
                <a:latin typeface="Arial Black" panose="020B0A04020102020204" pitchFamily="34" charset="0"/>
              </a:rPr>
              <a:t>le dessein éternel qu’il a mis à exécution par Jésus-Christ notre Seigneur</a:t>
            </a:r>
            <a:r>
              <a:rPr lang="fr-FR" sz="3000" dirty="0" smtClean="0">
                <a:latin typeface="Arial Black" panose="020B0A04020102020204" pitchFamily="34" charset="0"/>
              </a:rPr>
              <a:t>,</a:t>
            </a:r>
            <a:endParaRPr lang="fr-FR" sz="30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25392601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546" y="147555"/>
            <a:ext cx="8834908" cy="4031873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en </a:t>
            </a:r>
            <a:r>
              <a:rPr lang="fr-FR" sz="3200" dirty="0">
                <a:latin typeface="Arial Black" panose="020B0A04020102020204" pitchFamily="34" charset="0"/>
              </a:rPr>
              <a:t>qui nous avons, par la foi en lui, la liberté de nous approcher de Dieu avec confiance.</a:t>
            </a:r>
          </a:p>
          <a:p>
            <a:pPr algn="just"/>
            <a:endParaRPr lang="fr-FR" sz="3200" dirty="0">
              <a:latin typeface="Arial Black" panose="020B0A04020102020204" pitchFamily="34" charset="0"/>
            </a:endParaRPr>
          </a:p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Aussi </a:t>
            </a:r>
            <a:r>
              <a:rPr lang="fr-FR" sz="3200" dirty="0">
                <a:latin typeface="Arial Black" panose="020B0A04020102020204" pitchFamily="34" charset="0"/>
              </a:rPr>
              <a:t>je vous demande de ne pas perdre courage à cause de mes tribulations pour vous : elles sont votre gloire</a:t>
            </a:r>
            <a:r>
              <a:rPr lang="fr-FR" sz="3200" dirty="0" smtClean="0">
                <a:latin typeface="Arial Black" panose="020B0A04020102020204" pitchFamily="34" charset="0"/>
              </a:rPr>
              <a:t>.</a:t>
            </a:r>
            <a:endParaRPr lang="fr-FR" sz="3200" dirty="0">
              <a:latin typeface="Arial Black" panose="020B0A040201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185068430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154546" y="147555"/>
            <a:ext cx="8834908" cy="452431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just"/>
            <a:r>
              <a:rPr lang="fr-FR" sz="3200" dirty="0" smtClean="0">
                <a:latin typeface="Arial Black" panose="020B0A04020102020204" pitchFamily="34" charset="0"/>
              </a:rPr>
              <a:t>A </a:t>
            </a:r>
            <a:r>
              <a:rPr lang="fr-FR" sz="3200" dirty="0">
                <a:latin typeface="Arial Black" panose="020B0A04020102020204" pitchFamily="34" charset="0"/>
              </a:rPr>
              <a:t>cause de cela, je fléchis les genoux devant le Père</a:t>
            </a:r>
            <a:r>
              <a:rPr lang="fr-FR" sz="3200" dirty="0" smtClean="0">
                <a:latin typeface="Arial Black" panose="020B0A04020102020204" pitchFamily="34" charset="0"/>
              </a:rPr>
              <a:t>, duquel </a:t>
            </a:r>
            <a:r>
              <a:rPr lang="fr-FR" sz="3200" dirty="0">
                <a:latin typeface="Arial Black" panose="020B0A04020102020204" pitchFamily="34" charset="0"/>
              </a:rPr>
              <a:t>tire son nom toute famille dans les cieux et sur la terre</a:t>
            </a:r>
            <a:r>
              <a:rPr lang="fr-FR" sz="3200" dirty="0" smtClean="0">
                <a:latin typeface="Arial Black" panose="020B0A04020102020204" pitchFamily="34" charset="0"/>
              </a:rPr>
              <a:t>, afin </a:t>
            </a:r>
            <a:r>
              <a:rPr lang="fr-FR" sz="3200" dirty="0">
                <a:latin typeface="Arial Black" panose="020B0A04020102020204" pitchFamily="34" charset="0"/>
              </a:rPr>
              <a:t>qu’il vous donne, selon la richesse de sa gloire, d’être puissamment fortifiés par son Esprit dans l’homme intérieur</a:t>
            </a:r>
            <a:r>
              <a:rPr lang="fr-FR" sz="3200" dirty="0" smtClean="0">
                <a:latin typeface="Arial Black" panose="020B0A04020102020204" pitchFamily="34" charset="0"/>
              </a:rPr>
              <a:t>, en </a:t>
            </a:r>
            <a:r>
              <a:rPr lang="fr-FR" sz="3200" dirty="0">
                <a:latin typeface="Arial Black" panose="020B0A04020102020204" pitchFamily="34" charset="0"/>
              </a:rPr>
              <a:t>sorte que Christ habite dans vos cœurs par la foi ; </a:t>
            </a:r>
          </a:p>
        </p:txBody>
      </p:sp>
    </p:spTree>
    <p:extLst>
      <p:ext uri="{BB962C8B-B14F-4D97-AF65-F5344CB8AC3E}">
        <p14:creationId xmlns:p14="http://schemas.microsoft.com/office/powerpoint/2010/main" val="66137730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Thème 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Thème 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Thème 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F46216B-77A9-411A-B9D3-5023FCB70208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655</TotalTime>
  <Words>695</Words>
  <Application>Microsoft Office PowerPoint</Application>
  <PresentationFormat>Affichage à l'écran (4:3)</PresentationFormat>
  <Paragraphs>44</Paragraphs>
  <Slides>19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19</vt:i4>
      </vt:variant>
    </vt:vector>
  </HeadingPairs>
  <TitlesOfParts>
    <vt:vector size="20" baseType="lpstr">
      <vt:lpstr>Office Theme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Présentation PowerPoint</dc:title>
  <dc:creator>Quéré Philippe</dc:creator>
  <cp:lastModifiedBy>addmontauban</cp:lastModifiedBy>
  <cp:revision>58</cp:revision>
  <dcterms:created xsi:type="dcterms:W3CDTF">2014-09-02T10:59:32Z</dcterms:created>
  <dcterms:modified xsi:type="dcterms:W3CDTF">2014-09-30T18:02:59Z</dcterms:modified>
</cp:coreProperties>
</file>