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71" r:id="rId5"/>
    <p:sldId id="272" r:id="rId6"/>
    <p:sldId id="264" r:id="rId7"/>
    <p:sldId id="268" r:id="rId8"/>
    <p:sldId id="273" r:id="rId9"/>
    <p:sldId id="274" r:id="rId10"/>
    <p:sldId id="275" r:id="rId11"/>
    <p:sldId id="276" r:id="rId12"/>
    <p:sldId id="278" r:id="rId13"/>
    <p:sldId id="277" r:id="rId14"/>
    <p:sldId id="279" r:id="rId15"/>
    <p:sldId id="281" r:id="rId16"/>
    <p:sldId id="282" r:id="rId17"/>
    <p:sldId id="283" r:id="rId18"/>
    <p:sldId id="284" r:id="rId19"/>
    <p:sldId id="285" r:id="rId20"/>
    <p:sldId id="287" r:id="rId21"/>
    <p:sldId id="286" r:id="rId22"/>
    <p:sldId id="288" r:id="rId23"/>
    <p:sldId id="289" r:id="rId24"/>
    <p:sldId id="290" r:id="rId25"/>
    <p:sldId id="291" r:id="rId26"/>
    <p:sldId id="263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500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599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3190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1990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468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8358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8953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8356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797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86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4860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7E212-3AF5-4D09-9383-B040488C765C}" type="datetimeFigureOut">
              <a:rPr lang="fr-FR" smtClean="0"/>
              <a:pPr/>
              <a:t>10/11/2014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DD255-2FA0-476A-9620-09BAAC76D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7596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53742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911" y="471812"/>
            <a:ext cx="8886422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Heureux </a:t>
            </a:r>
            <a:r>
              <a:rPr lang="fr-FR" sz="3200" dirty="0">
                <a:latin typeface="Arial Black" panose="020B0A04020102020204" pitchFamily="34" charset="0"/>
              </a:rPr>
              <a:t>ceux qui </a:t>
            </a:r>
            <a:r>
              <a:rPr lang="fr-FR" sz="3200" dirty="0" smtClean="0">
                <a:latin typeface="Arial Black" panose="020B0A04020102020204" pitchFamily="34" charset="0"/>
              </a:rPr>
              <a:t>… </a:t>
            </a:r>
            <a:r>
              <a:rPr lang="fr-FR" sz="3200" dirty="0">
                <a:latin typeface="Arial Black" panose="020B0A04020102020204" pitchFamily="34" charset="0"/>
              </a:rPr>
              <a:t>marchent selon la loi de l’Eternel !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911" y="1770140"/>
            <a:ext cx="888642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anose="020B0A04020102020204" pitchFamily="34" charset="0"/>
              </a:rPr>
              <a:t>Je te louerai dans la droiture de mon cœur, En apprenant les lois de ta justice.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5911" y="3560910"/>
            <a:ext cx="8886422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anose="020B0A04020102020204" pitchFamily="34" charset="0"/>
              </a:rPr>
              <a:t>Tes préceptes font mes délices, Ce sont mes conseillers.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5911" y="4811116"/>
            <a:ext cx="8886422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anose="020B0A04020102020204" pitchFamily="34" charset="0"/>
              </a:rPr>
              <a:t>Mon âme pleure de chagrin : Relève-moi selon ta parole !</a:t>
            </a:r>
          </a:p>
        </p:txBody>
      </p:sp>
      <p:sp>
        <p:nvSpPr>
          <p:cNvPr id="9" name="Rectangle 8"/>
          <p:cNvSpPr/>
          <p:nvPr/>
        </p:nvSpPr>
        <p:spPr>
          <a:xfrm>
            <a:off x="115911" y="6053516"/>
            <a:ext cx="888642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…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24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2581"/>
            <a:ext cx="9144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C’est la Parole qui </a:t>
            </a:r>
            <a:r>
              <a:rPr lang="fr-FR" sz="3600" dirty="0" err="1" smtClean="0">
                <a:latin typeface="Arial Black" panose="020B0A04020102020204" pitchFamily="34" charset="0"/>
              </a:rPr>
              <a:t>nourit</a:t>
            </a:r>
            <a:r>
              <a:rPr lang="fr-FR" sz="3600" dirty="0" smtClean="0">
                <a:latin typeface="Arial Black" panose="020B0A04020102020204" pitchFamily="34" charset="0"/>
              </a:rPr>
              <a:t> notre Foi…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789" y="1706719"/>
            <a:ext cx="90152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Romains 10.17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Ainsi </a:t>
            </a:r>
            <a:r>
              <a:rPr lang="fr-FR" sz="3200" dirty="0">
                <a:latin typeface="Arial Black" panose="020B0A04020102020204" pitchFamily="34" charset="0"/>
              </a:rPr>
              <a:t>la foi vient de ce qu’on entend, et ce qu’on entend vient de la parole de Christ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0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2581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Il y a un prix à payer…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789" y="933988"/>
            <a:ext cx="901521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Actes 2.42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Ils </a:t>
            </a:r>
            <a:r>
              <a:rPr lang="fr-FR" sz="3200" dirty="0">
                <a:latin typeface="Arial Black" panose="020B0A04020102020204" pitchFamily="34" charset="0"/>
              </a:rPr>
              <a:t>persévéraient dans l’enseignement des apôtres, dans la communion fraternelle, dans la fraction du pain, et dans les prières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Actes 2.46</a:t>
            </a: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Ils étaient chaque jour tous ensemble assidus au </a:t>
            </a:r>
            <a:r>
              <a:rPr lang="fr-FR" sz="3200" dirty="0" smtClean="0">
                <a:latin typeface="Arial Black" panose="020B0A04020102020204" pitchFamily="34" charset="0"/>
              </a:rPr>
              <a:t>temple…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17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2581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Une action communautaire…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789" y="933988"/>
            <a:ext cx="90152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…et </a:t>
            </a:r>
            <a:r>
              <a:rPr lang="fr-FR" sz="3200" dirty="0">
                <a:latin typeface="Arial Black" panose="020B0A04020102020204" pitchFamily="34" charset="0"/>
              </a:rPr>
              <a:t>de l’édification du corps de </a:t>
            </a:r>
            <a:r>
              <a:rPr lang="fr-FR" sz="3200" dirty="0" smtClean="0">
                <a:latin typeface="Arial Black" panose="020B0A04020102020204" pitchFamily="34" charset="0"/>
              </a:rPr>
              <a:t>Christ…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78741"/>
            <a:ext cx="9144000" cy="42473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Ephésiens 5.25-27</a:t>
            </a:r>
          </a:p>
          <a:p>
            <a:pPr algn="just"/>
            <a:r>
              <a:rPr lang="fr-FR" sz="3000" dirty="0">
                <a:latin typeface="Arial Black" panose="020B0A04020102020204" pitchFamily="34" charset="0"/>
              </a:rPr>
              <a:t>Maris, aimez vos femmes, comme Christ a aimé l’Eglise, et s’est livré lui-même pour elle</a:t>
            </a:r>
            <a:r>
              <a:rPr lang="fr-FR" sz="3000" dirty="0" smtClean="0">
                <a:latin typeface="Arial Black" panose="020B0A04020102020204" pitchFamily="34" charset="0"/>
              </a:rPr>
              <a:t>, afin </a:t>
            </a:r>
            <a:r>
              <a:rPr lang="fr-FR" sz="3000" dirty="0">
                <a:latin typeface="Arial Black" panose="020B0A04020102020204" pitchFamily="34" charset="0"/>
              </a:rPr>
              <a:t>de la sanctifier par la parole, après l’avoir purifiée par le baptême d’eau</a:t>
            </a:r>
            <a:r>
              <a:rPr lang="fr-FR" sz="3000" dirty="0" smtClean="0">
                <a:latin typeface="Arial Black" panose="020B0A04020102020204" pitchFamily="34" charset="0"/>
              </a:rPr>
              <a:t>, afin </a:t>
            </a:r>
            <a:r>
              <a:rPr lang="fr-FR" sz="3000" dirty="0">
                <a:latin typeface="Arial Black" panose="020B0A04020102020204" pitchFamily="34" charset="0"/>
              </a:rPr>
              <a:t>de faire paraître devant lui cette Eglise glorieuse, sans tache, ni ride, ni rien de semblable, mais sainte et irrépréhensible.</a:t>
            </a:r>
          </a:p>
        </p:txBody>
      </p:sp>
    </p:spTree>
    <p:extLst>
      <p:ext uri="{BB962C8B-B14F-4D97-AF65-F5344CB8AC3E}">
        <p14:creationId xmlns:p14="http://schemas.microsoft.com/office/powerpoint/2010/main" xmlns="" val="308420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2581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Le modèle biblique…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49186"/>
            <a:ext cx="9144000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Tite 1.5-9</a:t>
            </a:r>
          </a:p>
          <a:p>
            <a:pPr algn="just"/>
            <a:r>
              <a:rPr lang="fr-FR" sz="3000" dirty="0">
                <a:latin typeface="Arial Black" panose="020B0A04020102020204" pitchFamily="34" charset="0"/>
              </a:rPr>
              <a:t>Je t’ai laissé en Crète, afin que tu mettes en ordre ce qui reste à régler, et que, selon mes instructions, tu établisses des anciens dans chaque ville</a:t>
            </a:r>
            <a:r>
              <a:rPr lang="fr-FR" sz="3000" dirty="0" smtClean="0">
                <a:latin typeface="Arial Black" panose="020B0A04020102020204" pitchFamily="34" charset="0"/>
              </a:rPr>
              <a:t>, s’il </a:t>
            </a:r>
            <a:r>
              <a:rPr lang="fr-FR" sz="3000" dirty="0">
                <a:latin typeface="Arial Black" panose="020B0A04020102020204" pitchFamily="34" charset="0"/>
              </a:rPr>
              <a:t>s’y trouve quelque homme irréprochable, mari d’une seule femme, ayant des enfants fidèles, qui ne soient ni accusés de débauche ni rebelles</a:t>
            </a:r>
            <a:r>
              <a:rPr lang="fr-FR" sz="3000" dirty="0" smtClean="0">
                <a:latin typeface="Arial Black" panose="020B0A04020102020204" pitchFamily="34" charset="0"/>
              </a:rPr>
              <a:t>. Car </a:t>
            </a:r>
            <a:r>
              <a:rPr lang="fr-FR" sz="3000" dirty="0">
                <a:latin typeface="Arial Black" panose="020B0A04020102020204" pitchFamily="34" charset="0"/>
              </a:rPr>
              <a:t>il faut que l’évêque soit irréprochable, </a:t>
            </a:r>
          </a:p>
        </p:txBody>
      </p:sp>
    </p:spTree>
    <p:extLst>
      <p:ext uri="{BB962C8B-B14F-4D97-AF65-F5344CB8AC3E}">
        <p14:creationId xmlns:p14="http://schemas.microsoft.com/office/powerpoint/2010/main" xmlns="" val="189379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49186"/>
            <a:ext cx="9144000" cy="42473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comme économe de Dieu ; qu’il ne soit ni arrogant, ni colère, ni adonné au vin, ni violent, ni porté à un gain déshonnête ; mais </a:t>
            </a:r>
            <a:r>
              <a:rPr lang="fr-FR" sz="3000" dirty="0">
                <a:latin typeface="Arial Black" panose="020B0A04020102020204" pitchFamily="34" charset="0"/>
              </a:rPr>
              <a:t>qu’il soit hospitalier, ami des gens de bien, modéré, juste, saint, tempérant</a:t>
            </a:r>
            <a:r>
              <a:rPr lang="fr-FR" sz="3000" dirty="0" smtClean="0">
                <a:latin typeface="Arial Black" panose="020B0A04020102020204" pitchFamily="34" charset="0"/>
              </a:rPr>
              <a:t>, </a:t>
            </a:r>
            <a:r>
              <a:rPr lang="fr-FR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attaché </a:t>
            </a:r>
            <a:r>
              <a:rPr lang="fr-FR" sz="3000" dirty="0">
                <a:solidFill>
                  <a:srgbClr val="FF0000"/>
                </a:solidFill>
                <a:latin typeface="Arial Black" panose="020B0A04020102020204" pitchFamily="34" charset="0"/>
              </a:rPr>
              <a:t>à la vraie parole telle qu’elle a été enseignée, afin d’être capable d’exhorter selon la saine doctrine et de réfuter les contradicteurs</a:t>
            </a:r>
            <a:r>
              <a:rPr lang="fr-FR" sz="3000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003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2581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La perspective…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77220"/>
            <a:ext cx="9144000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Parvenir </a:t>
            </a:r>
            <a:r>
              <a:rPr lang="fr-FR" sz="3000" dirty="0">
                <a:latin typeface="Arial Black" panose="020B0A04020102020204" pitchFamily="34" charset="0"/>
              </a:rPr>
              <a:t>à l’unité de la </a:t>
            </a:r>
            <a:r>
              <a:rPr lang="fr-FR" sz="3000" dirty="0" smtClean="0">
                <a:latin typeface="Arial Black" panose="020B0A04020102020204" pitchFamily="34" charset="0"/>
              </a:rPr>
              <a:t>foi</a:t>
            </a:r>
            <a:endParaRPr lang="fr-FR" sz="30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94651"/>
            <a:ext cx="9144000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Parvenir </a:t>
            </a:r>
            <a:r>
              <a:rPr lang="fr-FR" sz="3000" dirty="0">
                <a:latin typeface="Arial Black" panose="020B0A04020102020204" pitchFamily="34" charset="0"/>
              </a:rPr>
              <a:t>à </a:t>
            </a:r>
            <a:r>
              <a:rPr lang="fr-FR" sz="3000" dirty="0" smtClean="0">
                <a:latin typeface="Arial Black" panose="020B0A04020102020204" pitchFamily="34" charset="0"/>
              </a:rPr>
              <a:t>la </a:t>
            </a:r>
            <a:r>
              <a:rPr lang="fr-FR" sz="3000" dirty="0">
                <a:latin typeface="Arial Black" panose="020B0A04020102020204" pitchFamily="34" charset="0"/>
              </a:rPr>
              <a:t>connaissance du Fils de </a:t>
            </a:r>
            <a:r>
              <a:rPr lang="fr-FR" sz="3000" dirty="0" smtClean="0">
                <a:latin typeface="Arial Black" panose="020B0A04020102020204" pitchFamily="34" charset="0"/>
              </a:rPr>
              <a:t>Dieu</a:t>
            </a:r>
            <a:endParaRPr lang="fr-FR" sz="3000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12082"/>
            <a:ext cx="91440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Croitre </a:t>
            </a:r>
            <a:r>
              <a:rPr lang="fr-FR" sz="3000" dirty="0">
                <a:latin typeface="Arial Black" panose="020B0A04020102020204" pitchFamily="34" charset="0"/>
              </a:rPr>
              <a:t>à tous égards en celui qui est le chef, Christ</a:t>
            </a:r>
            <a:r>
              <a:rPr lang="fr-FR" sz="3000" dirty="0" smtClean="0">
                <a:latin typeface="Arial Black" panose="020B0A04020102020204" pitchFamily="34" charset="0"/>
              </a:rPr>
              <a:t>.</a:t>
            </a:r>
            <a:endParaRPr lang="fr-FR" sz="3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76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1148745"/>
            <a:ext cx="88864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Actes  2.42-47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Ils </a:t>
            </a:r>
            <a:r>
              <a:rPr lang="fr-FR" sz="3200" dirty="0">
                <a:latin typeface="Arial Black" panose="020B0A04020102020204" pitchFamily="34" charset="0"/>
              </a:rPr>
              <a:t>persévéraient dans l’enseignement des apôtres, dans la communion fraternelle, dans la fraction du pain, et dans les prières</a:t>
            </a:r>
            <a:r>
              <a:rPr lang="fr-FR" sz="3200" dirty="0" smtClean="0">
                <a:latin typeface="Arial Black" panose="020B0A04020102020204" pitchFamily="34" charset="0"/>
              </a:rPr>
              <a:t>. </a:t>
            </a:r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La </a:t>
            </a:r>
            <a:r>
              <a:rPr lang="fr-FR" sz="3200" dirty="0">
                <a:latin typeface="Arial Black" panose="020B0A04020102020204" pitchFamily="34" charset="0"/>
              </a:rPr>
              <a:t>crainte s’emparait de chacun, et il se faisait beaucoup de prodiges et de miracles par les apôtres.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sauvés</a:t>
            </a:r>
            <a:r>
              <a:rPr lang="fr-FR" sz="3200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2581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Exemple de l’Eglise naissante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5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0" y="247224"/>
            <a:ext cx="888642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Tous </a:t>
            </a:r>
            <a:r>
              <a:rPr lang="fr-FR" sz="3200" dirty="0">
                <a:latin typeface="Arial Black" panose="020B0A04020102020204" pitchFamily="34" charset="0"/>
              </a:rPr>
              <a:t>ceux qui croyaient étaient dans le même lieu, et ils avaient tout en commun</a:t>
            </a:r>
            <a:r>
              <a:rPr lang="fr-FR" sz="3200" dirty="0" smtClean="0">
                <a:latin typeface="Arial Black" panose="020B0A04020102020204" pitchFamily="34" charset="0"/>
              </a:rPr>
              <a:t>. Ils </a:t>
            </a:r>
            <a:r>
              <a:rPr lang="fr-FR" sz="3200" dirty="0">
                <a:latin typeface="Arial Black" panose="020B0A04020102020204" pitchFamily="34" charset="0"/>
              </a:rPr>
              <a:t>vendaient leurs propriétés et leurs biens, et ils en partageaient le produit entre tous, selon les besoins de chacun</a:t>
            </a:r>
            <a:r>
              <a:rPr lang="fr-FR" sz="3200" dirty="0" smtClean="0">
                <a:latin typeface="Arial Black" panose="020B0A04020102020204" pitchFamily="34" charset="0"/>
              </a:rPr>
              <a:t>. Ils </a:t>
            </a:r>
            <a:r>
              <a:rPr lang="fr-FR" sz="3200" dirty="0">
                <a:latin typeface="Arial Black" panose="020B0A04020102020204" pitchFamily="34" charset="0"/>
              </a:rPr>
              <a:t>étaient chaque jour tous ensemble assidus au temple, ils rompaient le pain dans les maisons, et prenaient leur nourriture avec joie et simplicité de cœur</a:t>
            </a:r>
            <a:r>
              <a:rPr lang="fr-FR" sz="3200" dirty="0" smtClean="0">
                <a:latin typeface="Arial Black" panose="020B0A04020102020204" pitchFamily="34" charset="0"/>
              </a:rPr>
              <a:t>, louant </a:t>
            </a:r>
            <a:r>
              <a:rPr lang="fr-FR" sz="3200" dirty="0">
                <a:latin typeface="Arial Black" panose="020B0A04020102020204" pitchFamily="34" charset="0"/>
              </a:rPr>
              <a:t>Dieu, et trouvant grâce auprès de tout le peuple. Et le Seigneur ajoutait chaque jour à l’Eglise ceux qui étaient sauvés.</a:t>
            </a:r>
          </a:p>
        </p:txBody>
      </p:sp>
    </p:spTree>
    <p:extLst>
      <p:ext uri="{BB962C8B-B14F-4D97-AF65-F5344CB8AC3E}">
        <p14:creationId xmlns:p14="http://schemas.microsoft.com/office/powerpoint/2010/main" xmlns="" val="1412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9" y="1277534"/>
            <a:ext cx="888642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Ephésiens 4.16</a:t>
            </a:r>
            <a:endParaRPr lang="fr-FR" sz="3200" dirty="0">
              <a:latin typeface="Arial Black" panose="020B0A04020102020204" pitchFamily="34" charset="0"/>
            </a:endParaRPr>
          </a:p>
          <a:p>
            <a:pPr algn="just"/>
            <a:endParaRPr lang="fr-FR" sz="3200" dirty="0" smtClean="0">
              <a:latin typeface="Arial Black" panose="020B0A04020102020204" pitchFamily="34" charset="0"/>
            </a:endParaRPr>
          </a:p>
          <a:p>
            <a:pPr algn="just"/>
            <a:r>
              <a:rPr lang="fr-FR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C’est </a:t>
            </a:r>
            <a:r>
              <a:rPr lang="fr-FR" sz="4000" dirty="0">
                <a:solidFill>
                  <a:srgbClr val="FFFF00"/>
                </a:solidFill>
                <a:latin typeface="Arial Black" panose="020B0A04020102020204" pitchFamily="34" charset="0"/>
              </a:rPr>
              <a:t>de lui</a:t>
            </a:r>
            <a:r>
              <a:rPr lang="fr-FR" sz="3200" dirty="0">
                <a:latin typeface="Arial Black" panose="020B0A04020102020204" pitchFamily="34" charset="0"/>
              </a:rPr>
              <a:t>, et grâce à tous les liens de son assistance, que tout le corps, bien coordonné et formant un solide assemblage, tire son accroissement selon la force qui convient à chacune de ses parties, et s’édifie lui-même </a:t>
            </a:r>
            <a:r>
              <a:rPr lang="fr-FR" sz="4000" dirty="0">
                <a:solidFill>
                  <a:srgbClr val="FFFF00"/>
                </a:solidFill>
                <a:latin typeface="Arial Black" panose="020B0A04020102020204" pitchFamily="34" charset="0"/>
              </a:rPr>
              <a:t>dans la charité</a:t>
            </a:r>
            <a:r>
              <a:rPr lang="fr-FR" sz="3200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2581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smtClean="0">
                <a:latin typeface="Arial Black" panose="020B0A04020102020204" pitchFamily="34" charset="0"/>
              </a:rPr>
              <a:t> Conclusion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9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2" y="1970018"/>
            <a:ext cx="888642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 Ephésiens 4.11-16</a:t>
            </a: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865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19015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9" y="1277534"/>
            <a:ext cx="8886422" cy="4982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anose="020B0A04020102020204" pitchFamily="34" charset="0"/>
              </a:rPr>
              <a:t>Tu as voulu des enfants unis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Qu'il </a:t>
            </a:r>
            <a:r>
              <a:rPr lang="fr-FR" sz="3200" dirty="0">
                <a:latin typeface="Arial Black" panose="020B0A04020102020204" pitchFamily="34" charset="0"/>
              </a:rPr>
              <a:t>en soit ainsi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Un </a:t>
            </a:r>
            <a:r>
              <a:rPr lang="fr-FR" sz="3200" dirty="0">
                <a:latin typeface="Arial Black" panose="020B0A04020102020204" pitchFamily="34" charset="0"/>
              </a:rPr>
              <a:t>jardin de </a:t>
            </a:r>
            <a:r>
              <a:rPr lang="fr-FR" sz="3200" dirty="0" smtClean="0">
                <a:latin typeface="Arial Black" panose="020B0A04020102020204" pitchFamily="34" charset="0"/>
              </a:rPr>
              <a:t>paix Pour </a:t>
            </a:r>
            <a:r>
              <a:rPr lang="fr-FR" sz="3200" dirty="0">
                <a:latin typeface="Arial Black" panose="020B0A04020102020204" pitchFamily="34" charset="0"/>
              </a:rPr>
              <a:t>ta famille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Qu'il </a:t>
            </a:r>
            <a:r>
              <a:rPr lang="fr-FR" sz="3200" dirty="0">
                <a:latin typeface="Arial Black" panose="020B0A04020102020204" pitchFamily="34" charset="0"/>
              </a:rPr>
              <a:t>en soit ainsi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Et nous voilà tous ensemble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Prêts </a:t>
            </a:r>
            <a:r>
              <a:rPr lang="fr-FR" sz="3200" dirty="0">
                <a:latin typeface="Arial Black" panose="020B0A04020102020204" pitchFamily="34" charset="0"/>
              </a:rPr>
              <a:t>à faire ta volonté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S'il </a:t>
            </a:r>
            <a:r>
              <a:rPr lang="fr-FR" sz="3200" dirty="0">
                <a:latin typeface="Arial Black" panose="020B0A04020102020204" pitchFamily="34" charset="0"/>
              </a:rPr>
              <a:t>est vrai qu'on te ressemble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Donne-nous </a:t>
            </a:r>
            <a:r>
              <a:rPr lang="fr-FR" sz="3200" dirty="0">
                <a:latin typeface="Arial Black" panose="020B0A04020102020204" pitchFamily="34" charset="0"/>
              </a:rPr>
              <a:t>ta sainteté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 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Tu as voulu tes enfants heureux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Qu'il en soit ainsi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Un amour sincère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Au fond des yeux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Qu'il en soit ainsi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Nous ne sommes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Pas capables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Donne-nous de nous aimer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Que nos vies soient acceptables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Selon tes desseins parfaits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 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Refrain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Et nous serons enfin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Ce temple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Ce palais où tu demeures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Où ton </a:t>
            </a:r>
            <a:r>
              <a:rPr lang="fr-FR" sz="3200" dirty="0" err="1">
                <a:latin typeface="Arial Black" panose="020B0A04020102020204" pitchFamily="34" charset="0"/>
              </a:rPr>
              <a:t>coeur</a:t>
            </a:r>
            <a:r>
              <a:rPr lang="fr-FR" sz="3200" dirty="0">
                <a:latin typeface="Arial Black" panose="020B0A04020102020204" pitchFamily="34" charset="0"/>
              </a:rPr>
              <a:t> de Père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Nous comble de sa grâce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Et nous serons enfin l'Épouse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Que ton amour a choisi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Le parfum de ta vie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Qu'il en soit ainsi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 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Tu as voulu ton trône établi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Qu'il en soit ainsi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Et ton règne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Sur tout le pays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Qu'il en soit ainsi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Nous irons dans ta confiance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Enflammés de ton Esprit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Proclamer dans ta puissance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Le salut de Jésus-Christ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 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(Refrain)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Et nous serons enfin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Ce temple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Ce palais où tu demeures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Où ton </a:t>
            </a:r>
            <a:r>
              <a:rPr lang="fr-FR" sz="3200" dirty="0" err="1">
                <a:latin typeface="Arial Black" panose="020B0A04020102020204" pitchFamily="34" charset="0"/>
              </a:rPr>
              <a:t>coeur</a:t>
            </a:r>
            <a:r>
              <a:rPr lang="fr-FR" sz="3200" dirty="0">
                <a:latin typeface="Arial Black" panose="020B0A04020102020204" pitchFamily="34" charset="0"/>
              </a:rPr>
              <a:t> de Père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Nous comble de sa grâce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Et nous serons enfin l'Épouse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Que ton amour a choisi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Le parfum de ta vie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Le parfum de ta vie</a:t>
            </a: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Le parfum de ta vie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Qu'il en soit ainsi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2581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Qu’il en soit ainsi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7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7" y="453286"/>
            <a:ext cx="88864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Tu </a:t>
            </a:r>
            <a:r>
              <a:rPr lang="fr-FR" sz="3200" dirty="0">
                <a:latin typeface="Arial Black" panose="020B0A04020102020204" pitchFamily="34" charset="0"/>
              </a:rPr>
              <a:t>as voulu tes enfants heureux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Qu'il </a:t>
            </a:r>
            <a:r>
              <a:rPr lang="fr-FR" sz="3200" dirty="0">
                <a:latin typeface="Arial Black" panose="020B0A04020102020204" pitchFamily="34" charset="0"/>
              </a:rPr>
              <a:t>en soit ainsi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Un </a:t>
            </a:r>
            <a:r>
              <a:rPr lang="fr-FR" sz="3200" dirty="0">
                <a:latin typeface="Arial Black" panose="020B0A04020102020204" pitchFamily="34" charset="0"/>
              </a:rPr>
              <a:t>amour </a:t>
            </a:r>
            <a:r>
              <a:rPr lang="fr-FR" sz="3200" dirty="0" smtClean="0">
                <a:latin typeface="Arial Black" panose="020B0A04020102020204" pitchFamily="34" charset="0"/>
              </a:rPr>
              <a:t>sincère Au </a:t>
            </a:r>
            <a:r>
              <a:rPr lang="fr-FR" sz="3200" dirty="0">
                <a:latin typeface="Arial Black" panose="020B0A04020102020204" pitchFamily="34" charset="0"/>
              </a:rPr>
              <a:t>fond des yeux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Qu'il </a:t>
            </a:r>
            <a:r>
              <a:rPr lang="fr-FR" sz="3200" dirty="0">
                <a:latin typeface="Arial Black" panose="020B0A04020102020204" pitchFamily="34" charset="0"/>
              </a:rPr>
              <a:t>en soit ainsi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Nous </a:t>
            </a:r>
            <a:r>
              <a:rPr lang="fr-FR" sz="3200" dirty="0">
                <a:latin typeface="Arial Black" panose="020B0A04020102020204" pitchFamily="34" charset="0"/>
              </a:rPr>
              <a:t>ne </a:t>
            </a:r>
            <a:r>
              <a:rPr lang="fr-FR" sz="3200" dirty="0" smtClean="0">
                <a:latin typeface="Arial Black" panose="020B0A04020102020204" pitchFamily="34" charset="0"/>
              </a:rPr>
              <a:t>sommes Pas </a:t>
            </a:r>
            <a:r>
              <a:rPr lang="fr-FR" sz="3200" dirty="0">
                <a:latin typeface="Arial Black" panose="020B0A04020102020204" pitchFamily="34" charset="0"/>
              </a:rPr>
              <a:t>capables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Donne-nous </a:t>
            </a:r>
            <a:r>
              <a:rPr lang="fr-FR" sz="3200" dirty="0">
                <a:latin typeface="Arial Black" panose="020B0A04020102020204" pitchFamily="34" charset="0"/>
              </a:rPr>
              <a:t>de nous aimer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Que </a:t>
            </a:r>
            <a:r>
              <a:rPr lang="fr-FR" sz="3200" dirty="0">
                <a:latin typeface="Arial Black" panose="020B0A04020102020204" pitchFamily="34" charset="0"/>
              </a:rPr>
              <a:t>nos vies soient acceptables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Selon </a:t>
            </a:r>
            <a:r>
              <a:rPr lang="fr-FR" sz="3200" dirty="0">
                <a:latin typeface="Arial Black" panose="020B0A04020102020204" pitchFamily="34" charset="0"/>
              </a:rPr>
              <a:t>tes desseins </a:t>
            </a:r>
            <a:r>
              <a:rPr lang="fr-FR" sz="3200" dirty="0" smtClean="0">
                <a:latin typeface="Arial Black" panose="020B0A04020102020204" pitchFamily="34" charset="0"/>
              </a:rPr>
              <a:t>parfaits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18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7" y="453286"/>
            <a:ext cx="88864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Refrain</a:t>
            </a:r>
            <a:endParaRPr lang="fr-FR" sz="3200" dirty="0">
              <a:latin typeface="Arial Black" panose="020B0A04020102020204" pitchFamily="34" charset="0"/>
            </a:endParaRP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Et nous serons </a:t>
            </a:r>
            <a:r>
              <a:rPr lang="fr-FR" sz="3200" dirty="0" smtClean="0">
                <a:latin typeface="Arial Black" panose="020B0A04020102020204" pitchFamily="34" charset="0"/>
              </a:rPr>
              <a:t>enfin Ce </a:t>
            </a:r>
            <a:r>
              <a:rPr lang="fr-FR" sz="3200" dirty="0">
                <a:latin typeface="Arial Black" panose="020B0A04020102020204" pitchFamily="34" charset="0"/>
              </a:rPr>
              <a:t>temple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Ce </a:t>
            </a:r>
            <a:r>
              <a:rPr lang="fr-FR" sz="3200" dirty="0">
                <a:latin typeface="Arial Black" panose="020B0A04020102020204" pitchFamily="34" charset="0"/>
              </a:rPr>
              <a:t>palais où tu demeures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Où </a:t>
            </a:r>
            <a:r>
              <a:rPr lang="fr-FR" sz="3200" dirty="0">
                <a:latin typeface="Arial Black" panose="020B0A04020102020204" pitchFamily="34" charset="0"/>
              </a:rPr>
              <a:t>ton </a:t>
            </a:r>
            <a:r>
              <a:rPr lang="fr-FR" sz="3200" dirty="0" smtClean="0">
                <a:latin typeface="Arial Black" panose="020B0A04020102020204" pitchFamily="34" charset="0"/>
              </a:rPr>
              <a:t>cœur </a:t>
            </a:r>
            <a:r>
              <a:rPr lang="fr-FR" sz="3200" dirty="0">
                <a:latin typeface="Arial Black" panose="020B0A04020102020204" pitchFamily="34" charset="0"/>
              </a:rPr>
              <a:t>de Père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Nous </a:t>
            </a:r>
            <a:r>
              <a:rPr lang="fr-FR" sz="3200" dirty="0">
                <a:latin typeface="Arial Black" panose="020B0A04020102020204" pitchFamily="34" charset="0"/>
              </a:rPr>
              <a:t>comble de sa grâce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Et nous serons enfin l'Épouse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Que </a:t>
            </a:r>
            <a:r>
              <a:rPr lang="fr-FR" sz="3200" dirty="0">
                <a:latin typeface="Arial Black" panose="020B0A04020102020204" pitchFamily="34" charset="0"/>
              </a:rPr>
              <a:t>ton amour a choisi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Le </a:t>
            </a:r>
            <a:r>
              <a:rPr lang="fr-FR" sz="3200" dirty="0">
                <a:latin typeface="Arial Black" panose="020B0A04020102020204" pitchFamily="34" charset="0"/>
              </a:rPr>
              <a:t>parfum de ta vie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Qu'il </a:t>
            </a:r>
            <a:r>
              <a:rPr lang="fr-FR" sz="3200" dirty="0">
                <a:latin typeface="Arial Black" panose="020B0A04020102020204" pitchFamily="34" charset="0"/>
              </a:rPr>
              <a:t>en soit </a:t>
            </a:r>
            <a:r>
              <a:rPr lang="fr-FR" sz="3200" dirty="0" smtClean="0">
                <a:latin typeface="Arial Black" panose="020B0A04020102020204" pitchFamily="34" charset="0"/>
              </a:rPr>
              <a:t>ainsi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7" y="453286"/>
            <a:ext cx="88864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Tu </a:t>
            </a:r>
            <a:r>
              <a:rPr lang="fr-FR" sz="3200" dirty="0">
                <a:latin typeface="Arial Black" panose="020B0A04020102020204" pitchFamily="34" charset="0"/>
              </a:rPr>
              <a:t>as voulu ton trône établi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Qu'il </a:t>
            </a:r>
            <a:r>
              <a:rPr lang="fr-FR" sz="3200" dirty="0">
                <a:latin typeface="Arial Black" panose="020B0A04020102020204" pitchFamily="34" charset="0"/>
              </a:rPr>
              <a:t>en soit ainsi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Et </a:t>
            </a:r>
            <a:r>
              <a:rPr lang="fr-FR" sz="3200" dirty="0">
                <a:latin typeface="Arial Black" panose="020B0A04020102020204" pitchFamily="34" charset="0"/>
              </a:rPr>
              <a:t>ton </a:t>
            </a:r>
            <a:r>
              <a:rPr lang="fr-FR" sz="3200" dirty="0" smtClean="0">
                <a:latin typeface="Arial Black" panose="020B0A04020102020204" pitchFamily="34" charset="0"/>
              </a:rPr>
              <a:t>règne Sur </a:t>
            </a:r>
            <a:r>
              <a:rPr lang="fr-FR" sz="3200" dirty="0">
                <a:latin typeface="Arial Black" panose="020B0A04020102020204" pitchFamily="34" charset="0"/>
              </a:rPr>
              <a:t>tout le pays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Qu'il </a:t>
            </a:r>
            <a:r>
              <a:rPr lang="fr-FR" sz="3200" dirty="0">
                <a:latin typeface="Arial Black" panose="020B0A04020102020204" pitchFamily="34" charset="0"/>
              </a:rPr>
              <a:t>en soit ainsi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Nous irons dans ta confiance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Enflammés </a:t>
            </a:r>
            <a:r>
              <a:rPr lang="fr-FR" sz="3200" dirty="0">
                <a:latin typeface="Arial Black" panose="020B0A04020102020204" pitchFamily="34" charset="0"/>
              </a:rPr>
              <a:t>de ton Esprit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Proclamer </a:t>
            </a:r>
            <a:r>
              <a:rPr lang="fr-FR" sz="3200" dirty="0">
                <a:latin typeface="Arial Black" panose="020B0A04020102020204" pitchFamily="34" charset="0"/>
              </a:rPr>
              <a:t>dans ta puissance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Le </a:t>
            </a:r>
            <a:r>
              <a:rPr lang="fr-FR" sz="3200" dirty="0">
                <a:latin typeface="Arial Black" panose="020B0A04020102020204" pitchFamily="34" charset="0"/>
              </a:rPr>
              <a:t>salut de </a:t>
            </a:r>
            <a:r>
              <a:rPr lang="fr-FR" sz="3200" dirty="0" smtClean="0">
                <a:latin typeface="Arial Black" panose="020B0A04020102020204" pitchFamily="34" charset="0"/>
              </a:rPr>
              <a:t>Jésus-Christ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3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7" y="453286"/>
            <a:ext cx="88864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Et </a:t>
            </a:r>
            <a:r>
              <a:rPr lang="fr-FR" sz="3200" dirty="0">
                <a:latin typeface="Arial Black" panose="020B0A04020102020204" pitchFamily="34" charset="0"/>
              </a:rPr>
              <a:t>nous serons enfin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Ce </a:t>
            </a:r>
            <a:r>
              <a:rPr lang="fr-FR" sz="3200" dirty="0">
                <a:latin typeface="Arial Black" panose="020B0A04020102020204" pitchFamily="34" charset="0"/>
              </a:rPr>
              <a:t>temple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Ce </a:t>
            </a:r>
            <a:r>
              <a:rPr lang="fr-FR" sz="3200" dirty="0">
                <a:latin typeface="Arial Black" panose="020B0A04020102020204" pitchFamily="34" charset="0"/>
              </a:rPr>
              <a:t>palais où tu demeures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Où </a:t>
            </a:r>
            <a:r>
              <a:rPr lang="fr-FR" sz="3200" dirty="0">
                <a:latin typeface="Arial Black" panose="020B0A04020102020204" pitchFamily="34" charset="0"/>
              </a:rPr>
              <a:t>ton </a:t>
            </a:r>
            <a:r>
              <a:rPr lang="fr-FR" sz="3200" dirty="0" err="1">
                <a:latin typeface="Arial Black" panose="020B0A04020102020204" pitchFamily="34" charset="0"/>
              </a:rPr>
              <a:t>coeur</a:t>
            </a:r>
            <a:r>
              <a:rPr lang="fr-FR" sz="3200" dirty="0">
                <a:latin typeface="Arial Black" panose="020B0A04020102020204" pitchFamily="34" charset="0"/>
              </a:rPr>
              <a:t> de </a:t>
            </a:r>
            <a:r>
              <a:rPr lang="fr-FR" sz="3200" dirty="0" smtClean="0">
                <a:latin typeface="Arial Black" panose="020B0A04020102020204" pitchFamily="34" charset="0"/>
              </a:rPr>
              <a:t>Père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Nous </a:t>
            </a:r>
            <a:r>
              <a:rPr lang="fr-FR" sz="3200" dirty="0">
                <a:latin typeface="Arial Black" panose="020B0A04020102020204" pitchFamily="34" charset="0"/>
              </a:rPr>
              <a:t>comble de sa grâce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Et nous serons enfin l'Épouse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Que </a:t>
            </a:r>
            <a:r>
              <a:rPr lang="fr-FR" sz="3200" dirty="0">
                <a:latin typeface="Arial Black" panose="020B0A04020102020204" pitchFamily="34" charset="0"/>
              </a:rPr>
              <a:t>ton amour a choisi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Le </a:t>
            </a:r>
            <a:r>
              <a:rPr lang="fr-FR" sz="3200" dirty="0">
                <a:latin typeface="Arial Black" panose="020B0A04020102020204" pitchFamily="34" charset="0"/>
              </a:rPr>
              <a:t>parfum de ta vie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Le </a:t>
            </a:r>
            <a:r>
              <a:rPr lang="fr-FR" sz="3200" dirty="0">
                <a:latin typeface="Arial Black" panose="020B0A04020102020204" pitchFamily="34" charset="0"/>
              </a:rPr>
              <a:t>parfum de ta vie</a:t>
            </a: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Le parfum de ta vie</a:t>
            </a:r>
          </a:p>
          <a:p>
            <a:pPr algn="just"/>
            <a:r>
              <a:rPr lang="fr-FR" sz="3200" smtClean="0">
                <a:latin typeface="Arial Black" panose="020B0A04020102020204" pitchFamily="34" charset="0"/>
              </a:rPr>
              <a:t>Qu'il </a:t>
            </a:r>
            <a:r>
              <a:rPr lang="fr-FR" sz="3200" dirty="0">
                <a:latin typeface="Arial Black" panose="020B0A04020102020204" pitchFamily="34" charset="0"/>
              </a:rPr>
              <a:t>en soit ainsi</a:t>
            </a:r>
          </a:p>
        </p:txBody>
      </p:sp>
    </p:spTree>
    <p:extLst>
      <p:ext uri="{BB962C8B-B14F-4D97-AF65-F5344CB8AC3E}">
        <p14:creationId xmlns:p14="http://schemas.microsoft.com/office/powerpoint/2010/main" xmlns="" val="11847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01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0" y="476070"/>
            <a:ext cx="88864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Et </a:t>
            </a:r>
            <a:r>
              <a:rPr lang="fr-FR" sz="3200" dirty="0">
                <a:latin typeface="Arial Black" panose="020B0A04020102020204" pitchFamily="34" charset="0"/>
              </a:rPr>
              <a:t>il a donné les uns comme apôtres, les autres comme prophètes, les autres comme évangélistes, les autres comme pasteurs et docteurs</a:t>
            </a:r>
            <a:r>
              <a:rPr lang="fr-FR" sz="3200" dirty="0" smtClean="0">
                <a:latin typeface="Arial Black" panose="020B0A04020102020204" pitchFamily="34" charset="0"/>
              </a:rPr>
              <a:t>, pour </a:t>
            </a:r>
            <a:r>
              <a:rPr lang="fr-FR" sz="3200" dirty="0">
                <a:latin typeface="Arial Black" panose="020B0A04020102020204" pitchFamily="34" charset="0"/>
              </a:rPr>
              <a:t>le perfectionnement des saints en vue de l’œuvre du ministère et de l’édification du corps de </a:t>
            </a:r>
            <a:r>
              <a:rPr lang="fr-FR" sz="3200" dirty="0" smtClean="0">
                <a:latin typeface="Arial Black" panose="020B0A04020102020204" pitchFamily="34" charset="0"/>
              </a:rPr>
              <a:t>Christ,</a:t>
            </a:r>
          </a:p>
        </p:txBody>
      </p:sp>
    </p:spTree>
    <p:extLst>
      <p:ext uri="{BB962C8B-B14F-4D97-AF65-F5344CB8AC3E}">
        <p14:creationId xmlns:p14="http://schemas.microsoft.com/office/powerpoint/2010/main" xmlns="" val="39941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0" y="476070"/>
            <a:ext cx="88864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jusqu’à </a:t>
            </a:r>
            <a:r>
              <a:rPr lang="fr-FR" sz="3200" dirty="0">
                <a:latin typeface="Arial Black" panose="020B0A04020102020204" pitchFamily="34" charset="0"/>
              </a:rPr>
              <a:t>ce que nous soyons tous parvenus à l’unité de la foi et de la connaissance du Fils de Dieu, à l’état d’homme fait, à la mesure de la stature parfaite de Christ</a:t>
            </a:r>
            <a:r>
              <a:rPr lang="fr-FR" sz="3200" dirty="0" smtClean="0">
                <a:latin typeface="Arial Black" panose="020B0A04020102020204" pitchFamily="34" charset="0"/>
              </a:rPr>
              <a:t>, fin </a:t>
            </a:r>
            <a:r>
              <a:rPr lang="fr-FR" sz="3200" dirty="0">
                <a:latin typeface="Arial Black" panose="020B0A04020102020204" pitchFamily="34" charset="0"/>
              </a:rPr>
              <a:t>que nous ne soyons plus des enfants, flottants et emportés à tout vent de doctrine, par la tromperie des hommes, par leur ruse dans les moyens de séduction</a:t>
            </a:r>
            <a:r>
              <a:rPr lang="fr-FR" sz="3200" dirty="0" smtClean="0">
                <a:latin typeface="Arial Black" panose="020B0A04020102020204" pitchFamily="34" charset="0"/>
              </a:rPr>
              <a:t>,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578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0" y="476070"/>
            <a:ext cx="88864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mais </a:t>
            </a:r>
            <a:r>
              <a:rPr lang="fr-FR" sz="3200" dirty="0">
                <a:latin typeface="Arial Black" panose="020B0A04020102020204" pitchFamily="34" charset="0"/>
              </a:rPr>
              <a:t>que, professant la vérité dans la charité, nous croissions à tous égards en celui qui est le chef, Christ.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C’est </a:t>
            </a:r>
            <a:r>
              <a:rPr lang="fr-FR" sz="3200" dirty="0">
                <a:latin typeface="Arial Black" panose="020B0A04020102020204" pitchFamily="34" charset="0"/>
              </a:rPr>
              <a:t>de lui, et grâce à tous les liens de son assistance, que tout le corps, bien coordonné et formant un solide assemblage, tire son accroissement selon la force qui convient à chacune de ses parties, et s’édifie lui-même dans la charité.</a:t>
            </a:r>
          </a:p>
        </p:txBody>
      </p:sp>
    </p:spTree>
    <p:extLst>
      <p:ext uri="{BB962C8B-B14F-4D97-AF65-F5344CB8AC3E}">
        <p14:creationId xmlns:p14="http://schemas.microsoft.com/office/powerpoint/2010/main" xmlns="" val="223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1" y="218491"/>
            <a:ext cx="888642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 Exhortation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911" y="1200498"/>
            <a:ext cx="88864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… à marcher d’une manière </a:t>
            </a:r>
            <a:r>
              <a:rPr lang="fr-FR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digne de la vocation</a:t>
            </a:r>
            <a:r>
              <a:rPr lang="fr-FR" sz="3200" dirty="0" smtClean="0">
                <a:latin typeface="Arial Black" panose="020B0A04020102020204" pitchFamily="34" charset="0"/>
              </a:rPr>
              <a:t> qui vous a été adressée…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911" y="2444390"/>
            <a:ext cx="888642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 Ce qui est agréable à Dieu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12003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C’est un combat et un témoignage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363594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Important: nos relation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15185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Revêtir les sentiments qui…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76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2581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</a:t>
            </a:r>
            <a:r>
              <a:rPr lang="fr-FR" sz="3600" dirty="0">
                <a:latin typeface="Arial Black" panose="020B0A04020102020204" pitchFamily="34" charset="0"/>
              </a:rPr>
              <a:t>Et il a donné 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28789" y="875313"/>
            <a:ext cx="888642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Matthieu 16.18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Et </a:t>
            </a:r>
            <a:r>
              <a:rPr lang="fr-FR" sz="3200" dirty="0">
                <a:latin typeface="Arial Black" panose="020B0A04020102020204" pitchFamily="34" charset="0"/>
              </a:rPr>
              <a:t>moi, je te dis que tu es Pierre, et que sur cette pierre </a:t>
            </a:r>
            <a:r>
              <a:rPr lang="fr-FR" sz="4000" dirty="0">
                <a:solidFill>
                  <a:srgbClr val="FFFF00"/>
                </a:solidFill>
                <a:latin typeface="Arial Black" panose="020B0A04020102020204" pitchFamily="34" charset="0"/>
              </a:rPr>
              <a:t>je bâtirai mon Eglise</a:t>
            </a:r>
            <a:r>
              <a:rPr lang="fr-FR" sz="3200" dirty="0">
                <a:latin typeface="Arial Black" panose="020B0A04020102020204" pitchFamily="34" charset="0"/>
              </a:rPr>
              <a:t>, et que les portes du séjour des morts ne prévaudront point contre elle</a:t>
            </a:r>
            <a:r>
              <a:rPr lang="fr-FR" sz="3200" dirty="0" smtClean="0">
                <a:latin typeface="Arial Black" panose="020B0A04020102020204" pitchFamily="34" charset="0"/>
              </a:rPr>
              <a:t>. Je </a:t>
            </a:r>
            <a:r>
              <a:rPr lang="fr-FR" sz="3200" dirty="0">
                <a:latin typeface="Arial Black" panose="020B0A04020102020204" pitchFamily="34" charset="0"/>
              </a:rPr>
              <a:t>te donnerai les clefs du royaume des cieux : ce que tu lieras sur la terre sera lié dans les cieux, et ce que tu délieras sur la terre sera délié dans les cieux.</a:t>
            </a:r>
          </a:p>
        </p:txBody>
      </p:sp>
    </p:spTree>
    <p:extLst>
      <p:ext uri="{BB962C8B-B14F-4D97-AF65-F5344CB8AC3E}">
        <p14:creationId xmlns:p14="http://schemas.microsoft.com/office/powerpoint/2010/main" xmlns="" val="328786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2581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Ministère de la Parole </a:t>
            </a:r>
            <a:r>
              <a:rPr lang="fr-FR" sz="3600" dirty="0">
                <a:latin typeface="Arial Black" panose="020B0A04020102020204" pitchFamily="34" charset="0"/>
              </a:rPr>
              <a:t>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28789" y="1094254"/>
            <a:ext cx="88864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anose="020B0A04020102020204" pitchFamily="34" charset="0"/>
              </a:rPr>
              <a:t>Et il a </a:t>
            </a:r>
            <a:r>
              <a:rPr lang="fr-FR" sz="3200" dirty="0" smtClean="0">
                <a:latin typeface="Arial Black" panose="020B0A04020102020204" pitchFamily="34" charset="0"/>
              </a:rPr>
              <a:t>donné: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Les </a:t>
            </a:r>
            <a:r>
              <a:rPr lang="fr-FR" sz="3200" dirty="0">
                <a:latin typeface="Arial Black" panose="020B0A04020102020204" pitchFamily="34" charset="0"/>
              </a:rPr>
              <a:t>uns comme </a:t>
            </a:r>
            <a:r>
              <a:rPr lang="fr-FR" sz="3200" dirty="0" smtClean="0">
                <a:latin typeface="Arial Black" panose="020B0A04020102020204" pitchFamily="34" charset="0"/>
              </a:rPr>
              <a:t>apôtres,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Les </a:t>
            </a:r>
            <a:r>
              <a:rPr lang="fr-FR" sz="3200" dirty="0">
                <a:latin typeface="Arial Black" panose="020B0A04020102020204" pitchFamily="34" charset="0"/>
              </a:rPr>
              <a:t>autres comme </a:t>
            </a:r>
            <a:r>
              <a:rPr lang="fr-FR" sz="3200" dirty="0" smtClean="0">
                <a:latin typeface="Arial Black" panose="020B0A04020102020204" pitchFamily="34" charset="0"/>
              </a:rPr>
              <a:t>prophètes,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Les </a:t>
            </a:r>
            <a:r>
              <a:rPr lang="fr-FR" sz="3200" dirty="0">
                <a:latin typeface="Arial Black" panose="020B0A04020102020204" pitchFamily="34" charset="0"/>
              </a:rPr>
              <a:t>autres comme </a:t>
            </a:r>
            <a:r>
              <a:rPr lang="fr-FR" sz="3200" dirty="0" smtClean="0">
                <a:latin typeface="Arial Black" panose="020B0A04020102020204" pitchFamily="34" charset="0"/>
              </a:rPr>
              <a:t>évangélistes,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Les </a:t>
            </a:r>
            <a:r>
              <a:rPr lang="fr-FR" sz="3200" dirty="0">
                <a:latin typeface="Arial Black" panose="020B0A04020102020204" pitchFamily="34" charset="0"/>
              </a:rPr>
              <a:t>autres comme pasteurs et docteurs</a:t>
            </a:r>
          </a:p>
        </p:txBody>
      </p:sp>
    </p:spTree>
    <p:extLst>
      <p:ext uri="{BB962C8B-B14F-4D97-AF65-F5344CB8AC3E}">
        <p14:creationId xmlns:p14="http://schemas.microsoft.com/office/powerpoint/2010/main" xmlns="" val="281017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2581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 Une action individuelle…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789" y="858178"/>
            <a:ext cx="88864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anose="020B0A04020102020204" pitchFamily="34" charset="0"/>
              </a:rPr>
              <a:t>pour le perfectionnement des saints en vue de l’œuvre du </a:t>
            </a:r>
            <a:r>
              <a:rPr lang="fr-FR" sz="3200" dirty="0" smtClean="0">
                <a:latin typeface="Arial Black" panose="020B0A04020102020204" pitchFamily="34" charset="0"/>
              </a:rPr>
              <a:t>ministère…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789" y="2177168"/>
            <a:ext cx="868035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Jean 17.17: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Sanctifie-les </a:t>
            </a:r>
            <a:r>
              <a:rPr lang="fr-FR" sz="3200" dirty="0">
                <a:latin typeface="Arial Black" panose="020B0A04020102020204" pitchFamily="34" charset="0"/>
              </a:rPr>
              <a:t>par ta vérité : ta parole est la vérité.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078752"/>
            <a:ext cx="9144000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000" dirty="0">
                <a:latin typeface="Arial Black" panose="020B0A04020102020204" pitchFamily="34" charset="0"/>
              </a:rPr>
              <a:t>Jean </a:t>
            </a:r>
            <a:r>
              <a:rPr lang="fr-FR" sz="3000" dirty="0" smtClean="0">
                <a:latin typeface="Arial Black" panose="020B0A04020102020204" pitchFamily="34" charset="0"/>
              </a:rPr>
              <a:t>14.21</a:t>
            </a:r>
          </a:p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Celui </a:t>
            </a:r>
            <a:r>
              <a:rPr lang="fr-FR" sz="3000" dirty="0">
                <a:latin typeface="Arial Black" panose="020B0A04020102020204" pitchFamily="34" charset="0"/>
              </a:rPr>
              <a:t>qui a mes commandements et qui les garde, c’est celui qui m’aime ; et celui qui m’aime sera aimé de mon Père, je l’aimerai, et je me ferai connaître à lui.</a:t>
            </a:r>
          </a:p>
        </p:txBody>
      </p:sp>
    </p:spTree>
    <p:extLst>
      <p:ext uri="{BB962C8B-B14F-4D97-AF65-F5344CB8AC3E}">
        <p14:creationId xmlns:p14="http://schemas.microsoft.com/office/powerpoint/2010/main" xmlns="" val="62666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1250</Words>
  <Application>Microsoft Office PowerPoint</Application>
  <PresentationFormat>Affichage à l'écran (4:3)</PresentationFormat>
  <Paragraphs>210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Quéré Philippe</dc:creator>
  <cp:lastModifiedBy>Yves</cp:lastModifiedBy>
  <cp:revision>21</cp:revision>
  <dcterms:created xsi:type="dcterms:W3CDTF">2014-10-11T20:06:20Z</dcterms:created>
  <dcterms:modified xsi:type="dcterms:W3CDTF">2014-11-10T14:55:15Z</dcterms:modified>
</cp:coreProperties>
</file>