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85" r:id="rId4"/>
    <p:sldId id="302" r:id="rId5"/>
    <p:sldId id="303" r:id="rId6"/>
    <p:sldId id="320" r:id="rId7"/>
    <p:sldId id="321" r:id="rId8"/>
    <p:sldId id="322" r:id="rId9"/>
    <p:sldId id="323" r:id="rId10"/>
    <p:sldId id="324" r:id="rId11"/>
    <p:sldId id="325" r:id="rId12"/>
    <p:sldId id="326" r:id="rId13"/>
    <p:sldId id="327" r:id="rId14"/>
    <p:sldId id="328" r:id="rId15"/>
    <p:sldId id="329" r:id="rId16"/>
    <p:sldId id="331" r:id="rId17"/>
    <p:sldId id="332" r:id="rId18"/>
    <p:sldId id="333" r:id="rId19"/>
    <p:sldId id="334" r:id="rId20"/>
    <p:sldId id="335" r:id="rId21"/>
    <p:sldId id="336" r:id="rId22"/>
    <p:sldId id="274"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12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21/02/2016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047436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21/02/2016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67591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21/02/2016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53053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21/02/2016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589911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4FDE8CC-7768-4CF2-B7FE-819F092EF06B}" type="datetimeFigureOut">
              <a:rPr lang="fr-FR" smtClean="0"/>
              <a:t>21/02/2016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36482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4FDE8CC-7768-4CF2-B7FE-819F092EF06B}" type="datetimeFigureOut">
              <a:rPr lang="fr-FR" smtClean="0"/>
              <a:t>21/02/2016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970657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4FDE8CC-7768-4CF2-B7FE-819F092EF06B}" type="datetimeFigureOut">
              <a:rPr lang="fr-FR" smtClean="0"/>
              <a:t>21/02/2016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178144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4FDE8CC-7768-4CF2-B7FE-819F092EF06B}" type="datetimeFigureOut">
              <a:rPr lang="fr-FR" smtClean="0"/>
              <a:t>21/02/2016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76123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DE8CC-7768-4CF2-B7FE-819F092EF06B}" type="datetimeFigureOut">
              <a:rPr lang="fr-FR" smtClean="0"/>
              <a:t>21/02/2016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5836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4FDE8CC-7768-4CF2-B7FE-819F092EF06B}" type="datetimeFigureOut">
              <a:rPr lang="fr-FR" smtClean="0"/>
              <a:t>21/02/2016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94045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4FDE8CC-7768-4CF2-B7FE-819F092EF06B}" type="datetimeFigureOut">
              <a:rPr lang="fr-FR" smtClean="0"/>
              <a:t>21/02/2016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120137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DE8CC-7768-4CF2-B7FE-819F092EF06B}" type="datetimeFigureOut">
              <a:rPr lang="fr-FR" smtClean="0"/>
              <a:t>21/02/2016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E2470-1A9B-4592-B174-BC695A608508}" type="slidenum">
              <a:rPr lang="fr-FR" smtClean="0"/>
              <a:t>‹N°›</a:t>
            </a:fld>
            <a:endParaRPr lang="fr-FR"/>
          </a:p>
        </p:txBody>
      </p:sp>
    </p:spTree>
    <p:extLst>
      <p:ext uri="{BB962C8B-B14F-4D97-AF65-F5344CB8AC3E}">
        <p14:creationId xmlns:p14="http://schemas.microsoft.com/office/powerpoint/2010/main" val="106931620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743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981" y="1979511"/>
            <a:ext cx="8886423" cy="2062103"/>
          </a:xfrm>
          <a:prstGeom prst="rect">
            <a:avLst/>
          </a:prstGeom>
        </p:spPr>
        <p:txBody>
          <a:bodyPr wrap="square">
            <a:spAutoFit/>
          </a:bodyPr>
          <a:lstStyle/>
          <a:p>
            <a:pPr algn="just"/>
            <a:r>
              <a:rPr lang="fr-FR" sz="3200" dirty="0">
                <a:latin typeface="Arial Black" panose="020B0A04020102020204" pitchFamily="34" charset="0"/>
              </a:rPr>
              <a:t>Hébreux </a:t>
            </a:r>
            <a:r>
              <a:rPr lang="fr-FR" sz="3200" dirty="0" smtClean="0">
                <a:latin typeface="Arial Black" panose="020B0A04020102020204" pitchFamily="34" charset="0"/>
              </a:rPr>
              <a:t>9.22</a:t>
            </a:r>
          </a:p>
          <a:p>
            <a:pPr algn="just"/>
            <a:r>
              <a:rPr lang="fr-FR" sz="3200" dirty="0" smtClean="0">
                <a:latin typeface="Arial Black" panose="020B0A04020102020204" pitchFamily="34" charset="0"/>
              </a:rPr>
              <a:t>Et </a:t>
            </a:r>
            <a:r>
              <a:rPr lang="fr-FR" sz="3200" dirty="0">
                <a:latin typeface="Arial Black" panose="020B0A04020102020204" pitchFamily="34" charset="0"/>
              </a:rPr>
              <a:t>presque tout, d’après la loi, est purifié avec du sang, et sans effusion de sang il n’y a pas de pardon.</a:t>
            </a:r>
          </a:p>
        </p:txBody>
      </p:sp>
      <p:sp>
        <p:nvSpPr>
          <p:cNvPr id="3" name="Rectangle 2"/>
          <p:cNvSpPr/>
          <p:nvPr/>
        </p:nvSpPr>
        <p:spPr>
          <a:xfrm>
            <a:off x="160981" y="433355"/>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L’expiation</a:t>
            </a:r>
            <a:endParaRPr lang="fr-FR" sz="3200" dirty="0">
              <a:latin typeface="Arial Black" panose="020B0A04020102020204" pitchFamily="34" charset="0"/>
            </a:endParaRPr>
          </a:p>
        </p:txBody>
      </p:sp>
    </p:spTree>
    <p:extLst>
      <p:ext uri="{BB962C8B-B14F-4D97-AF65-F5344CB8AC3E}">
        <p14:creationId xmlns:p14="http://schemas.microsoft.com/office/powerpoint/2010/main" val="2847657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981" y="1374204"/>
            <a:ext cx="8886423" cy="4031873"/>
          </a:xfrm>
          <a:prstGeom prst="rect">
            <a:avLst/>
          </a:prstGeom>
        </p:spPr>
        <p:txBody>
          <a:bodyPr wrap="square">
            <a:spAutoFit/>
          </a:bodyPr>
          <a:lstStyle/>
          <a:p>
            <a:pPr marL="457200" indent="-457200" algn="just">
              <a:buFontTx/>
              <a:buChar char="-"/>
            </a:pPr>
            <a:r>
              <a:rPr lang="fr-FR" sz="3200" dirty="0" smtClean="0">
                <a:latin typeface="Arial Black" panose="020B0A04020102020204" pitchFamily="34" charset="0"/>
              </a:rPr>
              <a:t>Couvrir</a:t>
            </a:r>
            <a:r>
              <a:rPr lang="fr-FR" sz="3200" dirty="0">
                <a:latin typeface="Arial Black" panose="020B0A04020102020204" pitchFamily="34" charset="0"/>
              </a:rPr>
              <a:t>, purger, faire une expiation, réconciliation, recouvrir de poix </a:t>
            </a:r>
            <a:endParaRPr lang="fr-FR" sz="3200" dirty="0" smtClean="0">
              <a:latin typeface="Arial Black" panose="020B0A04020102020204" pitchFamily="34" charset="0"/>
            </a:endParaRPr>
          </a:p>
          <a:p>
            <a:pPr algn="just"/>
            <a:endParaRPr lang="fr-FR" sz="3200" dirty="0">
              <a:latin typeface="Arial Black" panose="020B0A04020102020204" pitchFamily="34" charset="0"/>
            </a:endParaRPr>
          </a:p>
          <a:p>
            <a:pPr marL="457200" indent="-457200" algn="just">
              <a:buFontTx/>
              <a:buChar char="-"/>
            </a:pPr>
            <a:r>
              <a:rPr lang="fr-FR" sz="3200" dirty="0" smtClean="0">
                <a:latin typeface="Arial Black" panose="020B0A04020102020204" pitchFamily="34" charset="0"/>
              </a:rPr>
              <a:t>revêtir </a:t>
            </a:r>
            <a:r>
              <a:rPr lang="fr-FR" sz="3200" dirty="0">
                <a:latin typeface="Arial Black" panose="020B0A04020102020204" pitchFamily="34" charset="0"/>
              </a:rPr>
              <a:t>ou couvrir de </a:t>
            </a:r>
            <a:r>
              <a:rPr lang="fr-FR" sz="3200" dirty="0" smtClean="0">
                <a:latin typeface="Arial Black" panose="020B0A04020102020204" pitchFamily="34" charset="0"/>
              </a:rPr>
              <a:t>poix</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pacifier</a:t>
            </a:r>
            <a:r>
              <a:rPr lang="fr-FR" sz="3200" dirty="0">
                <a:latin typeface="Arial Black" panose="020B0A04020102020204" pitchFamily="34" charset="0"/>
              </a:rPr>
              <a:t>, rendre propice, couvrir le péché, </a:t>
            </a:r>
            <a:r>
              <a:rPr lang="fr-FR" sz="3200" dirty="0" smtClean="0">
                <a:latin typeface="Arial Black" panose="020B0A04020102020204" pitchFamily="34" charset="0"/>
              </a:rPr>
              <a:t>pardonner, écarter </a:t>
            </a:r>
            <a:r>
              <a:rPr lang="fr-FR" sz="3200" dirty="0">
                <a:latin typeface="Arial Black" panose="020B0A04020102020204" pitchFamily="34" charset="0"/>
              </a:rPr>
              <a:t>la colère, apaiser </a:t>
            </a:r>
          </a:p>
        </p:txBody>
      </p:sp>
      <p:sp>
        <p:nvSpPr>
          <p:cNvPr id="3" name="Rectangle 2"/>
          <p:cNvSpPr/>
          <p:nvPr/>
        </p:nvSpPr>
        <p:spPr>
          <a:xfrm>
            <a:off x="160981" y="433355"/>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a:latin typeface="Arial Black" panose="020B0A04020102020204" pitchFamily="34" charset="0"/>
              </a:rPr>
              <a:t>Kaphar = expiation</a:t>
            </a:r>
          </a:p>
        </p:txBody>
      </p:sp>
    </p:spTree>
    <p:extLst>
      <p:ext uri="{BB962C8B-B14F-4D97-AF65-F5344CB8AC3E}">
        <p14:creationId xmlns:p14="http://schemas.microsoft.com/office/powerpoint/2010/main" val="2837916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8102" y="1914425"/>
            <a:ext cx="8886423"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Le rituel de l’expiation</a:t>
            </a:r>
          </a:p>
          <a:p>
            <a:pPr algn="ctr"/>
            <a:r>
              <a:rPr lang="fr-FR" sz="3200" dirty="0" smtClean="0">
                <a:latin typeface="Arial Black" panose="020B0A04020102020204" pitchFamily="34" charset="0"/>
              </a:rPr>
              <a:t>Lévitique 16</a:t>
            </a:r>
            <a:endParaRPr lang="fr-FR" sz="3200" dirty="0">
              <a:latin typeface="Arial Black" panose="020B0A04020102020204" pitchFamily="34" charset="0"/>
            </a:endParaRPr>
          </a:p>
        </p:txBody>
      </p:sp>
    </p:spTree>
    <p:extLst>
      <p:ext uri="{BB962C8B-B14F-4D97-AF65-F5344CB8AC3E}">
        <p14:creationId xmlns:p14="http://schemas.microsoft.com/office/powerpoint/2010/main" val="3068872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979" y="188656"/>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A la charge du souverain Sacrificateur</a:t>
            </a:r>
            <a:endParaRPr lang="fr-FR" sz="3200" dirty="0">
              <a:latin typeface="Arial Black" panose="020B0A04020102020204" pitchFamily="34" charset="0"/>
            </a:endParaRPr>
          </a:p>
        </p:txBody>
      </p:sp>
      <p:sp>
        <p:nvSpPr>
          <p:cNvPr id="2" name="Rectangle 1"/>
          <p:cNvSpPr/>
          <p:nvPr/>
        </p:nvSpPr>
        <p:spPr>
          <a:xfrm>
            <a:off x="160979" y="1461350"/>
            <a:ext cx="8764079" cy="4524315"/>
          </a:xfrm>
          <a:prstGeom prst="rect">
            <a:avLst/>
          </a:prstGeom>
        </p:spPr>
        <p:txBody>
          <a:bodyPr wrap="square">
            <a:spAutoFit/>
          </a:bodyPr>
          <a:lstStyle/>
          <a:p>
            <a:pPr algn="just"/>
            <a:r>
              <a:rPr lang="fr-FR" sz="3200" dirty="0" smtClean="0">
                <a:latin typeface="Arial Black" panose="020B0A04020102020204" pitchFamily="34" charset="0"/>
              </a:rPr>
              <a:t>Lévitique 16.2-3</a:t>
            </a:r>
          </a:p>
          <a:p>
            <a:pPr algn="just"/>
            <a:r>
              <a:rPr lang="fr-FR" sz="3200" dirty="0" smtClean="0">
                <a:latin typeface="Arial Black" panose="020B0A04020102020204" pitchFamily="34" charset="0"/>
              </a:rPr>
              <a:t>Parle </a:t>
            </a:r>
            <a:r>
              <a:rPr lang="fr-FR" sz="3200" dirty="0">
                <a:latin typeface="Arial Black" panose="020B0A04020102020204" pitchFamily="34" charset="0"/>
              </a:rPr>
              <a:t>à ton frère Aaron, afin qu’il n’entre pas en tout temps dans le sanctuaire, </a:t>
            </a:r>
            <a:r>
              <a:rPr lang="fr-FR" sz="3200" dirty="0" smtClean="0">
                <a:latin typeface="Arial Black" panose="020B0A04020102020204" pitchFamily="34" charset="0"/>
              </a:rPr>
              <a:t>au dedans du voile, </a:t>
            </a:r>
            <a:r>
              <a:rPr lang="fr-FR" sz="3200" dirty="0">
                <a:latin typeface="Arial Black" panose="020B0A04020102020204" pitchFamily="34" charset="0"/>
              </a:rPr>
              <a:t>devant le propitiatoire qui est sur l’arche, de peur qu’il ne meure ; car j’apparaîtrai dans la nuée sur le propitiatoire</a:t>
            </a:r>
            <a:r>
              <a:rPr lang="fr-FR" sz="3200" dirty="0" smtClean="0">
                <a:latin typeface="Arial Black" panose="020B0A04020102020204" pitchFamily="34" charset="0"/>
              </a:rPr>
              <a:t>. Voici </a:t>
            </a:r>
            <a:r>
              <a:rPr lang="fr-FR" sz="3200" dirty="0">
                <a:latin typeface="Arial Black" panose="020B0A04020102020204" pitchFamily="34" charset="0"/>
              </a:rPr>
              <a:t>de quelle manière Aaron entrera dans le </a:t>
            </a:r>
            <a:r>
              <a:rPr lang="fr-FR" sz="3200" dirty="0" smtClean="0">
                <a:latin typeface="Arial Black" panose="020B0A04020102020204" pitchFamily="34" charset="0"/>
              </a:rPr>
              <a:t>sanctuaire…</a:t>
            </a:r>
            <a:endParaRPr lang="fr-FR" sz="3200" dirty="0">
              <a:latin typeface="Arial Black" panose="020B0A04020102020204" pitchFamily="34" charset="0"/>
            </a:endParaRPr>
          </a:p>
        </p:txBody>
      </p:sp>
    </p:spTree>
    <p:extLst>
      <p:ext uri="{BB962C8B-B14F-4D97-AF65-F5344CB8AC3E}">
        <p14:creationId xmlns:p14="http://schemas.microsoft.com/office/powerpoint/2010/main" val="1482026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978" y="2172693"/>
            <a:ext cx="8886423" cy="2554545"/>
          </a:xfrm>
          <a:prstGeom prst="rect">
            <a:avLst/>
          </a:prstGeom>
        </p:spPr>
        <p:txBody>
          <a:bodyPr wrap="square">
            <a:spAutoFit/>
          </a:bodyPr>
          <a:lstStyle/>
          <a:p>
            <a:pPr algn="just"/>
            <a:r>
              <a:rPr lang="fr-FR" sz="3200" dirty="0">
                <a:latin typeface="Arial Black" panose="020B0A04020102020204" pitchFamily="34" charset="0"/>
              </a:rPr>
              <a:t>Hébreux </a:t>
            </a:r>
            <a:r>
              <a:rPr lang="fr-FR" sz="3200" dirty="0" smtClean="0">
                <a:latin typeface="Arial Black" panose="020B0A04020102020204" pitchFamily="34" charset="0"/>
              </a:rPr>
              <a:t>4.14 </a:t>
            </a:r>
            <a:r>
              <a:rPr lang="fr-FR" sz="3200" dirty="0">
                <a:latin typeface="Arial Black" panose="020B0A04020102020204" pitchFamily="34" charset="0"/>
              </a:rPr>
              <a:t>Ainsi, puisque nous avons un grand souverain sacrificateur qui a traversé les cieux, Jésus, le Fils de Dieu, demeurons fermes dans la foi que nous professons.</a:t>
            </a:r>
          </a:p>
        </p:txBody>
      </p:sp>
      <p:sp>
        <p:nvSpPr>
          <p:cNvPr id="3" name="Rectangle 2"/>
          <p:cNvSpPr/>
          <p:nvPr/>
        </p:nvSpPr>
        <p:spPr>
          <a:xfrm>
            <a:off x="160979" y="188656"/>
            <a:ext cx="8886423"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Jésus est le Grand souverain Sacrificateur</a:t>
            </a:r>
            <a:endParaRPr lang="fr-FR" sz="3200" dirty="0">
              <a:latin typeface="Arial Black" panose="020B0A04020102020204" pitchFamily="34" charset="0"/>
            </a:endParaRPr>
          </a:p>
        </p:txBody>
      </p:sp>
    </p:spTree>
    <p:extLst>
      <p:ext uri="{BB962C8B-B14F-4D97-AF65-F5344CB8AC3E}">
        <p14:creationId xmlns:p14="http://schemas.microsoft.com/office/powerpoint/2010/main" val="4120927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978" y="1399961"/>
            <a:ext cx="8886423" cy="4031873"/>
          </a:xfrm>
          <a:prstGeom prst="rect">
            <a:avLst/>
          </a:prstGeom>
        </p:spPr>
        <p:txBody>
          <a:bodyPr wrap="square">
            <a:spAutoFit/>
          </a:bodyPr>
          <a:lstStyle/>
          <a:p>
            <a:pPr algn="just"/>
            <a:r>
              <a:rPr lang="fr-FR" sz="3200" dirty="0" smtClean="0">
                <a:latin typeface="Arial Black" panose="020B0A04020102020204" pitchFamily="34" charset="0"/>
              </a:rPr>
              <a:t>Lévitique 16.5-6</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Il </a:t>
            </a:r>
            <a:r>
              <a:rPr lang="fr-FR" sz="3200" dirty="0">
                <a:latin typeface="Arial Black" panose="020B0A04020102020204" pitchFamily="34" charset="0"/>
              </a:rPr>
              <a:t>recevra de l’assemblée des enfants d’Israël </a:t>
            </a:r>
            <a:r>
              <a:rPr lang="fr-FR" sz="3200" dirty="0">
                <a:solidFill>
                  <a:srgbClr val="FFFF00"/>
                </a:solidFill>
                <a:latin typeface="Arial Black" panose="020B0A04020102020204" pitchFamily="34" charset="0"/>
              </a:rPr>
              <a:t>deux boucs</a:t>
            </a:r>
            <a:r>
              <a:rPr lang="fr-FR" sz="3200" dirty="0">
                <a:latin typeface="Arial Black" panose="020B0A04020102020204" pitchFamily="34" charset="0"/>
              </a:rPr>
              <a:t> pour le sacrifice d’expiation et </a:t>
            </a:r>
            <a:r>
              <a:rPr lang="fr-FR" sz="3200" dirty="0">
                <a:solidFill>
                  <a:srgbClr val="FFFF00"/>
                </a:solidFill>
                <a:latin typeface="Arial Black" panose="020B0A04020102020204" pitchFamily="34" charset="0"/>
              </a:rPr>
              <a:t>un bélier</a:t>
            </a:r>
            <a:r>
              <a:rPr lang="fr-FR" sz="3200" dirty="0">
                <a:latin typeface="Arial Black" panose="020B0A04020102020204" pitchFamily="34" charset="0"/>
              </a:rPr>
              <a:t> pour l’holocauste</a:t>
            </a:r>
            <a:r>
              <a:rPr lang="fr-FR" sz="3200" dirty="0" smtClean="0">
                <a:latin typeface="Arial Black" panose="020B0A04020102020204" pitchFamily="34" charset="0"/>
              </a:rPr>
              <a:t>. Aaron </a:t>
            </a:r>
            <a:r>
              <a:rPr lang="fr-FR" sz="3200" dirty="0">
                <a:latin typeface="Arial Black" panose="020B0A04020102020204" pitchFamily="34" charset="0"/>
              </a:rPr>
              <a:t>offrira </a:t>
            </a:r>
            <a:r>
              <a:rPr lang="fr-FR" sz="3200" dirty="0">
                <a:solidFill>
                  <a:srgbClr val="FFFF00"/>
                </a:solidFill>
                <a:latin typeface="Arial Black" panose="020B0A04020102020204" pitchFamily="34" charset="0"/>
              </a:rPr>
              <a:t>son taureau </a:t>
            </a:r>
            <a:r>
              <a:rPr lang="fr-FR" sz="3200" dirty="0">
                <a:latin typeface="Arial Black" panose="020B0A04020102020204" pitchFamily="34" charset="0"/>
              </a:rPr>
              <a:t>expiatoire, et il fera l’expiation pour lui et pour sa maison</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3" name="Rectangle 2"/>
          <p:cNvSpPr/>
          <p:nvPr/>
        </p:nvSpPr>
        <p:spPr>
          <a:xfrm>
            <a:off x="160979" y="188656"/>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Les victimes expiatoires</a:t>
            </a:r>
            <a:endParaRPr lang="fr-FR" sz="3200" dirty="0">
              <a:latin typeface="Arial Black" panose="020B0A04020102020204" pitchFamily="34" charset="0"/>
            </a:endParaRPr>
          </a:p>
        </p:txBody>
      </p:sp>
    </p:spTree>
    <p:extLst>
      <p:ext uri="{BB962C8B-B14F-4D97-AF65-F5344CB8AC3E}">
        <p14:creationId xmlns:p14="http://schemas.microsoft.com/office/powerpoint/2010/main" val="3677177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978" y="1399961"/>
            <a:ext cx="8886423" cy="2554545"/>
          </a:xfrm>
          <a:prstGeom prst="rect">
            <a:avLst/>
          </a:prstGeom>
        </p:spPr>
        <p:txBody>
          <a:bodyPr wrap="square">
            <a:spAutoFit/>
          </a:bodyPr>
          <a:lstStyle/>
          <a:p>
            <a:pPr algn="just"/>
            <a:r>
              <a:rPr lang="fr-FR" sz="3200" dirty="0" smtClean="0">
                <a:latin typeface="Arial Black" panose="020B0A04020102020204" pitchFamily="34" charset="0"/>
              </a:rPr>
              <a:t>Jean 1.29</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Le </a:t>
            </a:r>
            <a:r>
              <a:rPr lang="fr-FR" sz="3200" dirty="0">
                <a:latin typeface="Arial Black" panose="020B0A04020102020204" pitchFamily="34" charset="0"/>
              </a:rPr>
              <a:t>lendemain, il vit Jésus venant à lui, et il dit : Voici l’Agneau de Dieu, qui ôte le péché du monde</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3" name="Rectangle 2"/>
          <p:cNvSpPr/>
          <p:nvPr/>
        </p:nvSpPr>
        <p:spPr>
          <a:xfrm>
            <a:off x="160979" y="188656"/>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Jésus-Christ est la victime expiatoire</a:t>
            </a:r>
            <a:endParaRPr lang="fr-FR" sz="3200" dirty="0">
              <a:latin typeface="Arial Black" panose="020B0A04020102020204" pitchFamily="34" charset="0"/>
            </a:endParaRPr>
          </a:p>
        </p:txBody>
      </p:sp>
    </p:spTree>
    <p:extLst>
      <p:ext uri="{BB962C8B-B14F-4D97-AF65-F5344CB8AC3E}">
        <p14:creationId xmlns:p14="http://schemas.microsoft.com/office/powerpoint/2010/main" val="1909129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978" y="1039352"/>
            <a:ext cx="8886423" cy="5262979"/>
          </a:xfrm>
          <a:prstGeom prst="rect">
            <a:avLst/>
          </a:prstGeom>
        </p:spPr>
        <p:txBody>
          <a:bodyPr wrap="square">
            <a:spAutoFit/>
          </a:bodyPr>
          <a:lstStyle/>
          <a:p>
            <a:pPr algn="just"/>
            <a:r>
              <a:rPr lang="fr-FR" sz="2800" dirty="0" smtClean="0">
                <a:latin typeface="Arial Black" panose="020B0A04020102020204" pitchFamily="34" charset="0"/>
              </a:rPr>
              <a:t>Lévitique 16.11-13</a:t>
            </a:r>
          </a:p>
          <a:p>
            <a:pPr algn="just"/>
            <a:r>
              <a:rPr lang="fr-FR" sz="2800" dirty="0">
                <a:latin typeface="Arial Black" panose="020B0A04020102020204" pitchFamily="34" charset="0"/>
              </a:rPr>
              <a:t>Aaron offrira son taureau expiatoire, et il fera l’expiation pour lui et pour sa maison. </a:t>
            </a:r>
            <a:r>
              <a:rPr lang="fr-FR" sz="2800" dirty="0">
                <a:solidFill>
                  <a:srgbClr val="FFFF00"/>
                </a:solidFill>
                <a:latin typeface="Arial Black" panose="020B0A04020102020204" pitchFamily="34" charset="0"/>
              </a:rPr>
              <a:t>Il égorgera son taureau </a:t>
            </a:r>
            <a:r>
              <a:rPr lang="fr-FR" sz="2800" dirty="0">
                <a:latin typeface="Arial Black" panose="020B0A04020102020204" pitchFamily="34" charset="0"/>
              </a:rPr>
              <a:t>expiatoire</a:t>
            </a:r>
            <a:r>
              <a:rPr lang="fr-FR" sz="2800" dirty="0" smtClean="0">
                <a:latin typeface="Arial Black" panose="020B0A04020102020204" pitchFamily="34" charset="0"/>
              </a:rPr>
              <a:t>. </a:t>
            </a:r>
            <a:r>
              <a:rPr lang="fr-FR" sz="2800" dirty="0" smtClean="0">
                <a:solidFill>
                  <a:srgbClr val="FFFF00"/>
                </a:solidFill>
                <a:latin typeface="Arial Black" panose="020B0A04020102020204" pitchFamily="34" charset="0"/>
              </a:rPr>
              <a:t>Il </a:t>
            </a:r>
            <a:r>
              <a:rPr lang="fr-FR" sz="2800" dirty="0">
                <a:solidFill>
                  <a:srgbClr val="FFFF00"/>
                </a:solidFill>
                <a:latin typeface="Arial Black" panose="020B0A04020102020204" pitchFamily="34" charset="0"/>
              </a:rPr>
              <a:t>prendra un brasier plein de charbons ardents </a:t>
            </a:r>
            <a:r>
              <a:rPr lang="fr-FR" sz="2800" dirty="0">
                <a:latin typeface="Arial Black" panose="020B0A04020102020204" pitchFamily="34" charset="0"/>
              </a:rPr>
              <a:t>ôtés de dessus l’autel devant l’Eternel, et </a:t>
            </a:r>
            <a:r>
              <a:rPr lang="fr-FR" sz="2800" dirty="0">
                <a:solidFill>
                  <a:srgbClr val="FFFF00"/>
                </a:solidFill>
                <a:latin typeface="Arial Black" panose="020B0A04020102020204" pitchFamily="34" charset="0"/>
              </a:rPr>
              <a:t>de deux poignées de parfum odoriférant en poudre</a:t>
            </a:r>
            <a:r>
              <a:rPr lang="fr-FR" sz="2800" dirty="0">
                <a:latin typeface="Arial Black" panose="020B0A04020102020204" pitchFamily="34" charset="0"/>
              </a:rPr>
              <a:t> ; il portera ces choses au delà du voile </a:t>
            </a:r>
            <a:r>
              <a:rPr lang="fr-FR" sz="2800" dirty="0" smtClean="0">
                <a:latin typeface="Arial Black" panose="020B0A04020102020204" pitchFamily="34" charset="0"/>
              </a:rPr>
              <a:t>; il </a:t>
            </a:r>
            <a:r>
              <a:rPr lang="fr-FR" sz="2800" dirty="0">
                <a:latin typeface="Arial Black" panose="020B0A04020102020204" pitchFamily="34" charset="0"/>
              </a:rPr>
              <a:t>mettra le parfum sur le feu </a:t>
            </a:r>
            <a:r>
              <a:rPr lang="fr-FR" sz="2800" dirty="0">
                <a:solidFill>
                  <a:srgbClr val="FFFF00"/>
                </a:solidFill>
                <a:latin typeface="Arial Black" panose="020B0A04020102020204" pitchFamily="34" charset="0"/>
              </a:rPr>
              <a:t>devant l’Eternel</a:t>
            </a:r>
            <a:r>
              <a:rPr lang="fr-FR" sz="2800" dirty="0">
                <a:latin typeface="Arial Black" panose="020B0A04020102020204" pitchFamily="34" charset="0"/>
              </a:rPr>
              <a:t>, afin que la nuée du parfum </a:t>
            </a:r>
            <a:r>
              <a:rPr lang="fr-FR" sz="2800" dirty="0">
                <a:solidFill>
                  <a:srgbClr val="FFFF00"/>
                </a:solidFill>
                <a:latin typeface="Arial Black" panose="020B0A04020102020204" pitchFamily="34" charset="0"/>
              </a:rPr>
              <a:t>couvre le propitiatoire</a:t>
            </a:r>
            <a:r>
              <a:rPr lang="fr-FR" sz="2800" dirty="0">
                <a:latin typeface="Arial Black" panose="020B0A04020102020204" pitchFamily="34" charset="0"/>
              </a:rPr>
              <a:t> qui est sur le témoignage, et il ne mourra </a:t>
            </a:r>
            <a:r>
              <a:rPr lang="fr-FR" sz="2800" dirty="0" smtClean="0">
                <a:latin typeface="Arial Black" panose="020B0A04020102020204" pitchFamily="34" charset="0"/>
              </a:rPr>
              <a:t>point. </a:t>
            </a:r>
            <a:endParaRPr lang="fr-FR" sz="2800" dirty="0">
              <a:latin typeface="Arial Black" panose="020B0A04020102020204" pitchFamily="34" charset="0"/>
            </a:endParaRPr>
          </a:p>
        </p:txBody>
      </p:sp>
      <p:sp>
        <p:nvSpPr>
          <p:cNvPr id="3" name="Rectangle 2"/>
          <p:cNvSpPr/>
          <p:nvPr/>
        </p:nvSpPr>
        <p:spPr>
          <a:xfrm>
            <a:off x="160979" y="188656"/>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L’expiation</a:t>
            </a:r>
            <a:endParaRPr lang="fr-FR" sz="3200" dirty="0">
              <a:latin typeface="Arial Black" panose="020B0A04020102020204" pitchFamily="34" charset="0"/>
            </a:endParaRPr>
          </a:p>
        </p:txBody>
      </p:sp>
    </p:spTree>
    <p:extLst>
      <p:ext uri="{BB962C8B-B14F-4D97-AF65-F5344CB8AC3E}">
        <p14:creationId xmlns:p14="http://schemas.microsoft.com/office/powerpoint/2010/main" val="1717574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7577" y="871927"/>
            <a:ext cx="8886423" cy="3108543"/>
          </a:xfrm>
          <a:prstGeom prst="rect">
            <a:avLst/>
          </a:prstGeom>
        </p:spPr>
        <p:txBody>
          <a:bodyPr wrap="square">
            <a:spAutoFit/>
          </a:bodyPr>
          <a:lstStyle/>
          <a:p>
            <a:pPr algn="just"/>
            <a:r>
              <a:rPr lang="fr-FR" sz="2800" smtClean="0">
                <a:latin typeface="Arial Black" panose="020B0A04020102020204" pitchFamily="34" charset="0"/>
              </a:rPr>
              <a:t>Lévitique 16.14</a:t>
            </a:r>
          </a:p>
          <a:p>
            <a:pPr algn="just"/>
            <a:endParaRPr lang="fr-FR" sz="2800" dirty="0" smtClean="0">
              <a:latin typeface="Arial Black" panose="020B0A04020102020204" pitchFamily="34" charset="0"/>
            </a:endParaRPr>
          </a:p>
          <a:p>
            <a:pPr algn="just"/>
            <a:r>
              <a:rPr lang="fr-FR" sz="2800" dirty="0" smtClean="0">
                <a:latin typeface="Arial Black" panose="020B0A04020102020204" pitchFamily="34" charset="0"/>
              </a:rPr>
              <a:t>Il </a:t>
            </a:r>
            <a:r>
              <a:rPr lang="fr-FR" sz="2800" dirty="0">
                <a:latin typeface="Arial Black" panose="020B0A04020102020204" pitchFamily="34" charset="0"/>
              </a:rPr>
              <a:t>prendra du sang du taureau, et il fera l’aspersion avec son doigt sur le devant du propitiatoire vers l’orient ; il fera avec son doigt sept fois l’aspersion du sang devant le propitiatoire.</a:t>
            </a:r>
          </a:p>
        </p:txBody>
      </p:sp>
    </p:spTree>
    <p:extLst>
      <p:ext uri="{BB962C8B-B14F-4D97-AF65-F5344CB8AC3E}">
        <p14:creationId xmlns:p14="http://schemas.microsoft.com/office/powerpoint/2010/main" val="2122949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8788" y="356772"/>
            <a:ext cx="8886423" cy="6124754"/>
          </a:xfrm>
          <a:prstGeom prst="rect">
            <a:avLst/>
          </a:prstGeom>
        </p:spPr>
        <p:txBody>
          <a:bodyPr wrap="square">
            <a:spAutoFit/>
          </a:bodyPr>
          <a:lstStyle/>
          <a:p>
            <a:pPr algn="just"/>
            <a:r>
              <a:rPr lang="fr-FR" sz="2800" dirty="0" smtClean="0">
                <a:latin typeface="Arial Black" panose="020B0A04020102020204" pitchFamily="34" charset="0"/>
              </a:rPr>
              <a:t>Lévitique 16.20-22</a:t>
            </a:r>
          </a:p>
          <a:p>
            <a:pPr algn="just"/>
            <a:r>
              <a:rPr lang="fr-FR" sz="2800" dirty="0" smtClean="0">
                <a:latin typeface="Arial Black" panose="020B0A04020102020204" pitchFamily="34" charset="0"/>
              </a:rPr>
              <a:t> </a:t>
            </a:r>
            <a:r>
              <a:rPr lang="fr-FR" sz="2800" dirty="0">
                <a:latin typeface="Arial Black" panose="020B0A04020102020204" pitchFamily="34" charset="0"/>
              </a:rPr>
              <a:t>Lorsqu’il aura achevé de faire l’expiation pour le sanctuaire, pour la tente d’assignation et pour l’autel, il fera approcher le bouc vivant</a:t>
            </a:r>
            <a:r>
              <a:rPr lang="fr-FR" sz="2800" dirty="0" smtClean="0">
                <a:latin typeface="Arial Black" panose="020B0A04020102020204" pitchFamily="34" charset="0"/>
              </a:rPr>
              <a:t>. Aaron </a:t>
            </a:r>
            <a:r>
              <a:rPr lang="fr-FR" sz="2800" dirty="0">
                <a:latin typeface="Arial Black" panose="020B0A04020102020204" pitchFamily="34" charset="0"/>
              </a:rPr>
              <a:t>posera ses deux mains sur la tête du bouc vivant, et il confessera sur lui toutes les iniquités des enfants d’Israël et toutes les transgressions par lesquelles ils ont péché ; il les mettra sur la tête du bouc, puis il le chassera dans le désert, à l’aide d’un homme qui aura cette charge</a:t>
            </a:r>
            <a:r>
              <a:rPr lang="fr-FR" sz="2800" dirty="0" smtClean="0">
                <a:latin typeface="Arial Black" panose="020B0A04020102020204" pitchFamily="34" charset="0"/>
              </a:rPr>
              <a:t>. Le </a:t>
            </a:r>
            <a:r>
              <a:rPr lang="fr-FR" sz="2800" dirty="0">
                <a:latin typeface="Arial Black" panose="020B0A04020102020204" pitchFamily="34" charset="0"/>
              </a:rPr>
              <a:t>bouc emportera sur lui toutes leurs iniquités dans une terre désolée ; il sera chassé dans le désert.</a:t>
            </a:r>
          </a:p>
        </p:txBody>
      </p:sp>
    </p:spTree>
    <p:extLst>
      <p:ext uri="{BB962C8B-B14F-4D97-AF65-F5344CB8AC3E}">
        <p14:creationId xmlns:p14="http://schemas.microsoft.com/office/powerpoint/2010/main" val="2495626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2264302"/>
            <a:ext cx="8886423"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000" dirty="0" smtClean="0">
                <a:latin typeface="Arial Black" panose="020B0A04020102020204" pitchFamily="34" charset="0"/>
              </a:rPr>
              <a:t>La guérison divine</a:t>
            </a:r>
            <a:endParaRPr lang="fr-FR" sz="6000" dirty="0">
              <a:latin typeface="Arial Black" panose="020B0A04020102020204" pitchFamily="34" charset="0"/>
            </a:endParaRPr>
          </a:p>
        </p:txBody>
      </p:sp>
    </p:spTree>
    <p:extLst>
      <p:ext uri="{BB962C8B-B14F-4D97-AF65-F5344CB8AC3E}">
        <p14:creationId xmlns:p14="http://schemas.microsoft.com/office/powerpoint/2010/main" val="2843161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5221" y="2197760"/>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Bénéfices de l’expiation</a:t>
            </a:r>
            <a:endParaRPr lang="fr-FR" sz="3200" dirty="0">
              <a:latin typeface="Arial Black" panose="020B0A04020102020204" pitchFamily="34" charset="0"/>
            </a:endParaRPr>
          </a:p>
        </p:txBody>
      </p:sp>
    </p:spTree>
    <p:extLst>
      <p:ext uri="{BB962C8B-B14F-4D97-AF65-F5344CB8AC3E}">
        <p14:creationId xmlns:p14="http://schemas.microsoft.com/office/powerpoint/2010/main" val="4040527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979" y="188656"/>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Le salut de nos âmes</a:t>
            </a:r>
            <a:endParaRPr lang="fr-FR" sz="3200" dirty="0">
              <a:latin typeface="Arial Black" panose="020B0A04020102020204" pitchFamily="34" charset="0"/>
            </a:endParaRPr>
          </a:p>
        </p:txBody>
      </p:sp>
      <p:sp>
        <p:nvSpPr>
          <p:cNvPr id="4" name="Rectangle 3"/>
          <p:cNvSpPr/>
          <p:nvPr/>
        </p:nvSpPr>
        <p:spPr>
          <a:xfrm>
            <a:off x="160979" y="1075152"/>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La sanctification</a:t>
            </a:r>
            <a:endParaRPr lang="fr-FR" sz="3200" dirty="0">
              <a:latin typeface="Arial Black" panose="020B0A04020102020204" pitchFamily="34" charset="0"/>
            </a:endParaRPr>
          </a:p>
        </p:txBody>
      </p:sp>
      <p:sp>
        <p:nvSpPr>
          <p:cNvPr id="5" name="Rectangle 4"/>
          <p:cNvSpPr/>
          <p:nvPr/>
        </p:nvSpPr>
        <p:spPr>
          <a:xfrm>
            <a:off x="160978" y="2053946"/>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La provision</a:t>
            </a:r>
            <a:endParaRPr lang="fr-FR" sz="3200" dirty="0">
              <a:latin typeface="Arial Black" panose="020B0A04020102020204" pitchFamily="34" charset="0"/>
            </a:endParaRPr>
          </a:p>
        </p:txBody>
      </p:sp>
      <p:sp>
        <p:nvSpPr>
          <p:cNvPr id="7" name="Rectangle 6"/>
          <p:cNvSpPr/>
          <p:nvPr/>
        </p:nvSpPr>
        <p:spPr>
          <a:xfrm>
            <a:off x="160977" y="3122893"/>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La protection</a:t>
            </a:r>
            <a:endParaRPr lang="fr-FR" sz="3200" dirty="0">
              <a:latin typeface="Arial Black" panose="020B0A04020102020204" pitchFamily="34" charset="0"/>
            </a:endParaRPr>
          </a:p>
        </p:txBody>
      </p:sp>
      <p:sp>
        <p:nvSpPr>
          <p:cNvPr id="8" name="Rectangle 7"/>
          <p:cNvSpPr/>
          <p:nvPr/>
        </p:nvSpPr>
        <p:spPr>
          <a:xfrm>
            <a:off x="160976" y="4191840"/>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La guérison</a:t>
            </a:r>
            <a:endParaRPr lang="fr-FR" sz="3200" dirty="0">
              <a:latin typeface="Arial Black" panose="020B0A04020102020204" pitchFamily="34" charset="0"/>
            </a:endParaRPr>
          </a:p>
        </p:txBody>
      </p:sp>
      <p:sp>
        <p:nvSpPr>
          <p:cNvPr id="9" name="Rectangle 8"/>
          <p:cNvSpPr/>
          <p:nvPr/>
        </p:nvSpPr>
        <p:spPr>
          <a:xfrm>
            <a:off x="160975" y="5136056"/>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La vie éternelle</a:t>
            </a:r>
            <a:endParaRPr lang="fr-FR" sz="3200" dirty="0">
              <a:latin typeface="Arial Black" panose="020B0A04020102020204" pitchFamily="34" charset="0"/>
            </a:endParaRPr>
          </a:p>
        </p:txBody>
      </p:sp>
    </p:spTree>
    <p:extLst>
      <p:ext uri="{BB962C8B-B14F-4D97-AF65-F5344CB8AC3E}">
        <p14:creationId xmlns:p14="http://schemas.microsoft.com/office/powerpoint/2010/main" val="1513488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616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258" y="190445"/>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L’assurance de la guérison</a:t>
            </a:r>
            <a:endParaRPr lang="fr-FR" sz="3200" dirty="0">
              <a:latin typeface="Arial Black" panose="020B0A04020102020204" pitchFamily="34" charset="0"/>
            </a:endParaRPr>
          </a:p>
        </p:txBody>
      </p:sp>
      <p:sp>
        <p:nvSpPr>
          <p:cNvPr id="4" name="Rectangle 3"/>
          <p:cNvSpPr/>
          <p:nvPr/>
        </p:nvSpPr>
        <p:spPr>
          <a:xfrm>
            <a:off x="238258" y="932637"/>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Le grand médecin</a:t>
            </a:r>
            <a:endParaRPr lang="fr-FR" sz="3200" dirty="0">
              <a:latin typeface="Arial Black" panose="020B0A04020102020204" pitchFamily="34" charset="0"/>
            </a:endParaRPr>
          </a:p>
        </p:txBody>
      </p:sp>
      <p:sp>
        <p:nvSpPr>
          <p:cNvPr id="5" name="Rectangle 4"/>
          <p:cNvSpPr/>
          <p:nvPr/>
        </p:nvSpPr>
        <p:spPr>
          <a:xfrm>
            <a:off x="238258" y="1674829"/>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La guérison dans l’expiation</a:t>
            </a:r>
            <a:endParaRPr lang="fr-FR" sz="3200" dirty="0">
              <a:latin typeface="Arial Black" panose="020B0A04020102020204" pitchFamily="34" charset="0"/>
            </a:endParaRPr>
          </a:p>
        </p:txBody>
      </p:sp>
      <p:sp>
        <p:nvSpPr>
          <p:cNvPr id="6" name="Rectangle 5"/>
          <p:cNvSpPr/>
          <p:nvPr/>
        </p:nvSpPr>
        <p:spPr>
          <a:xfrm>
            <a:off x="238258" y="2417021"/>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La guérison aujourd’hui</a:t>
            </a:r>
            <a:endParaRPr lang="fr-FR" sz="3200" dirty="0">
              <a:latin typeface="Arial Black" panose="020B0A04020102020204" pitchFamily="34" charset="0"/>
            </a:endParaRPr>
          </a:p>
        </p:txBody>
      </p:sp>
      <p:sp>
        <p:nvSpPr>
          <p:cNvPr id="7" name="Rectangle 6"/>
          <p:cNvSpPr/>
          <p:nvPr/>
        </p:nvSpPr>
        <p:spPr>
          <a:xfrm>
            <a:off x="238258" y="3189396"/>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La guérison aujourd’hui</a:t>
            </a:r>
            <a:endParaRPr lang="fr-FR" sz="3200" dirty="0">
              <a:latin typeface="Arial Black" panose="020B0A04020102020204" pitchFamily="34" charset="0"/>
            </a:endParaRPr>
          </a:p>
        </p:txBody>
      </p:sp>
      <p:sp>
        <p:nvSpPr>
          <p:cNvPr id="8" name="Rectangle 7"/>
          <p:cNvSpPr/>
          <p:nvPr/>
        </p:nvSpPr>
        <p:spPr>
          <a:xfrm>
            <a:off x="238258" y="3961771"/>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Quand la foi a besoin d’aide</a:t>
            </a:r>
            <a:endParaRPr lang="fr-FR" sz="3200" dirty="0">
              <a:latin typeface="Arial Black" panose="020B0A04020102020204" pitchFamily="34" charset="0"/>
            </a:endParaRPr>
          </a:p>
        </p:txBody>
      </p:sp>
      <p:sp>
        <p:nvSpPr>
          <p:cNvPr id="9" name="Rectangle 8"/>
          <p:cNvSpPr/>
          <p:nvPr/>
        </p:nvSpPr>
        <p:spPr>
          <a:xfrm>
            <a:off x="238258" y="4734146"/>
            <a:ext cx="8448542" cy="200054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Quelques préoccupations</a:t>
            </a:r>
          </a:p>
          <a:p>
            <a:pPr algn="just"/>
            <a:r>
              <a:rPr lang="fr-FR" sz="3200" dirty="0">
                <a:latin typeface="Arial Black" panose="020B0A04020102020204" pitchFamily="34" charset="0"/>
              </a:rPr>
              <a:t>	</a:t>
            </a:r>
            <a:r>
              <a:rPr lang="fr-FR" sz="2800" dirty="0" smtClean="0">
                <a:latin typeface="Arial Black" panose="020B0A04020102020204" pitchFamily="34" charset="0"/>
              </a:rPr>
              <a:t>- Maladie et démons</a:t>
            </a:r>
          </a:p>
          <a:p>
            <a:pPr algn="just"/>
            <a:r>
              <a:rPr lang="fr-FR" sz="2800" dirty="0">
                <a:latin typeface="Arial Black" panose="020B0A04020102020204" pitchFamily="34" charset="0"/>
              </a:rPr>
              <a:t>	</a:t>
            </a:r>
            <a:r>
              <a:rPr lang="fr-FR" sz="2800" dirty="0" smtClean="0">
                <a:latin typeface="Arial Black" panose="020B0A04020102020204" pitchFamily="34" charset="0"/>
              </a:rPr>
              <a:t>- La guérison et la médecine</a:t>
            </a:r>
          </a:p>
          <a:p>
            <a:pPr algn="just"/>
            <a:r>
              <a:rPr lang="fr-FR" sz="2800" dirty="0">
                <a:latin typeface="Arial Black" panose="020B0A04020102020204" pitchFamily="34" charset="0"/>
              </a:rPr>
              <a:t>	</a:t>
            </a:r>
            <a:r>
              <a:rPr lang="fr-FR" sz="2800" dirty="0" smtClean="0">
                <a:latin typeface="Arial Black" panose="020B0A04020102020204" pitchFamily="34" charset="0"/>
              </a:rPr>
              <a:t>- Pourquoi tous ne sont pas guéris?</a:t>
            </a:r>
            <a:r>
              <a:rPr lang="fr-FR" sz="3200" dirty="0" smtClean="0">
                <a:latin typeface="Arial Black" panose="020B0A04020102020204" pitchFamily="34" charset="0"/>
              </a:rPr>
              <a:t> </a:t>
            </a:r>
            <a:endParaRPr lang="fr-FR" sz="3200" dirty="0">
              <a:latin typeface="Arial Black" panose="020B0A04020102020204" pitchFamily="34" charset="0"/>
            </a:endParaRPr>
          </a:p>
        </p:txBody>
      </p:sp>
    </p:spTree>
    <p:extLst>
      <p:ext uri="{BB962C8B-B14F-4D97-AF65-F5344CB8AC3E}">
        <p14:creationId xmlns:p14="http://schemas.microsoft.com/office/powerpoint/2010/main" val="4129272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831" y="1208235"/>
            <a:ext cx="8886423"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La guérison divine</a:t>
            </a:r>
            <a:endParaRPr lang="fr-FR" sz="4800" dirty="0">
              <a:latin typeface="Arial Black" panose="020B0A04020102020204" pitchFamily="34" charset="0"/>
            </a:endParaRPr>
          </a:p>
        </p:txBody>
      </p:sp>
      <p:sp>
        <p:nvSpPr>
          <p:cNvPr id="3" name="Rectangle 2"/>
          <p:cNvSpPr/>
          <p:nvPr/>
        </p:nvSpPr>
        <p:spPr>
          <a:xfrm>
            <a:off x="70830" y="2854584"/>
            <a:ext cx="8886423" cy="7694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4400" dirty="0" smtClean="0">
                <a:latin typeface="Arial Black" panose="020B0A04020102020204" pitchFamily="34" charset="0"/>
              </a:rPr>
              <a:t>La guérison dans l’expiation</a:t>
            </a:r>
            <a:endParaRPr lang="fr-FR" sz="4400" dirty="0">
              <a:latin typeface="Arial Black" panose="020B0A04020102020204" pitchFamily="34" charset="0"/>
            </a:endParaRPr>
          </a:p>
        </p:txBody>
      </p:sp>
    </p:spTree>
    <p:extLst>
      <p:ext uri="{BB962C8B-B14F-4D97-AF65-F5344CB8AC3E}">
        <p14:creationId xmlns:p14="http://schemas.microsoft.com/office/powerpoint/2010/main" val="470157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830" y="240172"/>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Un principe</a:t>
            </a:r>
            <a:endParaRPr lang="fr-FR" sz="3200" dirty="0">
              <a:latin typeface="Arial Black" panose="020B0A04020102020204" pitchFamily="34" charset="0"/>
            </a:endParaRPr>
          </a:p>
        </p:txBody>
      </p:sp>
      <p:sp>
        <p:nvSpPr>
          <p:cNvPr id="6" name="Rectangle 5"/>
          <p:cNvSpPr/>
          <p:nvPr/>
        </p:nvSpPr>
        <p:spPr>
          <a:xfrm>
            <a:off x="70830" y="1103748"/>
            <a:ext cx="8886423" cy="5509200"/>
          </a:xfrm>
          <a:prstGeom prst="rect">
            <a:avLst/>
          </a:prstGeom>
        </p:spPr>
        <p:txBody>
          <a:bodyPr wrap="square">
            <a:spAutoFit/>
          </a:bodyPr>
          <a:lstStyle/>
          <a:p>
            <a:pPr algn="just"/>
            <a:r>
              <a:rPr lang="fr-FR" sz="3200" dirty="0" smtClean="0">
                <a:latin typeface="Arial Black" panose="020B0A04020102020204" pitchFamily="34" charset="0"/>
              </a:rPr>
              <a:t>Genèse 3.14-19</a:t>
            </a:r>
          </a:p>
          <a:p>
            <a:pPr algn="just"/>
            <a:r>
              <a:rPr lang="fr-FR" sz="3200" dirty="0" smtClean="0">
                <a:latin typeface="Arial Black" panose="020B0A04020102020204" pitchFamily="34" charset="0"/>
              </a:rPr>
              <a:t>L’Eternel </a:t>
            </a:r>
            <a:r>
              <a:rPr lang="fr-FR" sz="3200" dirty="0">
                <a:latin typeface="Arial Black" panose="020B0A04020102020204" pitchFamily="34" charset="0"/>
              </a:rPr>
              <a:t>Dieu dit au serpent: Puisque tu as fait cela, tu seras maudit entre tout le bétail et entre tous les animaux des champs, tu marcheras sur ton ventre, et tu mangeras de la poussière tous les jours de ta vie</a:t>
            </a:r>
            <a:r>
              <a:rPr lang="fr-FR" sz="3200" dirty="0" smtClean="0">
                <a:latin typeface="Arial Black" panose="020B0A04020102020204" pitchFamily="34" charset="0"/>
              </a:rPr>
              <a:t>. Je mettrai inimitié entre toi et la femme, entre ta postérité et sa postérité : celle-ci t’écrasera la tête, et tu lui blesseras le talon.</a:t>
            </a:r>
            <a:endParaRPr lang="fr-FR" sz="3200" dirty="0">
              <a:latin typeface="Arial Black" panose="020B0A04020102020204" pitchFamily="34" charset="0"/>
            </a:endParaRPr>
          </a:p>
        </p:txBody>
      </p:sp>
    </p:spTree>
    <p:extLst>
      <p:ext uri="{BB962C8B-B14F-4D97-AF65-F5344CB8AC3E}">
        <p14:creationId xmlns:p14="http://schemas.microsoft.com/office/powerpoint/2010/main" val="3707153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9466" y="730261"/>
            <a:ext cx="8886423" cy="2554545"/>
          </a:xfrm>
          <a:prstGeom prst="rect">
            <a:avLst/>
          </a:prstGeom>
        </p:spPr>
        <p:txBody>
          <a:bodyPr wrap="square">
            <a:spAutoFit/>
          </a:bodyPr>
          <a:lstStyle/>
          <a:p>
            <a:pPr algn="just"/>
            <a:r>
              <a:rPr lang="fr-FR" sz="3200" dirty="0" smtClean="0">
                <a:latin typeface="Arial Black" panose="020B0A04020102020204" pitchFamily="34" charset="0"/>
              </a:rPr>
              <a:t>Il </a:t>
            </a:r>
            <a:r>
              <a:rPr lang="fr-FR" sz="3200" dirty="0">
                <a:latin typeface="Arial Black" panose="020B0A04020102020204" pitchFamily="34" charset="0"/>
              </a:rPr>
              <a:t>dit à la femme : J’augmenterai la souffrance de tes grossesses, tu enfanteras avec douleur, et tes désirs se porteront vers ton mari, mais il dominera sur toi</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2288123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2345" y="240864"/>
            <a:ext cx="8886423" cy="5016758"/>
          </a:xfrm>
          <a:prstGeom prst="rect">
            <a:avLst/>
          </a:prstGeom>
        </p:spPr>
        <p:txBody>
          <a:bodyPr wrap="square">
            <a:spAutoFit/>
          </a:bodyPr>
          <a:lstStyle/>
          <a:p>
            <a:pPr algn="just"/>
            <a:r>
              <a:rPr lang="fr-FR" sz="3200" dirty="0" smtClean="0">
                <a:latin typeface="Arial Black" panose="020B0A04020102020204" pitchFamily="34" charset="0"/>
              </a:rPr>
              <a:t>Il </a:t>
            </a:r>
            <a:r>
              <a:rPr lang="fr-FR" sz="3200" dirty="0">
                <a:latin typeface="Arial Black" panose="020B0A04020102020204" pitchFamily="34" charset="0"/>
              </a:rPr>
              <a:t>dit à l’homme : Puisque tu as écouté la voix de ta femme, et que tu as mangé de l’arbre au sujet duquel je t’avais donné cet ordre : Tu n’en mangeras point ! le sol sera maudit à cause de toi. C’est à force de peine que tu en tireras ta nourriture tous les jours de ta vie</a:t>
            </a:r>
            <a:r>
              <a:rPr lang="fr-FR" sz="3200" dirty="0" smtClean="0">
                <a:latin typeface="Arial Black" panose="020B0A04020102020204" pitchFamily="34" charset="0"/>
              </a:rPr>
              <a:t>, il </a:t>
            </a:r>
            <a:r>
              <a:rPr lang="fr-FR" sz="3200" dirty="0">
                <a:latin typeface="Arial Black" panose="020B0A04020102020204" pitchFamily="34" charset="0"/>
              </a:rPr>
              <a:t>te produira des épines et des ronces, et tu mangeras de l’herbe des champs</a:t>
            </a:r>
            <a:r>
              <a:rPr lang="fr-FR" sz="3200" dirty="0" smtClean="0">
                <a:latin typeface="Arial Black" panose="020B0A04020102020204" pitchFamily="34" charset="0"/>
              </a:rPr>
              <a:t>. </a:t>
            </a:r>
            <a:endParaRPr lang="fr-FR" sz="3200" dirty="0">
              <a:latin typeface="Arial Black" panose="020B0A04020102020204" pitchFamily="34" charset="0"/>
            </a:endParaRPr>
          </a:p>
        </p:txBody>
      </p:sp>
    </p:spTree>
    <p:extLst>
      <p:ext uri="{BB962C8B-B14F-4D97-AF65-F5344CB8AC3E}">
        <p14:creationId xmlns:p14="http://schemas.microsoft.com/office/powerpoint/2010/main" val="3711418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2345" y="730261"/>
            <a:ext cx="8886423" cy="2554545"/>
          </a:xfrm>
          <a:prstGeom prst="rect">
            <a:avLst/>
          </a:prstGeom>
        </p:spPr>
        <p:txBody>
          <a:bodyPr wrap="square">
            <a:spAutoFit/>
          </a:bodyPr>
          <a:lstStyle/>
          <a:p>
            <a:pPr algn="just"/>
            <a:r>
              <a:rPr lang="fr-FR" sz="3200" dirty="0" smtClean="0">
                <a:latin typeface="Arial Black" panose="020B0A04020102020204" pitchFamily="34" charset="0"/>
              </a:rPr>
              <a:t>C’est </a:t>
            </a:r>
            <a:r>
              <a:rPr lang="fr-FR" sz="3200" dirty="0">
                <a:latin typeface="Arial Black" panose="020B0A04020102020204" pitchFamily="34" charset="0"/>
              </a:rPr>
              <a:t>à la sueur de ton visage que tu mangeras du pain, jusqu’à ce que tu retournes dans la terre, d’où tu as été pris ; car tu es poussière, et tu retourneras dans la </a:t>
            </a:r>
            <a:r>
              <a:rPr lang="fr-FR" sz="3200" dirty="0" smtClean="0">
                <a:latin typeface="Arial Black" panose="020B0A04020102020204" pitchFamily="34" charset="0"/>
              </a:rPr>
              <a:t>poussière.</a:t>
            </a:r>
            <a:endParaRPr lang="fr-FR" sz="3200" dirty="0">
              <a:latin typeface="Arial Black" panose="020B0A04020102020204" pitchFamily="34" charset="0"/>
            </a:endParaRPr>
          </a:p>
        </p:txBody>
      </p:sp>
      <p:sp>
        <p:nvSpPr>
          <p:cNvPr id="3" name="Rectangle 2"/>
          <p:cNvSpPr/>
          <p:nvPr/>
        </p:nvSpPr>
        <p:spPr>
          <a:xfrm>
            <a:off x="122345" y="4013682"/>
            <a:ext cx="8886423"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5400" dirty="0" smtClean="0">
                <a:latin typeface="Arial Black" panose="020B0A04020102020204" pitchFamily="34" charset="0"/>
              </a:rPr>
              <a:t>Toute faute </a:t>
            </a:r>
            <a:r>
              <a:rPr lang="fr-FR" sz="5400" dirty="0" smtClean="0">
                <a:latin typeface="Arial Black" panose="020B0A04020102020204" pitchFamily="34" charset="0"/>
              </a:rPr>
              <a:t>doit être sanctionnée</a:t>
            </a:r>
            <a:endParaRPr lang="fr-FR" sz="5400" dirty="0">
              <a:latin typeface="Arial Black" panose="020B0A04020102020204" pitchFamily="34" charset="0"/>
            </a:endParaRPr>
          </a:p>
        </p:txBody>
      </p:sp>
    </p:spTree>
    <p:extLst>
      <p:ext uri="{BB962C8B-B14F-4D97-AF65-F5344CB8AC3E}">
        <p14:creationId xmlns:p14="http://schemas.microsoft.com/office/powerpoint/2010/main" val="47642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982" y="1541629"/>
            <a:ext cx="8886423" cy="2062103"/>
          </a:xfrm>
          <a:prstGeom prst="rect">
            <a:avLst/>
          </a:prstGeom>
        </p:spPr>
        <p:txBody>
          <a:bodyPr wrap="square">
            <a:spAutoFit/>
          </a:bodyPr>
          <a:lstStyle/>
          <a:p>
            <a:pPr algn="just"/>
            <a:r>
              <a:rPr lang="fr-FR" sz="3200" dirty="0" smtClean="0">
                <a:latin typeface="Arial Black" panose="020B0A04020102020204" pitchFamily="34" charset="0"/>
              </a:rPr>
              <a:t>Genèse 3.21</a:t>
            </a:r>
          </a:p>
          <a:p>
            <a:pPr algn="just"/>
            <a:r>
              <a:rPr lang="fr-FR" sz="3200" dirty="0" smtClean="0">
                <a:latin typeface="Arial Black" panose="020B0A04020102020204" pitchFamily="34" charset="0"/>
              </a:rPr>
              <a:t>L’Eternel </a:t>
            </a:r>
            <a:r>
              <a:rPr lang="fr-FR" sz="3200" dirty="0">
                <a:latin typeface="Arial Black" panose="020B0A04020102020204" pitchFamily="34" charset="0"/>
              </a:rPr>
              <a:t>Dieu fit à Adam et à sa femme des habits de peau, et il les en revêtit</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3" name="Rectangle 2"/>
          <p:cNvSpPr/>
          <p:nvPr/>
        </p:nvSpPr>
        <p:spPr>
          <a:xfrm>
            <a:off x="160981" y="433355"/>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Face au péché</a:t>
            </a:r>
            <a:endParaRPr lang="fr-FR" sz="3200" dirty="0">
              <a:latin typeface="Arial Black" panose="020B0A04020102020204" pitchFamily="34" charset="0"/>
            </a:endParaRPr>
          </a:p>
        </p:txBody>
      </p:sp>
      <p:sp>
        <p:nvSpPr>
          <p:cNvPr id="4" name="Rectangle 3"/>
          <p:cNvSpPr/>
          <p:nvPr/>
        </p:nvSpPr>
        <p:spPr>
          <a:xfrm>
            <a:off x="160980" y="4361412"/>
            <a:ext cx="8886423"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5400" dirty="0" smtClean="0">
                <a:latin typeface="Arial Black" panose="020B0A04020102020204" pitchFamily="34" charset="0"/>
              </a:rPr>
              <a:t>Dieu couvre les fautes</a:t>
            </a:r>
            <a:endParaRPr lang="fr-FR" sz="5400" dirty="0">
              <a:latin typeface="Arial Black" panose="020B0A04020102020204" pitchFamily="34" charset="0"/>
            </a:endParaRPr>
          </a:p>
        </p:txBody>
      </p:sp>
    </p:spTree>
    <p:extLst>
      <p:ext uri="{BB962C8B-B14F-4D97-AF65-F5344CB8AC3E}">
        <p14:creationId xmlns:p14="http://schemas.microsoft.com/office/powerpoint/2010/main" val="154720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537</Words>
  <Application>Microsoft Office PowerPoint</Application>
  <PresentationFormat>Affichage à l'écran (4:3)</PresentationFormat>
  <Paragraphs>63</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Quéré Philippe</dc:creator>
  <cp:lastModifiedBy>addmontauban</cp:lastModifiedBy>
  <cp:revision>45</cp:revision>
  <dcterms:created xsi:type="dcterms:W3CDTF">2016-01-08T12:31:02Z</dcterms:created>
  <dcterms:modified xsi:type="dcterms:W3CDTF">2016-02-21T09:47:58Z</dcterms:modified>
</cp:coreProperties>
</file>