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2" r:id="rId2"/>
    <p:sldId id="303" r:id="rId3"/>
    <p:sldId id="324" r:id="rId4"/>
    <p:sldId id="326"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9" d="100"/>
          <a:sy n="49" d="100"/>
        </p:scale>
        <p:origin x="19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4FDE8CC-7768-4CF2-B7FE-819F092EF06B}" type="datetimeFigureOut">
              <a:rPr lang="fr-FR" smtClean="0"/>
              <a:t>10/03/2016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047436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4FDE8CC-7768-4CF2-B7FE-819F092EF06B}" type="datetimeFigureOut">
              <a:rPr lang="fr-FR" smtClean="0"/>
              <a:t>10/03/2016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67591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4FDE8CC-7768-4CF2-B7FE-819F092EF06B}" type="datetimeFigureOut">
              <a:rPr lang="fr-FR" smtClean="0"/>
              <a:t>10/03/2016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353053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4FDE8CC-7768-4CF2-B7FE-819F092EF06B}" type="datetimeFigureOut">
              <a:rPr lang="fr-FR" smtClean="0"/>
              <a:t>10/03/2016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589911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4FDE8CC-7768-4CF2-B7FE-819F092EF06B}" type="datetimeFigureOut">
              <a:rPr lang="fr-FR" smtClean="0"/>
              <a:t>10/03/2016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3364826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4FDE8CC-7768-4CF2-B7FE-819F092EF06B}" type="datetimeFigureOut">
              <a:rPr lang="fr-FR" smtClean="0"/>
              <a:t>10/03/2016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970657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4FDE8CC-7768-4CF2-B7FE-819F092EF06B}" type="datetimeFigureOut">
              <a:rPr lang="fr-FR" smtClean="0"/>
              <a:t>10/03/2016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178144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4FDE8CC-7768-4CF2-B7FE-819F092EF06B}" type="datetimeFigureOut">
              <a:rPr lang="fr-FR" smtClean="0"/>
              <a:t>10/03/2016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2761236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DE8CC-7768-4CF2-B7FE-819F092EF06B}" type="datetimeFigureOut">
              <a:rPr lang="fr-FR" smtClean="0"/>
              <a:t>10/03/2016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358365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4FDE8CC-7768-4CF2-B7FE-819F092EF06B}" type="datetimeFigureOut">
              <a:rPr lang="fr-FR" smtClean="0"/>
              <a:t>10/03/2016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394045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4FDE8CC-7768-4CF2-B7FE-819F092EF06B}" type="datetimeFigureOut">
              <a:rPr lang="fr-FR" smtClean="0"/>
              <a:t>10/03/2016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3E2470-1A9B-4592-B174-BC695A608508}" type="slidenum">
              <a:rPr lang="fr-FR" smtClean="0"/>
              <a:t>‹N°›</a:t>
            </a:fld>
            <a:endParaRPr lang="fr-FR"/>
          </a:p>
        </p:txBody>
      </p:sp>
    </p:spTree>
    <p:extLst>
      <p:ext uri="{BB962C8B-B14F-4D97-AF65-F5344CB8AC3E}">
        <p14:creationId xmlns:p14="http://schemas.microsoft.com/office/powerpoint/2010/main" val="120137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DE8CC-7768-4CF2-B7FE-819F092EF06B}" type="datetimeFigureOut">
              <a:rPr lang="fr-FR" smtClean="0"/>
              <a:t>10/03/2016</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E2470-1A9B-4592-B174-BC695A608508}" type="slidenum">
              <a:rPr lang="fr-FR" smtClean="0"/>
              <a:t>‹N°›</a:t>
            </a:fld>
            <a:endParaRPr lang="fr-FR"/>
          </a:p>
        </p:txBody>
      </p:sp>
    </p:spTree>
    <p:extLst>
      <p:ext uri="{BB962C8B-B14F-4D97-AF65-F5344CB8AC3E}">
        <p14:creationId xmlns:p14="http://schemas.microsoft.com/office/powerpoint/2010/main" val="106931620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831" y="1208235"/>
            <a:ext cx="8886423"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La guérison divine</a:t>
            </a:r>
            <a:endParaRPr lang="fr-FR" sz="4800" dirty="0">
              <a:latin typeface="Arial Black" panose="020B0A04020102020204" pitchFamily="34" charset="0"/>
            </a:endParaRPr>
          </a:p>
        </p:txBody>
      </p:sp>
      <p:sp>
        <p:nvSpPr>
          <p:cNvPr id="3" name="Rectangle 2"/>
          <p:cNvSpPr/>
          <p:nvPr/>
        </p:nvSpPr>
        <p:spPr>
          <a:xfrm>
            <a:off x="70830" y="2854584"/>
            <a:ext cx="8886423" cy="76944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4400" dirty="0" smtClean="0">
                <a:latin typeface="Arial Black" panose="020B0A04020102020204" pitchFamily="34" charset="0"/>
              </a:rPr>
              <a:t>La guérison dans l’expiation</a:t>
            </a:r>
            <a:endParaRPr lang="fr-FR" sz="4400" dirty="0">
              <a:latin typeface="Arial Black" panose="020B0A04020102020204" pitchFamily="34" charset="0"/>
            </a:endParaRPr>
          </a:p>
        </p:txBody>
      </p:sp>
    </p:spTree>
    <p:extLst>
      <p:ext uri="{BB962C8B-B14F-4D97-AF65-F5344CB8AC3E}">
        <p14:creationId xmlns:p14="http://schemas.microsoft.com/office/powerpoint/2010/main" val="470157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380" y="332656"/>
            <a:ext cx="8698100"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anose="020B0A04020102020204" pitchFamily="34" charset="0"/>
              </a:rPr>
              <a:t>Précieux à cause de son pouvoir rédempteur</a:t>
            </a:r>
            <a:endParaRPr lang="fr-FR" sz="3200" dirty="0">
              <a:latin typeface="Arial Black" panose="020B0A04020102020204" pitchFamily="34" charset="0"/>
            </a:endParaRPr>
          </a:p>
        </p:txBody>
      </p:sp>
      <p:sp>
        <p:nvSpPr>
          <p:cNvPr id="3" name="Rectangle 2"/>
          <p:cNvSpPr/>
          <p:nvPr/>
        </p:nvSpPr>
        <p:spPr>
          <a:xfrm>
            <a:off x="169268" y="1556792"/>
            <a:ext cx="8568952" cy="2431435"/>
          </a:xfrm>
          <a:prstGeom prst="rect">
            <a:avLst/>
          </a:prstGeom>
        </p:spPr>
        <p:txBody>
          <a:bodyPr wrap="square">
            <a:spAutoFit/>
          </a:bodyPr>
          <a:lstStyle/>
          <a:p>
            <a:pPr algn="just"/>
            <a:r>
              <a:rPr lang="fr-FR" sz="3200" dirty="0" smtClean="0">
                <a:latin typeface="Arial Black" panose="020B0A04020102020204" pitchFamily="34" charset="0"/>
              </a:rPr>
              <a:t>… ce n’est pas par des choses périssables, …, que </a:t>
            </a:r>
            <a:r>
              <a:rPr lang="fr-FR" sz="4000" dirty="0" smtClean="0">
                <a:solidFill>
                  <a:srgbClr val="FFFF00"/>
                </a:solidFill>
                <a:latin typeface="Arial Black" panose="020B0A04020102020204" pitchFamily="34" charset="0"/>
              </a:rPr>
              <a:t>vous avez été rachetés</a:t>
            </a:r>
            <a:r>
              <a:rPr lang="fr-FR" sz="3200" dirty="0" smtClean="0">
                <a:latin typeface="Arial Black" panose="020B0A04020102020204" pitchFamily="34" charset="0"/>
              </a:rPr>
              <a:t>…  mais </a:t>
            </a:r>
            <a:r>
              <a:rPr lang="fr-FR" sz="4000" dirty="0" smtClean="0">
                <a:solidFill>
                  <a:srgbClr val="FFFF00"/>
                </a:solidFill>
                <a:latin typeface="Arial Black" panose="020B0A04020102020204" pitchFamily="34" charset="0"/>
              </a:rPr>
              <a:t>par le sang précieux de Christ</a:t>
            </a:r>
            <a:r>
              <a:rPr lang="fr-FR" sz="3200" dirty="0" smtClean="0">
                <a:latin typeface="Arial Black" panose="020B0A04020102020204" pitchFamily="34" charset="0"/>
              </a:rPr>
              <a:t>…</a:t>
            </a:r>
            <a:endParaRPr lang="fr-FR" sz="3200" dirty="0">
              <a:latin typeface="Arial Black" panose="020B0A04020102020204" pitchFamily="34" charset="0"/>
            </a:endParaRPr>
          </a:p>
        </p:txBody>
      </p:sp>
      <p:sp>
        <p:nvSpPr>
          <p:cNvPr id="4" name="Rectangle 3"/>
          <p:cNvSpPr/>
          <p:nvPr/>
        </p:nvSpPr>
        <p:spPr>
          <a:xfrm>
            <a:off x="169268" y="4293096"/>
            <a:ext cx="8723212" cy="224676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anose="020B0A04020102020204" pitchFamily="34" charset="0"/>
              </a:rPr>
              <a:t>Actes 20.28 : Prenez donc garde à vous–mêmes, et à tout le troupeau sur lequel le Saint–Esprit vous a établis évêques, pour paître l'Eglise du Seigneur, qu'il s'est acquise par son propre sang.</a:t>
            </a:r>
            <a:endParaRPr lang="fr-FR" sz="2800" dirty="0">
              <a:latin typeface="Arial Black" panose="020B0A04020102020204" pitchFamily="34" charset="0"/>
            </a:endParaRPr>
          </a:p>
        </p:txBody>
      </p:sp>
    </p:spTree>
    <p:extLst>
      <p:ext uri="{BB962C8B-B14F-4D97-AF65-F5344CB8AC3E}">
        <p14:creationId xmlns:p14="http://schemas.microsoft.com/office/powerpoint/2010/main" val="143958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380" y="332656"/>
            <a:ext cx="8698100"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anose="020B0A04020102020204" pitchFamily="34" charset="0"/>
              </a:rPr>
              <a:t>Précieux à cause de son pouvoir purificateur</a:t>
            </a:r>
            <a:endParaRPr lang="fr-FR" sz="3200" dirty="0">
              <a:latin typeface="Arial Black" panose="020B0A04020102020204" pitchFamily="34" charset="0"/>
            </a:endParaRPr>
          </a:p>
        </p:txBody>
      </p:sp>
      <p:sp>
        <p:nvSpPr>
          <p:cNvPr id="3" name="Rectangle 2"/>
          <p:cNvSpPr/>
          <p:nvPr/>
        </p:nvSpPr>
        <p:spPr>
          <a:xfrm>
            <a:off x="169268" y="1556792"/>
            <a:ext cx="8568952" cy="1077218"/>
          </a:xfrm>
          <a:prstGeom prst="rect">
            <a:avLst/>
          </a:prstGeom>
        </p:spPr>
        <p:txBody>
          <a:bodyPr wrap="square">
            <a:spAutoFit/>
          </a:bodyPr>
          <a:lstStyle/>
          <a:p>
            <a:pPr algn="just"/>
            <a:r>
              <a:rPr lang="fr-FR" sz="3200" dirty="0" smtClean="0">
                <a:latin typeface="Arial Black" panose="020B0A04020102020204" pitchFamily="34" charset="0"/>
              </a:rPr>
              <a:t>1 Jean 1.5-7 :</a:t>
            </a:r>
          </a:p>
          <a:p>
            <a:pPr algn="just"/>
            <a:r>
              <a:rPr lang="fr-FR" sz="3200" dirty="0" smtClean="0">
                <a:latin typeface="Arial Black" panose="020B0A04020102020204" pitchFamily="34" charset="0"/>
              </a:rPr>
              <a:t>… </a:t>
            </a:r>
            <a:endParaRPr lang="fr-FR" sz="3200" dirty="0">
              <a:latin typeface="Arial Black" panose="020B0A04020102020204" pitchFamily="34" charset="0"/>
            </a:endParaRPr>
          </a:p>
        </p:txBody>
      </p:sp>
      <p:sp>
        <p:nvSpPr>
          <p:cNvPr id="4" name="Rectangle 3"/>
          <p:cNvSpPr/>
          <p:nvPr/>
        </p:nvSpPr>
        <p:spPr>
          <a:xfrm>
            <a:off x="167714" y="2780928"/>
            <a:ext cx="8568952" cy="3416320"/>
          </a:xfrm>
          <a:prstGeom prst="rect">
            <a:avLst/>
          </a:prstGeom>
        </p:spPr>
        <p:txBody>
          <a:bodyPr wrap="square">
            <a:spAutoFit/>
          </a:bodyPr>
          <a:lstStyle/>
          <a:p>
            <a:pPr algn="just"/>
            <a:r>
              <a:rPr lang="fr-FR" sz="3200" dirty="0" smtClean="0">
                <a:latin typeface="Arial Black" panose="020B0A04020102020204" pitchFamily="34" charset="0"/>
              </a:rPr>
              <a:t>Mais si nous marchons dans la lumière, comme il est lui–même dans la lumière, nous sommes mutuellement en communion, et </a:t>
            </a:r>
            <a:r>
              <a:rPr lang="fr-FR" sz="4000" dirty="0" smtClean="0">
                <a:solidFill>
                  <a:srgbClr val="FFFF00"/>
                </a:solidFill>
                <a:latin typeface="Arial Black" panose="020B0A04020102020204" pitchFamily="34" charset="0"/>
              </a:rPr>
              <a:t>le sang de Jésus son Fils nous purifie de tout péché</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458812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380" y="332656"/>
            <a:ext cx="8698100"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anose="020B0A04020102020204" pitchFamily="34" charset="0"/>
              </a:rPr>
              <a:t>Précieux à cause de son pouvoir pacificateur</a:t>
            </a:r>
            <a:endParaRPr lang="fr-FR" sz="3200" dirty="0">
              <a:latin typeface="Arial Black" panose="020B0A04020102020204" pitchFamily="34" charset="0"/>
            </a:endParaRPr>
          </a:p>
        </p:txBody>
      </p:sp>
      <p:sp>
        <p:nvSpPr>
          <p:cNvPr id="3" name="Rectangle 2"/>
          <p:cNvSpPr/>
          <p:nvPr/>
        </p:nvSpPr>
        <p:spPr>
          <a:xfrm>
            <a:off x="169268" y="1556792"/>
            <a:ext cx="8568952" cy="4893647"/>
          </a:xfrm>
          <a:prstGeom prst="rect">
            <a:avLst/>
          </a:prstGeom>
        </p:spPr>
        <p:txBody>
          <a:bodyPr wrap="square">
            <a:spAutoFit/>
          </a:bodyPr>
          <a:lstStyle/>
          <a:p>
            <a:pPr algn="just"/>
            <a:r>
              <a:rPr lang="fr-FR" sz="3200" dirty="0" smtClean="0">
                <a:latin typeface="Arial Black" panose="020B0A04020102020204" pitchFamily="34" charset="0"/>
              </a:rPr>
              <a:t>Colossiens 1.19-20</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Car Dieu a voulu que toute plénitude habitât en lui ;  il a voulu par lui réconcilier tout avec lui–même, tant ce qui est sur la terre que ce qui est dans les cieux, </a:t>
            </a:r>
            <a:r>
              <a:rPr lang="fr-FR" sz="4000" dirty="0" smtClean="0">
                <a:solidFill>
                  <a:srgbClr val="FFFF00"/>
                </a:solidFill>
                <a:latin typeface="Arial Black" panose="020B0A04020102020204" pitchFamily="34" charset="0"/>
              </a:rPr>
              <a:t>en faisant la paix par lui, par le sang de sa croix</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4187018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380" y="116632"/>
            <a:ext cx="8698100"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anose="020B0A04020102020204" pitchFamily="34" charset="0"/>
              </a:rPr>
              <a:t>Précieux à cause de son pouvoir réconciliateur</a:t>
            </a:r>
            <a:endParaRPr lang="fr-FR" sz="3200" dirty="0">
              <a:latin typeface="Arial Black" panose="020B0A04020102020204" pitchFamily="34" charset="0"/>
            </a:endParaRPr>
          </a:p>
        </p:txBody>
      </p:sp>
      <p:sp>
        <p:nvSpPr>
          <p:cNvPr id="3" name="Rectangle 2"/>
          <p:cNvSpPr/>
          <p:nvPr/>
        </p:nvSpPr>
        <p:spPr>
          <a:xfrm>
            <a:off x="194380" y="1340768"/>
            <a:ext cx="8568952" cy="5262979"/>
          </a:xfrm>
          <a:prstGeom prst="rect">
            <a:avLst/>
          </a:prstGeom>
        </p:spPr>
        <p:txBody>
          <a:bodyPr wrap="square">
            <a:spAutoFit/>
          </a:bodyPr>
          <a:lstStyle/>
          <a:p>
            <a:pPr algn="just"/>
            <a:r>
              <a:rPr lang="fr-FR" sz="2800" dirty="0" smtClean="0">
                <a:latin typeface="Arial Black" panose="020B0A04020102020204" pitchFamily="34" charset="0"/>
              </a:rPr>
              <a:t>Ephésiens 2.11-13</a:t>
            </a:r>
          </a:p>
          <a:p>
            <a:pPr algn="just"/>
            <a:r>
              <a:rPr lang="fr-FR" sz="2800" dirty="0" smtClean="0">
                <a:latin typeface="Arial Black" panose="020B0A04020102020204" pitchFamily="34" charset="0"/>
              </a:rPr>
              <a:t>C'est pourquoi, vous autrefois païens dans la chair, appelés incirconcis par ceux qu'on appelle circoncis et qui le sont en la chair par la main de l'homme,  souvenez vous  que vous étiez en ce temps là sans Christ, privés du droit de cité en Israël, étrangers aux alliances de la promesse, sans espérance et sans Dieu dans le monde.  </a:t>
            </a:r>
            <a:r>
              <a:rPr lang="fr-FR" sz="2800" dirty="0" smtClean="0">
                <a:solidFill>
                  <a:srgbClr val="FFFF00"/>
                </a:solidFill>
                <a:latin typeface="Arial Black" panose="020B0A04020102020204" pitchFamily="34" charset="0"/>
              </a:rPr>
              <a:t>Mais maintenant</a:t>
            </a:r>
            <a:r>
              <a:rPr lang="fr-FR" sz="2800" dirty="0" smtClean="0">
                <a:latin typeface="Arial Black" panose="020B0A04020102020204" pitchFamily="34" charset="0"/>
              </a:rPr>
              <a:t>, en Jésus–Christ, vous qui étiez jadis éloignés, </a:t>
            </a:r>
            <a:r>
              <a:rPr lang="fr-FR" sz="2800" dirty="0" smtClean="0">
                <a:solidFill>
                  <a:srgbClr val="FFFF00"/>
                </a:solidFill>
                <a:latin typeface="Arial Black" panose="020B0A04020102020204" pitchFamily="34" charset="0"/>
              </a:rPr>
              <a:t>vous avez été rapprochés par le sang de Christ</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658447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380" y="332656"/>
            <a:ext cx="8698100"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anose="020B0A04020102020204" pitchFamily="34" charset="0"/>
              </a:rPr>
              <a:t>Précieux à cause de son pouvoir de venir dans la présence de Dieu</a:t>
            </a:r>
            <a:endParaRPr lang="fr-FR" sz="3200" dirty="0">
              <a:latin typeface="Arial Black" panose="020B0A04020102020204" pitchFamily="34" charset="0"/>
            </a:endParaRPr>
          </a:p>
        </p:txBody>
      </p:sp>
      <p:sp>
        <p:nvSpPr>
          <p:cNvPr id="3" name="Rectangle 2"/>
          <p:cNvSpPr/>
          <p:nvPr/>
        </p:nvSpPr>
        <p:spPr>
          <a:xfrm>
            <a:off x="189826" y="1700808"/>
            <a:ext cx="8568952" cy="4893647"/>
          </a:xfrm>
          <a:prstGeom prst="rect">
            <a:avLst/>
          </a:prstGeom>
        </p:spPr>
        <p:txBody>
          <a:bodyPr wrap="square">
            <a:spAutoFit/>
          </a:bodyPr>
          <a:lstStyle/>
          <a:p>
            <a:pPr algn="just"/>
            <a:r>
              <a:rPr lang="fr-FR" sz="3200" dirty="0" smtClean="0">
                <a:latin typeface="Arial Black" panose="020B0A04020102020204" pitchFamily="34" charset="0"/>
              </a:rPr>
              <a:t>Hébreux 10.19-25</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Ainsi donc, frères, puisque nous avons, </a:t>
            </a:r>
            <a:r>
              <a:rPr lang="fr-FR" sz="4000" dirty="0" smtClean="0">
                <a:solidFill>
                  <a:srgbClr val="FFFF00"/>
                </a:solidFill>
                <a:latin typeface="Arial Black" panose="020B0A04020102020204" pitchFamily="34" charset="0"/>
              </a:rPr>
              <a:t>au moyen du sang de Jésus, une libre entrée dans le sanctuaire  </a:t>
            </a:r>
            <a:r>
              <a:rPr lang="fr-FR" sz="3200" dirty="0" smtClean="0">
                <a:latin typeface="Arial Black" panose="020B0A04020102020204" pitchFamily="34" charset="0"/>
              </a:rPr>
              <a:t>par la route nouvelle et vivante qu'il a inaugurée pour nous au travers du voile, c'est–à–dire, de sa chair,</a:t>
            </a:r>
            <a:endParaRPr lang="fr-FR" sz="3200" dirty="0">
              <a:latin typeface="Arial Black" panose="020B0A04020102020204" pitchFamily="34" charset="0"/>
            </a:endParaRPr>
          </a:p>
        </p:txBody>
      </p:sp>
    </p:spTree>
    <p:extLst>
      <p:ext uri="{BB962C8B-B14F-4D97-AF65-F5344CB8AC3E}">
        <p14:creationId xmlns:p14="http://schemas.microsoft.com/office/powerpoint/2010/main" val="3252918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380" y="188640"/>
            <a:ext cx="8698100"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anose="020B0A04020102020204" pitchFamily="34" charset="0"/>
              </a:rPr>
              <a:t>Précieux à cause de son pouvoir de triompher</a:t>
            </a:r>
            <a:endParaRPr lang="fr-FR" sz="3200" dirty="0">
              <a:latin typeface="Arial Black" panose="020B0A04020102020204" pitchFamily="34" charset="0"/>
            </a:endParaRPr>
          </a:p>
        </p:txBody>
      </p:sp>
      <p:sp>
        <p:nvSpPr>
          <p:cNvPr id="3" name="Rectangle 2"/>
          <p:cNvSpPr/>
          <p:nvPr/>
        </p:nvSpPr>
        <p:spPr>
          <a:xfrm>
            <a:off x="169268" y="1412776"/>
            <a:ext cx="8568952" cy="5016758"/>
          </a:xfrm>
          <a:prstGeom prst="rect">
            <a:avLst/>
          </a:prstGeom>
        </p:spPr>
        <p:txBody>
          <a:bodyPr wrap="square">
            <a:spAutoFit/>
          </a:bodyPr>
          <a:lstStyle/>
          <a:p>
            <a:pPr algn="just"/>
            <a:r>
              <a:rPr lang="fr-FR" sz="3200" dirty="0" smtClean="0">
                <a:latin typeface="Arial Black" panose="020B0A04020102020204" pitchFamily="34" charset="0"/>
              </a:rPr>
              <a:t>Apocalypse 12.10-11</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Et j’entendis dans le ciel une voix forte qui disait : Maintenant le salut est arrivé, et la puissance, et le règne de notre Dieu, et l’autorité de son Christ ; car il a été précipité, l’accusateur de nos frères, celui qui les accusait devant notre Dieu jour et nuit…</a:t>
            </a:r>
            <a:endParaRPr lang="fr-FR" sz="3200" dirty="0">
              <a:latin typeface="Arial Black" panose="020B0A04020102020204" pitchFamily="34" charset="0"/>
            </a:endParaRPr>
          </a:p>
        </p:txBody>
      </p:sp>
    </p:spTree>
    <p:extLst>
      <p:ext uri="{BB962C8B-B14F-4D97-AF65-F5344CB8AC3E}">
        <p14:creationId xmlns:p14="http://schemas.microsoft.com/office/powerpoint/2010/main" val="1401820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268" y="476672"/>
            <a:ext cx="8568952" cy="2800767"/>
          </a:xfrm>
          <a:prstGeom prst="rect">
            <a:avLst/>
          </a:prstGeom>
        </p:spPr>
        <p:txBody>
          <a:bodyPr wrap="square">
            <a:spAutoFit/>
          </a:bodyPr>
          <a:lstStyle/>
          <a:p>
            <a:pPr algn="just"/>
            <a:r>
              <a:rPr lang="fr-FR" sz="4000" dirty="0" smtClean="0">
                <a:solidFill>
                  <a:srgbClr val="FFFF00"/>
                </a:solidFill>
                <a:latin typeface="Arial Black" panose="020B0A04020102020204" pitchFamily="34" charset="0"/>
              </a:rPr>
              <a:t>Ils l’ont vaincu à cause du sang de l’agneau</a:t>
            </a:r>
            <a:r>
              <a:rPr lang="fr-FR" sz="3200" dirty="0" smtClean="0">
                <a:latin typeface="Arial Black" panose="020B0A04020102020204" pitchFamily="34" charset="0"/>
              </a:rPr>
              <a:t> et à cause de la parole de leur témoignage, et ils n’ont pas aimé leur vie jusqu’à craindre la mort.</a:t>
            </a:r>
            <a:endParaRPr lang="fr-FR" sz="3200" dirty="0">
              <a:latin typeface="Arial Black" panose="020B0A04020102020204" pitchFamily="34" charset="0"/>
            </a:endParaRPr>
          </a:p>
        </p:txBody>
      </p:sp>
    </p:spTree>
    <p:extLst>
      <p:ext uri="{BB962C8B-B14F-4D97-AF65-F5344CB8AC3E}">
        <p14:creationId xmlns:p14="http://schemas.microsoft.com/office/powerpoint/2010/main" val="10493564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380" y="332656"/>
            <a:ext cx="8698100"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3200" dirty="0" smtClean="0">
                <a:latin typeface="Arial Black" panose="020B0A04020102020204" pitchFamily="34" charset="0"/>
              </a:rPr>
              <a:t>Précieux parce qu’il nous inspire des cantiques</a:t>
            </a:r>
            <a:endParaRPr lang="fr-FR" sz="3200" dirty="0">
              <a:latin typeface="Arial Black" panose="020B0A04020102020204" pitchFamily="34" charset="0"/>
            </a:endParaRPr>
          </a:p>
        </p:txBody>
      </p:sp>
      <p:sp>
        <p:nvSpPr>
          <p:cNvPr id="3" name="Rectangle 2"/>
          <p:cNvSpPr/>
          <p:nvPr/>
        </p:nvSpPr>
        <p:spPr>
          <a:xfrm>
            <a:off x="169268" y="1844824"/>
            <a:ext cx="8568952" cy="4031873"/>
          </a:xfrm>
          <a:prstGeom prst="rect">
            <a:avLst/>
          </a:prstGeom>
        </p:spPr>
        <p:txBody>
          <a:bodyPr wrap="square">
            <a:spAutoFit/>
          </a:bodyPr>
          <a:lstStyle/>
          <a:p>
            <a:pPr algn="just"/>
            <a:r>
              <a:rPr lang="fr-FR" sz="3200" dirty="0" smtClean="0">
                <a:latin typeface="Arial Black" panose="020B0A04020102020204" pitchFamily="34" charset="0"/>
              </a:rPr>
              <a:t>Apocalypse 5.6-10</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Et je vis, au milieu du trône et des quatre êtres vivants et au milieu des vieillards, un agneau qui était là comme immolé. Il avait sept cornes et sept yeux, qui sont les sept esprits de Dieu envoyés par toute la terre. </a:t>
            </a:r>
            <a:endParaRPr lang="fr-FR" sz="3200" dirty="0">
              <a:latin typeface="Arial Black" panose="020B0A04020102020204" pitchFamily="34" charset="0"/>
            </a:endParaRPr>
          </a:p>
        </p:txBody>
      </p:sp>
    </p:spTree>
    <p:extLst>
      <p:ext uri="{BB962C8B-B14F-4D97-AF65-F5344CB8AC3E}">
        <p14:creationId xmlns:p14="http://schemas.microsoft.com/office/powerpoint/2010/main" val="3216120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268" y="410081"/>
            <a:ext cx="8568952" cy="4524315"/>
          </a:xfrm>
          <a:prstGeom prst="rect">
            <a:avLst/>
          </a:prstGeom>
        </p:spPr>
        <p:txBody>
          <a:bodyPr wrap="square">
            <a:spAutoFit/>
          </a:bodyPr>
          <a:lstStyle/>
          <a:p>
            <a:pPr algn="just"/>
            <a:r>
              <a:rPr lang="fr-FR" sz="3200" dirty="0" smtClean="0">
                <a:latin typeface="Arial Black" panose="020B0A04020102020204" pitchFamily="34" charset="0"/>
              </a:rPr>
              <a:t>Il vint, et il prit le livre de la main droite de celui qui était assis sur le trône.  Quand il eut pris le livre, les quatre êtres vivants et les vingt–quatre vieillards se prosternèrent devant l'agneau, tenant chacun une harpe et des coupes d'or remplies de parfums, qui sont les prières des saints. </a:t>
            </a:r>
            <a:endParaRPr lang="fr-FR" sz="3200" dirty="0">
              <a:latin typeface="Arial Black" panose="020B0A04020102020204" pitchFamily="34" charset="0"/>
            </a:endParaRPr>
          </a:p>
        </p:txBody>
      </p:sp>
    </p:spTree>
    <p:extLst>
      <p:ext uri="{BB962C8B-B14F-4D97-AF65-F5344CB8AC3E}">
        <p14:creationId xmlns:p14="http://schemas.microsoft.com/office/powerpoint/2010/main" val="959627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268" y="410081"/>
            <a:ext cx="8568952" cy="6124754"/>
          </a:xfrm>
          <a:prstGeom prst="rect">
            <a:avLst/>
          </a:prstGeom>
        </p:spPr>
        <p:txBody>
          <a:bodyPr wrap="square">
            <a:spAutoFit/>
          </a:bodyPr>
          <a:lstStyle/>
          <a:p>
            <a:pPr algn="just"/>
            <a:r>
              <a:rPr lang="fr-FR" sz="4000" dirty="0" smtClean="0">
                <a:solidFill>
                  <a:srgbClr val="FFFF00"/>
                </a:solidFill>
                <a:latin typeface="Arial Black" panose="020B0A04020102020204" pitchFamily="34" charset="0"/>
              </a:rPr>
              <a:t>Et ils chantaient un cantique nouveau</a:t>
            </a:r>
            <a:r>
              <a:rPr lang="fr-FR" sz="3200" dirty="0" smtClean="0">
                <a:latin typeface="Arial Black" panose="020B0A04020102020204" pitchFamily="34" charset="0"/>
              </a:rPr>
              <a:t>, en disant : Tu es digne de prendre le livre, et d’en ouvrir les sceaux ; </a:t>
            </a:r>
            <a:r>
              <a:rPr lang="fr-FR" sz="4000" dirty="0" smtClean="0">
                <a:solidFill>
                  <a:srgbClr val="FFFF00"/>
                </a:solidFill>
                <a:latin typeface="Arial Black" panose="020B0A04020102020204" pitchFamily="34" charset="0"/>
              </a:rPr>
              <a:t>car tu as été immolé, et tu as racheté pour Dieu par ton sang </a:t>
            </a:r>
            <a:r>
              <a:rPr lang="fr-FR" sz="3200" dirty="0" smtClean="0">
                <a:latin typeface="Arial Black" panose="020B0A04020102020204" pitchFamily="34" charset="0"/>
              </a:rPr>
              <a:t>des hommes de toute tribu, de toute langue, de tout peuple, et de toute nation ;  tu as fait d’eux un royaume et des sacrificateurs pour notre Dieu, et ils régneront sur la terre.</a:t>
            </a:r>
            <a:endParaRPr lang="fr-FR" sz="3200" dirty="0">
              <a:latin typeface="Arial Black" panose="020B0A04020102020204" pitchFamily="34" charset="0"/>
            </a:endParaRPr>
          </a:p>
        </p:txBody>
      </p:sp>
    </p:spTree>
    <p:extLst>
      <p:ext uri="{BB962C8B-B14F-4D97-AF65-F5344CB8AC3E}">
        <p14:creationId xmlns:p14="http://schemas.microsoft.com/office/powerpoint/2010/main" val="262670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0830" y="240172"/>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Un principe</a:t>
            </a:r>
            <a:endParaRPr lang="fr-FR" sz="3200" dirty="0">
              <a:latin typeface="Arial Black" panose="020B0A04020102020204" pitchFamily="34" charset="0"/>
            </a:endParaRPr>
          </a:p>
        </p:txBody>
      </p:sp>
      <p:sp>
        <p:nvSpPr>
          <p:cNvPr id="4" name="Rectangle 3"/>
          <p:cNvSpPr/>
          <p:nvPr/>
        </p:nvSpPr>
        <p:spPr>
          <a:xfrm>
            <a:off x="70830" y="1257603"/>
            <a:ext cx="8886423"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5400" dirty="0" smtClean="0">
                <a:latin typeface="Arial Black" panose="020B0A04020102020204" pitchFamily="34" charset="0"/>
              </a:rPr>
              <a:t>Toutes fautes doit être sanctionnée</a:t>
            </a:r>
            <a:endParaRPr lang="fr-FR" sz="5400" dirty="0">
              <a:latin typeface="Arial Black" panose="020B0A04020102020204" pitchFamily="34" charset="0"/>
            </a:endParaRPr>
          </a:p>
        </p:txBody>
      </p:sp>
      <p:sp>
        <p:nvSpPr>
          <p:cNvPr id="5" name="Rectangle 4"/>
          <p:cNvSpPr/>
          <p:nvPr/>
        </p:nvSpPr>
        <p:spPr>
          <a:xfrm>
            <a:off x="70830" y="3444585"/>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Face au péché</a:t>
            </a:r>
            <a:endParaRPr lang="fr-FR" sz="3200" dirty="0">
              <a:latin typeface="Arial Black" panose="020B0A04020102020204" pitchFamily="34" charset="0"/>
            </a:endParaRPr>
          </a:p>
        </p:txBody>
      </p:sp>
      <p:sp>
        <p:nvSpPr>
          <p:cNvPr id="7" name="Rectangle 6"/>
          <p:cNvSpPr/>
          <p:nvPr/>
        </p:nvSpPr>
        <p:spPr>
          <a:xfrm>
            <a:off x="70830" y="4361412"/>
            <a:ext cx="8886423"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5400" dirty="0" smtClean="0">
                <a:latin typeface="Arial Black" panose="020B0A04020102020204" pitchFamily="34" charset="0"/>
              </a:rPr>
              <a:t>Dieu couvre les fautes</a:t>
            </a:r>
            <a:endParaRPr lang="fr-FR" sz="5400" dirty="0">
              <a:latin typeface="Arial Black" panose="020B0A04020102020204" pitchFamily="34" charset="0"/>
            </a:endParaRPr>
          </a:p>
        </p:txBody>
      </p:sp>
    </p:spTree>
    <p:extLst>
      <p:ext uri="{BB962C8B-B14F-4D97-AF65-F5344CB8AC3E}">
        <p14:creationId xmlns:p14="http://schemas.microsoft.com/office/powerpoint/2010/main" val="3707153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1053689"/>
            <a:ext cx="8809149" cy="5509200"/>
          </a:xfrm>
          <a:prstGeom prst="rect">
            <a:avLst/>
          </a:prstGeom>
        </p:spPr>
        <p:txBody>
          <a:bodyPr wrap="square">
            <a:spAutoFit/>
          </a:bodyPr>
          <a:lstStyle/>
          <a:p>
            <a:pPr algn="just"/>
            <a:r>
              <a:rPr lang="fr-FR" sz="3200" dirty="0" smtClean="0">
                <a:latin typeface="Arial Black" panose="020B0A04020102020204" pitchFamily="34" charset="0"/>
              </a:rPr>
              <a:t>Cependant</a:t>
            </a:r>
            <a:r>
              <a:rPr lang="fr-FR" sz="3200" dirty="0">
                <a:latin typeface="Arial Black" panose="020B0A04020102020204" pitchFamily="34" charset="0"/>
              </a:rPr>
              <a:t>, ce sont nos souffrances qu’il a portées, C’est de nos douleurs qu’il s’est chargé ; Et nous l’avons considéré comme puni, Frappé de Dieu, et humilié.</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Mais </a:t>
            </a:r>
            <a:r>
              <a:rPr lang="fr-FR" sz="3200" dirty="0">
                <a:latin typeface="Arial Black" panose="020B0A04020102020204" pitchFamily="34" charset="0"/>
              </a:rPr>
              <a:t>il était blessé pour nos péchés, Brisé pour nos iniquités ; Le châtiment qui nous donne la paix est tombé sur lui, Et c’est par ses meurtrissures que nous sommes guéris.</a:t>
            </a:r>
          </a:p>
        </p:txBody>
      </p:sp>
      <p:sp>
        <p:nvSpPr>
          <p:cNvPr id="3" name="Rectangle 2"/>
          <p:cNvSpPr/>
          <p:nvPr/>
        </p:nvSpPr>
        <p:spPr>
          <a:xfrm>
            <a:off x="128789" y="190804"/>
            <a:ext cx="880914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Esaïe 53.4-5</a:t>
            </a:r>
            <a:endParaRPr lang="fr-FR" sz="3600" dirty="0">
              <a:latin typeface="Arial Black" panose="020B0A04020102020204" pitchFamily="34" charset="0"/>
            </a:endParaRPr>
          </a:p>
        </p:txBody>
      </p:sp>
    </p:spTree>
    <p:extLst>
      <p:ext uri="{BB962C8B-B14F-4D97-AF65-F5344CB8AC3E}">
        <p14:creationId xmlns:p14="http://schemas.microsoft.com/office/powerpoint/2010/main" val="1624393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0981" y="1979511"/>
            <a:ext cx="8886423" cy="2062103"/>
          </a:xfrm>
          <a:prstGeom prst="rect">
            <a:avLst/>
          </a:prstGeom>
        </p:spPr>
        <p:txBody>
          <a:bodyPr wrap="square">
            <a:spAutoFit/>
          </a:bodyPr>
          <a:lstStyle/>
          <a:p>
            <a:pPr algn="just"/>
            <a:r>
              <a:rPr lang="fr-FR" sz="3200" dirty="0">
                <a:latin typeface="Arial Black" panose="020B0A04020102020204" pitchFamily="34" charset="0"/>
              </a:rPr>
              <a:t>Hébreux </a:t>
            </a:r>
            <a:r>
              <a:rPr lang="fr-FR" sz="3200" dirty="0" smtClean="0">
                <a:latin typeface="Arial Black" panose="020B0A04020102020204" pitchFamily="34" charset="0"/>
              </a:rPr>
              <a:t>9.22</a:t>
            </a:r>
          </a:p>
          <a:p>
            <a:pPr algn="just"/>
            <a:r>
              <a:rPr lang="fr-FR" sz="3200" dirty="0" smtClean="0">
                <a:latin typeface="Arial Black" panose="020B0A04020102020204" pitchFamily="34" charset="0"/>
              </a:rPr>
              <a:t>Et </a:t>
            </a:r>
            <a:r>
              <a:rPr lang="fr-FR" sz="3200" dirty="0">
                <a:latin typeface="Arial Black" panose="020B0A04020102020204" pitchFamily="34" charset="0"/>
              </a:rPr>
              <a:t>presque tout, d’après la loi, est purifié avec du sang, et sans effusion de sang il n’y a pas de pardon.</a:t>
            </a:r>
          </a:p>
        </p:txBody>
      </p:sp>
      <p:sp>
        <p:nvSpPr>
          <p:cNvPr id="3" name="Rectangle 2"/>
          <p:cNvSpPr/>
          <p:nvPr/>
        </p:nvSpPr>
        <p:spPr>
          <a:xfrm>
            <a:off x="160981" y="433355"/>
            <a:ext cx="8886423"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L’expiation</a:t>
            </a:r>
            <a:endParaRPr lang="fr-FR" sz="3200" dirty="0">
              <a:latin typeface="Arial Black" panose="020B0A04020102020204" pitchFamily="34" charset="0"/>
            </a:endParaRPr>
          </a:p>
        </p:txBody>
      </p:sp>
    </p:spTree>
    <p:extLst>
      <p:ext uri="{BB962C8B-B14F-4D97-AF65-F5344CB8AC3E}">
        <p14:creationId xmlns:p14="http://schemas.microsoft.com/office/powerpoint/2010/main" val="2847657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8102" y="214414"/>
            <a:ext cx="8886423"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Le rituel de l’expiation</a:t>
            </a:r>
          </a:p>
          <a:p>
            <a:pPr algn="ctr"/>
            <a:r>
              <a:rPr lang="fr-FR" sz="3200" dirty="0" smtClean="0">
                <a:latin typeface="Arial Black" panose="020B0A04020102020204" pitchFamily="34" charset="0"/>
              </a:rPr>
              <a:t>Lévitique 16</a:t>
            </a:r>
            <a:endParaRPr lang="fr-FR" sz="3200" dirty="0">
              <a:latin typeface="Arial Black" panose="020B0A04020102020204" pitchFamily="34" charset="0"/>
            </a:endParaRPr>
          </a:p>
        </p:txBody>
      </p:sp>
      <p:sp>
        <p:nvSpPr>
          <p:cNvPr id="4" name="Rectangle 3"/>
          <p:cNvSpPr/>
          <p:nvPr/>
        </p:nvSpPr>
        <p:spPr>
          <a:xfrm>
            <a:off x="148102" y="1682605"/>
            <a:ext cx="8886423" cy="5847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3200" dirty="0" smtClean="0">
                <a:latin typeface="Arial Black" panose="020B0A04020102020204" pitchFamily="34" charset="0"/>
              </a:rPr>
              <a:t>A la charge du souverain Sacrificateur</a:t>
            </a:r>
            <a:endParaRPr lang="fr-FR" sz="3200" dirty="0">
              <a:latin typeface="Arial Black" panose="020B0A04020102020204" pitchFamily="34" charset="0"/>
            </a:endParaRPr>
          </a:p>
        </p:txBody>
      </p:sp>
      <p:sp>
        <p:nvSpPr>
          <p:cNvPr id="5" name="Rectangle 4"/>
          <p:cNvSpPr/>
          <p:nvPr/>
        </p:nvSpPr>
        <p:spPr>
          <a:xfrm>
            <a:off x="148102" y="2493975"/>
            <a:ext cx="8886423" cy="107721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3200" dirty="0" smtClean="0">
                <a:latin typeface="Arial Black" panose="020B0A04020102020204" pitchFamily="34" charset="0"/>
              </a:rPr>
              <a:t>Jésus est le Grand souverain Sacrificateur</a:t>
            </a:r>
            <a:endParaRPr lang="fr-FR" sz="3200" dirty="0">
              <a:latin typeface="Arial Black" panose="020B0A04020102020204" pitchFamily="34" charset="0"/>
            </a:endParaRPr>
          </a:p>
        </p:txBody>
      </p:sp>
      <p:sp>
        <p:nvSpPr>
          <p:cNvPr id="6" name="Rectangle 5"/>
          <p:cNvSpPr/>
          <p:nvPr/>
        </p:nvSpPr>
        <p:spPr>
          <a:xfrm>
            <a:off x="148102" y="3820498"/>
            <a:ext cx="8886423" cy="5847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3200" dirty="0" smtClean="0">
                <a:latin typeface="Arial Black" panose="020B0A04020102020204" pitchFamily="34" charset="0"/>
              </a:rPr>
              <a:t>Les victimes expiatoires</a:t>
            </a:r>
            <a:endParaRPr lang="fr-FR" sz="3200" dirty="0">
              <a:latin typeface="Arial Black" panose="020B0A04020102020204" pitchFamily="34" charset="0"/>
            </a:endParaRPr>
          </a:p>
        </p:txBody>
      </p:sp>
      <p:sp>
        <p:nvSpPr>
          <p:cNvPr id="7" name="Rectangle 6"/>
          <p:cNvSpPr/>
          <p:nvPr/>
        </p:nvSpPr>
        <p:spPr>
          <a:xfrm>
            <a:off x="148102" y="4706094"/>
            <a:ext cx="8886423" cy="5847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3200" dirty="0" smtClean="0">
                <a:latin typeface="Arial Black" panose="020B0A04020102020204" pitchFamily="34" charset="0"/>
              </a:rPr>
              <a:t>Jésus-Christ est la victime expiatoire</a:t>
            </a:r>
            <a:endParaRPr lang="fr-FR" sz="3200" dirty="0">
              <a:latin typeface="Arial Black" panose="020B0A04020102020204" pitchFamily="34" charset="0"/>
            </a:endParaRPr>
          </a:p>
        </p:txBody>
      </p:sp>
    </p:spTree>
    <p:extLst>
      <p:ext uri="{BB962C8B-B14F-4D97-AF65-F5344CB8AC3E}">
        <p14:creationId xmlns:p14="http://schemas.microsoft.com/office/powerpoint/2010/main" val="306887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990" y="3159952"/>
            <a:ext cx="8568952"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4800" dirty="0" smtClean="0">
                <a:latin typeface="Arial Black" panose="020B0A04020102020204" pitchFamily="34" charset="0"/>
              </a:rPr>
              <a:t>1 Pierre 1.15-21</a:t>
            </a:r>
            <a:endParaRPr lang="fr-FR" sz="4800" dirty="0">
              <a:latin typeface="Arial Black" panose="020B0A04020102020204" pitchFamily="34" charset="0"/>
            </a:endParaRPr>
          </a:p>
        </p:txBody>
      </p:sp>
      <p:sp>
        <p:nvSpPr>
          <p:cNvPr id="3" name="Rectangle 2"/>
          <p:cNvSpPr/>
          <p:nvPr/>
        </p:nvSpPr>
        <p:spPr>
          <a:xfrm>
            <a:off x="182990" y="856197"/>
            <a:ext cx="8568952"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L’expiation (suite)</a:t>
            </a:r>
            <a:endParaRPr lang="fr-FR" sz="4800" dirty="0">
              <a:latin typeface="Arial Black" panose="020B0A04020102020204" pitchFamily="34" charset="0"/>
            </a:endParaRPr>
          </a:p>
        </p:txBody>
      </p:sp>
    </p:spTree>
    <p:extLst>
      <p:ext uri="{BB962C8B-B14F-4D97-AF65-F5344CB8AC3E}">
        <p14:creationId xmlns:p14="http://schemas.microsoft.com/office/powerpoint/2010/main" val="287793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380" y="908720"/>
            <a:ext cx="8568952" cy="3046988"/>
          </a:xfrm>
          <a:prstGeom prst="rect">
            <a:avLst/>
          </a:prstGeom>
        </p:spPr>
        <p:txBody>
          <a:bodyPr wrap="square">
            <a:spAutoFit/>
          </a:bodyPr>
          <a:lstStyle/>
          <a:p>
            <a:pPr algn="just"/>
            <a:r>
              <a:rPr lang="fr-FR" sz="3200" dirty="0" smtClean="0">
                <a:latin typeface="Arial Black" panose="020B0A04020102020204" pitchFamily="34" charset="0"/>
              </a:rPr>
              <a:t>Mais, puisque celui qui vous a appelés est saint, vous aussi soyez saints dans toute votre conduite, selon qu'il est écrit :</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Vous serez saints, car je suis saint. </a:t>
            </a:r>
            <a:endParaRPr lang="fr-FR" sz="3200" dirty="0">
              <a:latin typeface="Arial Black" panose="020B0A04020102020204" pitchFamily="34" charset="0"/>
            </a:endParaRPr>
          </a:p>
        </p:txBody>
      </p:sp>
    </p:spTree>
    <p:extLst>
      <p:ext uri="{BB962C8B-B14F-4D97-AF65-F5344CB8AC3E}">
        <p14:creationId xmlns:p14="http://schemas.microsoft.com/office/powerpoint/2010/main" val="68427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380" y="476672"/>
            <a:ext cx="8568952" cy="5016758"/>
          </a:xfrm>
          <a:prstGeom prst="rect">
            <a:avLst/>
          </a:prstGeom>
        </p:spPr>
        <p:txBody>
          <a:bodyPr wrap="square">
            <a:spAutoFit/>
          </a:bodyPr>
          <a:lstStyle/>
          <a:p>
            <a:pPr algn="just"/>
            <a:r>
              <a:rPr lang="fr-FR" sz="3200" dirty="0" smtClean="0">
                <a:latin typeface="Arial Black" panose="020B0A04020102020204" pitchFamily="34" charset="0"/>
              </a:rPr>
              <a:t>Et si vous invoquez comme Père celui qui juge selon l'œuvre de chacun, sans acception de personnes, conduisez vous avec crainte pendant le temps de votre pèlerinage,  sachant que ce n’est pas par des choses périssables, par de l’argent ou de l’or, que vous avez été rachetés de la vaine manière de vivre que vous aviez héritée de vos pères,</a:t>
            </a:r>
            <a:endParaRPr lang="fr-FR" sz="3200" dirty="0">
              <a:latin typeface="Arial Black" panose="020B0A04020102020204" pitchFamily="34" charset="0"/>
            </a:endParaRPr>
          </a:p>
        </p:txBody>
      </p:sp>
    </p:spTree>
    <p:extLst>
      <p:ext uri="{BB962C8B-B14F-4D97-AF65-F5344CB8AC3E}">
        <p14:creationId xmlns:p14="http://schemas.microsoft.com/office/powerpoint/2010/main" val="1788821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380" y="476672"/>
            <a:ext cx="8568952" cy="5262979"/>
          </a:xfrm>
          <a:prstGeom prst="rect">
            <a:avLst/>
          </a:prstGeom>
        </p:spPr>
        <p:txBody>
          <a:bodyPr wrap="square">
            <a:spAutoFit/>
          </a:bodyPr>
          <a:lstStyle/>
          <a:p>
            <a:pPr algn="just"/>
            <a:r>
              <a:rPr lang="fr-FR" sz="3200" dirty="0" smtClean="0">
                <a:latin typeface="Arial Black" panose="020B0A04020102020204" pitchFamily="34" charset="0"/>
              </a:rPr>
              <a:t>mais par </a:t>
            </a:r>
            <a:r>
              <a:rPr lang="fr-FR" sz="4000" dirty="0" smtClean="0">
                <a:solidFill>
                  <a:srgbClr val="FFFF00"/>
                </a:solidFill>
                <a:latin typeface="Arial Black" panose="020B0A04020102020204" pitchFamily="34" charset="0"/>
              </a:rPr>
              <a:t>le sang précieux de Christ</a:t>
            </a:r>
            <a:r>
              <a:rPr lang="fr-FR" sz="3200" dirty="0" smtClean="0">
                <a:latin typeface="Arial Black" panose="020B0A04020102020204" pitchFamily="34" charset="0"/>
              </a:rPr>
              <a:t>, comme d’un agneau sans défaut et sans tache,  prédestiné avant la fondation du monde, et manifesté à la fin des temps, à cause de vous,  qui par lui croyez en Dieu, lequel l’a ressuscité des morts et lui a donné la gloire, en sorte que votre foi et votre espérance reposent sur Dieu.</a:t>
            </a:r>
            <a:endParaRPr lang="fr-FR" sz="3200" dirty="0">
              <a:latin typeface="Arial Black" panose="020B0A04020102020204" pitchFamily="34" charset="0"/>
            </a:endParaRPr>
          </a:p>
        </p:txBody>
      </p:sp>
    </p:spTree>
    <p:extLst>
      <p:ext uri="{BB962C8B-B14F-4D97-AF65-F5344CB8AC3E}">
        <p14:creationId xmlns:p14="http://schemas.microsoft.com/office/powerpoint/2010/main" val="2068601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4505" y="1809233"/>
            <a:ext cx="8568952"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a:latin typeface="Arial Black" panose="020B0A04020102020204" pitchFamily="34" charset="0"/>
              </a:rPr>
              <a:t>L</a:t>
            </a:r>
            <a:r>
              <a:rPr lang="fr-FR" sz="4800" dirty="0" smtClean="0">
                <a:latin typeface="Arial Black" panose="020B0A04020102020204" pitchFamily="34" charset="0"/>
              </a:rPr>
              <a:t>e sang précieux de Christ</a:t>
            </a:r>
            <a:endParaRPr lang="fr-FR" sz="4800" dirty="0">
              <a:latin typeface="Arial Black" panose="020B0A04020102020204" pitchFamily="34" charset="0"/>
            </a:endParaRPr>
          </a:p>
        </p:txBody>
      </p:sp>
    </p:spTree>
    <p:extLst>
      <p:ext uri="{BB962C8B-B14F-4D97-AF65-F5344CB8AC3E}">
        <p14:creationId xmlns:p14="http://schemas.microsoft.com/office/powerpoint/2010/main" val="972828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462</TotalTime>
  <Words>897</Words>
  <Application>Microsoft Office PowerPoint</Application>
  <PresentationFormat>Affichage à l'écran (4:3)</PresentationFormat>
  <Paragraphs>56</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Arial Black</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Quéré Philippe</dc:creator>
  <cp:lastModifiedBy>CHARRONDIERE, Stephane</cp:lastModifiedBy>
  <cp:revision>52</cp:revision>
  <dcterms:created xsi:type="dcterms:W3CDTF">2016-01-08T12:31:02Z</dcterms:created>
  <dcterms:modified xsi:type="dcterms:W3CDTF">2016-03-10T15:48:57Z</dcterms:modified>
</cp:coreProperties>
</file>