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 id="259" r:id="rId4"/>
    <p:sldId id="260" r:id="rId5"/>
    <p:sldId id="263" r:id="rId6"/>
    <p:sldId id="264" r:id="rId7"/>
    <p:sldId id="265" r:id="rId8"/>
    <p:sldId id="279" r:id="rId9"/>
    <p:sldId id="280" r:id="rId10"/>
    <p:sldId id="286" r:id="rId11"/>
    <p:sldId id="287" r:id="rId12"/>
    <p:sldId id="289" r:id="rId13"/>
    <p:sldId id="293" r:id="rId14"/>
    <p:sldId id="288" r:id="rId15"/>
    <p:sldId id="290" r:id="rId16"/>
    <p:sldId id="298" r:id="rId17"/>
    <p:sldId id="296" r:id="rId18"/>
    <p:sldId id="297" r:id="rId19"/>
    <p:sldId id="299" r:id="rId20"/>
    <p:sldId id="302" r:id="rId21"/>
    <p:sldId id="301" r:id="rId22"/>
    <p:sldId id="300" r:id="rId23"/>
    <p:sldId id="303" r:id="rId24"/>
    <p:sldId id="292" r:id="rId25"/>
    <p:sldId id="294" r:id="rId26"/>
    <p:sldId id="304" r:id="rId27"/>
    <p:sldId id="305" r:id="rId28"/>
    <p:sldId id="306" r:id="rId29"/>
    <p:sldId id="307" r:id="rId30"/>
    <p:sldId id="308" r:id="rId31"/>
    <p:sldId id="261" r:id="rId3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10/07/2016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3096551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10/07/2016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460544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10/07/2016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773190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C50DCCA6-DA58-416F-B105-8DE8A190D1F7}" type="datetimeFigureOut">
              <a:rPr lang="fr-FR" smtClean="0"/>
              <a:t>10/07/2016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7551077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C50DCCA6-DA58-416F-B105-8DE8A190D1F7}" type="datetimeFigureOut">
              <a:rPr lang="fr-FR" smtClean="0"/>
              <a:t>10/07/2016</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791988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C50DCCA6-DA58-416F-B105-8DE8A190D1F7}" type="datetimeFigureOut">
              <a:rPr lang="fr-FR" smtClean="0"/>
              <a:t>10/07/2016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00894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629842" y="2505075"/>
            <a:ext cx="3868340"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29150" y="2505075"/>
            <a:ext cx="3887391"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C50DCCA6-DA58-416F-B105-8DE8A190D1F7}" type="datetimeFigureOut">
              <a:rPr lang="fr-FR" smtClean="0"/>
              <a:t>10/07/2016</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416418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C50DCCA6-DA58-416F-B105-8DE8A190D1F7}" type="datetimeFigureOut">
              <a:rPr lang="fr-FR" smtClean="0"/>
              <a:t>10/07/2016</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35770692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0DCCA6-DA58-416F-B105-8DE8A190D1F7}" type="datetimeFigureOut">
              <a:rPr lang="fr-FR" smtClean="0"/>
              <a:t>10/07/2016</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2054944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50DCCA6-DA58-416F-B105-8DE8A190D1F7}" type="datetimeFigureOut">
              <a:rPr lang="fr-FR" smtClean="0"/>
              <a:t>10/07/2016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886955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C50DCCA6-DA58-416F-B105-8DE8A190D1F7}" type="datetimeFigureOut">
              <a:rPr lang="fr-FR" smtClean="0"/>
              <a:t>10/07/2016</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8BC56E04-6749-4BEF-AB44-B07AEC756D20}" type="slidenum">
              <a:rPr lang="fr-FR" smtClean="0"/>
              <a:t>‹N°›</a:t>
            </a:fld>
            <a:endParaRPr lang="fr-FR"/>
          </a:p>
        </p:txBody>
      </p:sp>
    </p:spTree>
    <p:extLst>
      <p:ext uri="{BB962C8B-B14F-4D97-AF65-F5344CB8AC3E}">
        <p14:creationId xmlns:p14="http://schemas.microsoft.com/office/powerpoint/2010/main" val="2094942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0DCCA6-DA58-416F-B105-8DE8A190D1F7}" type="datetimeFigureOut">
              <a:rPr lang="fr-FR" smtClean="0"/>
              <a:t>10/07/2016</a:t>
            </a:fld>
            <a:endParaRPr lang="fr-F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C56E04-6749-4BEF-AB44-B07AEC756D20}" type="slidenum">
              <a:rPr lang="fr-FR" smtClean="0"/>
              <a:t>‹N°›</a:t>
            </a:fld>
            <a:endParaRPr lang="fr-FR"/>
          </a:p>
        </p:txBody>
      </p:sp>
    </p:spTree>
    <p:extLst>
      <p:ext uri="{BB962C8B-B14F-4D97-AF65-F5344CB8AC3E}">
        <p14:creationId xmlns:p14="http://schemas.microsoft.com/office/powerpoint/2010/main" val="2723949142"/>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175925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914364"/>
            <a:ext cx="8886421"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800" dirty="0" smtClean="0">
                <a:latin typeface="Arial Black" panose="020B0A04020102020204" pitchFamily="34" charset="0"/>
              </a:rPr>
              <a:t>Vivre une vie à la gloire de Dieu</a:t>
            </a:r>
          </a:p>
        </p:txBody>
      </p:sp>
      <p:sp>
        <p:nvSpPr>
          <p:cNvPr id="3" name="Rectangle 2"/>
          <p:cNvSpPr/>
          <p:nvPr/>
        </p:nvSpPr>
        <p:spPr>
          <a:xfrm>
            <a:off x="0" y="3513751"/>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patience…</a:t>
            </a:r>
            <a:endParaRPr lang="fr-FR" sz="3600" dirty="0" smtClean="0">
              <a:latin typeface="Arial Black" panose="020B0A04020102020204" pitchFamily="34" charset="0"/>
            </a:endParaRPr>
          </a:p>
        </p:txBody>
      </p:sp>
    </p:spTree>
    <p:extLst>
      <p:ext uri="{BB962C8B-B14F-4D97-AF65-F5344CB8AC3E}">
        <p14:creationId xmlns:p14="http://schemas.microsoft.com/office/powerpoint/2010/main" val="21050737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41642"/>
            <a:ext cx="8886421" cy="707886"/>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4000" dirty="0" smtClean="0">
                <a:latin typeface="Arial Black" panose="020B0A04020102020204" pitchFamily="34" charset="0"/>
              </a:rPr>
              <a:t>La patience de Dieu</a:t>
            </a:r>
            <a:endParaRPr lang="fr-FR" sz="4000" dirty="0" smtClean="0">
              <a:latin typeface="Arial Black" panose="020B0A04020102020204" pitchFamily="34" charset="0"/>
            </a:endParaRPr>
          </a:p>
        </p:txBody>
      </p:sp>
    </p:spTree>
    <p:extLst>
      <p:ext uri="{BB962C8B-B14F-4D97-AF65-F5344CB8AC3E}">
        <p14:creationId xmlns:p14="http://schemas.microsoft.com/office/powerpoint/2010/main" val="615727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0" y="25721"/>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La patience de Dieu: c’est une grâce</a:t>
            </a:r>
            <a:endParaRPr lang="fr-FR" sz="3200" dirty="0" smtClean="0">
              <a:latin typeface="Arial Black" panose="020B0A04020102020204" pitchFamily="34" charset="0"/>
            </a:endParaRPr>
          </a:p>
        </p:txBody>
      </p:sp>
      <p:sp>
        <p:nvSpPr>
          <p:cNvPr id="3" name="Rectangle 2"/>
          <p:cNvSpPr/>
          <p:nvPr/>
        </p:nvSpPr>
        <p:spPr>
          <a:xfrm>
            <a:off x="90150" y="800311"/>
            <a:ext cx="8886421" cy="6001643"/>
          </a:xfrm>
          <a:prstGeom prst="rect">
            <a:avLst/>
          </a:prstGeom>
        </p:spPr>
        <p:txBody>
          <a:bodyPr wrap="square">
            <a:spAutoFit/>
          </a:bodyPr>
          <a:lstStyle/>
          <a:p>
            <a:pPr algn="just"/>
            <a:r>
              <a:rPr lang="fr-FR" sz="2800" dirty="0">
                <a:latin typeface="Arial Black" panose="020B0A04020102020204" pitchFamily="34" charset="0"/>
              </a:rPr>
              <a:t>Romains </a:t>
            </a:r>
            <a:r>
              <a:rPr lang="fr-FR" sz="2800" dirty="0" smtClean="0">
                <a:latin typeface="Arial Black" panose="020B0A04020102020204" pitchFamily="34" charset="0"/>
              </a:rPr>
              <a:t>9.21-23</a:t>
            </a:r>
          </a:p>
          <a:p>
            <a:pPr algn="just"/>
            <a:endParaRPr lang="fr-FR" sz="2800" dirty="0">
              <a:latin typeface="Arial Black" panose="020B0A04020102020204" pitchFamily="34" charset="0"/>
            </a:endParaRPr>
          </a:p>
          <a:p>
            <a:pPr algn="just"/>
            <a:r>
              <a:rPr lang="fr-FR" sz="2800" dirty="0">
                <a:latin typeface="Arial Black" panose="020B0A04020102020204" pitchFamily="34" charset="0"/>
              </a:rPr>
              <a:t>Le potier n’est-il pas maître de l’argile, pour faire avec la même masse un vase d’honneur et un vase d’un usage vil </a:t>
            </a:r>
            <a:r>
              <a:rPr lang="fr-FR" sz="2800" dirty="0" smtClean="0">
                <a:latin typeface="Arial Black" panose="020B0A04020102020204" pitchFamily="34" charset="0"/>
              </a:rPr>
              <a:t>? Et </a:t>
            </a:r>
            <a:r>
              <a:rPr lang="fr-FR" sz="2800" dirty="0">
                <a:latin typeface="Arial Black" panose="020B0A04020102020204" pitchFamily="34" charset="0"/>
              </a:rPr>
              <a:t>que dire, </a:t>
            </a:r>
            <a:r>
              <a:rPr lang="fr-FR" sz="3200" dirty="0">
                <a:solidFill>
                  <a:srgbClr val="FFFF00"/>
                </a:solidFill>
                <a:latin typeface="Arial Black" panose="020B0A04020102020204" pitchFamily="34" charset="0"/>
              </a:rPr>
              <a:t>si Dieu, voulant montrer sa colère et faire connaître sa puissance, a supporté avec une grande patience des vases de colère formés pour la perdition</a:t>
            </a:r>
            <a:r>
              <a:rPr lang="fr-FR" sz="2800" dirty="0" smtClean="0">
                <a:latin typeface="Arial Black" panose="020B0A04020102020204" pitchFamily="34" charset="0"/>
              </a:rPr>
              <a:t>, et </a:t>
            </a:r>
            <a:r>
              <a:rPr lang="fr-FR" sz="2800" dirty="0">
                <a:latin typeface="Arial Black" panose="020B0A04020102020204" pitchFamily="34" charset="0"/>
              </a:rPr>
              <a:t>s’il a voulu faire connaître la richesse de sa gloire envers des vases de miséricorde qu’il a d’avance préparés pour la gloire ?</a:t>
            </a:r>
          </a:p>
        </p:txBody>
      </p:sp>
    </p:spTree>
    <p:extLst>
      <p:ext uri="{BB962C8B-B14F-4D97-AF65-F5344CB8AC3E}">
        <p14:creationId xmlns:p14="http://schemas.microsoft.com/office/powerpoint/2010/main" val="3209321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0" y="25721"/>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La patience de Dieu: une richesse</a:t>
            </a:r>
            <a:endParaRPr lang="fr-FR" sz="3200" dirty="0" smtClean="0">
              <a:latin typeface="Arial Black" panose="020B0A04020102020204" pitchFamily="34" charset="0"/>
            </a:endParaRPr>
          </a:p>
        </p:txBody>
      </p:sp>
      <p:sp>
        <p:nvSpPr>
          <p:cNvPr id="3" name="Rectangle 2"/>
          <p:cNvSpPr/>
          <p:nvPr/>
        </p:nvSpPr>
        <p:spPr>
          <a:xfrm>
            <a:off x="90150" y="1276829"/>
            <a:ext cx="8886421" cy="2677656"/>
          </a:xfrm>
          <a:prstGeom prst="rect">
            <a:avLst/>
          </a:prstGeom>
        </p:spPr>
        <p:txBody>
          <a:bodyPr wrap="square">
            <a:spAutoFit/>
          </a:bodyPr>
          <a:lstStyle/>
          <a:p>
            <a:pPr algn="just"/>
            <a:r>
              <a:rPr lang="fr-FR" sz="2800" dirty="0">
                <a:latin typeface="Arial Black" panose="020B0A04020102020204" pitchFamily="34" charset="0"/>
              </a:rPr>
              <a:t>Romains </a:t>
            </a:r>
            <a:r>
              <a:rPr lang="fr-FR" sz="2800" dirty="0" smtClean="0">
                <a:latin typeface="Arial Black" panose="020B0A04020102020204" pitchFamily="34" charset="0"/>
              </a:rPr>
              <a:t>2.4</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Ou </a:t>
            </a:r>
            <a:r>
              <a:rPr lang="fr-FR" sz="2800" dirty="0">
                <a:latin typeface="Arial Black" panose="020B0A04020102020204" pitchFamily="34" charset="0"/>
              </a:rPr>
              <a:t>méprises-tu les richesses de sa bonté, de sa patience et de sa longanimité, ne reconnaissant pas que la bonté de Dieu te pousse à la repentance ?</a:t>
            </a:r>
          </a:p>
        </p:txBody>
      </p:sp>
    </p:spTree>
    <p:extLst>
      <p:ext uri="{BB962C8B-B14F-4D97-AF65-F5344CB8AC3E}">
        <p14:creationId xmlns:p14="http://schemas.microsoft.com/office/powerpoint/2010/main" val="1130013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1" y="257541"/>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La patience de Dieu: pour notre salut</a:t>
            </a:r>
            <a:endParaRPr lang="fr-FR" sz="3200" dirty="0" smtClean="0">
              <a:latin typeface="Arial Black" panose="020B0A04020102020204" pitchFamily="34" charset="0"/>
            </a:endParaRPr>
          </a:p>
        </p:txBody>
      </p:sp>
      <p:sp>
        <p:nvSpPr>
          <p:cNvPr id="3" name="Rectangle 2"/>
          <p:cNvSpPr/>
          <p:nvPr/>
        </p:nvSpPr>
        <p:spPr>
          <a:xfrm>
            <a:off x="90151" y="1276829"/>
            <a:ext cx="8886421" cy="3046988"/>
          </a:xfrm>
          <a:prstGeom prst="rect">
            <a:avLst/>
          </a:prstGeom>
        </p:spPr>
        <p:txBody>
          <a:bodyPr wrap="square">
            <a:spAutoFit/>
          </a:bodyPr>
          <a:lstStyle/>
          <a:p>
            <a:pPr algn="just"/>
            <a:r>
              <a:rPr lang="fr-FR" sz="2800" dirty="0">
                <a:latin typeface="Arial Black" panose="020B0A04020102020204" pitchFamily="34" charset="0"/>
              </a:rPr>
              <a:t>2 Pierre </a:t>
            </a:r>
            <a:r>
              <a:rPr lang="fr-FR" sz="2800" dirty="0" smtClean="0">
                <a:latin typeface="Arial Black" panose="020B0A04020102020204" pitchFamily="34" charset="0"/>
              </a:rPr>
              <a:t>3.15</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Croyez </a:t>
            </a:r>
            <a:r>
              <a:rPr lang="fr-FR" sz="2800" dirty="0">
                <a:latin typeface="Arial Black" panose="020B0A04020102020204" pitchFamily="34" charset="0"/>
              </a:rPr>
              <a:t>que </a:t>
            </a:r>
            <a:r>
              <a:rPr lang="fr-FR" sz="4000" dirty="0">
                <a:solidFill>
                  <a:srgbClr val="FFFF00"/>
                </a:solidFill>
                <a:latin typeface="Arial Black" panose="020B0A04020102020204" pitchFamily="34" charset="0"/>
              </a:rPr>
              <a:t>la patience de notre Seigneur est votre salut</a:t>
            </a:r>
            <a:r>
              <a:rPr lang="fr-FR" sz="2800" dirty="0">
                <a:latin typeface="Arial Black" panose="020B0A04020102020204" pitchFamily="34" charset="0"/>
              </a:rPr>
              <a:t>, comme notre bien-aimé frère Paul vous l’a aussi écrit, selon la sagesse qui lui a été donnée.</a:t>
            </a:r>
          </a:p>
        </p:txBody>
      </p:sp>
    </p:spTree>
    <p:extLst>
      <p:ext uri="{BB962C8B-B14F-4D97-AF65-F5344CB8AC3E}">
        <p14:creationId xmlns:p14="http://schemas.microsoft.com/office/powerpoint/2010/main" val="11108915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1" y="257541"/>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La patience de Dieu: pour notre salut</a:t>
            </a:r>
            <a:endParaRPr lang="fr-FR" sz="3200" dirty="0" smtClean="0">
              <a:latin typeface="Arial Black" panose="020B0A04020102020204" pitchFamily="34" charset="0"/>
            </a:endParaRPr>
          </a:p>
        </p:txBody>
      </p:sp>
      <p:sp>
        <p:nvSpPr>
          <p:cNvPr id="3" name="Rectangle 2"/>
          <p:cNvSpPr/>
          <p:nvPr/>
        </p:nvSpPr>
        <p:spPr>
          <a:xfrm>
            <a:off x="90151" y="1276829"/>
            <a:ext cx="8886421" cy="3908762"/>
          </a:xfrm>
          <a:prstGeom prst="rect">
            <a:avLst/>
          </a:prstGeom>
        </p:spPr>
        <p:txBody>
          <a:bodyPr wrap="square">
            <a:spAutoFit/>
          </a:bodyPr>
          <a:lstStyle/>
          <a:p>
            <a:pPr algn="just"/>
            <a:r>
              <a:rPr lang="fr-FR" sz="2800" dirty="0">
                <a:latin typeface="Arial Black" panose="020B0A04020102020204" pitchFamily="34" charset="0"/>
              </a:rPr>
              <a:t>2 Pierre </a:t>
            </a:r>
            <a:r>
              <a:rPr lang="fr-FR" sz="2800" dirty="0" smtClean="0">
                <a:latin typeface="Arial Black" panose="020B0A04020102020204" pitchFamily="34" charset="0"/>
              </a:rPr>
              <a:t>3.9</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Le </a:t>
            </a:r>
            <a:r>
              <a:rPr lang="fr-FR" sz="2800" dirty="0">
                <a:latin typeface="Arial Black" panose="020B0A04020102020204" pitchFamily="34" charset="0"/>
              </a:rPr>
              <a:t>Seigneur ne tarde pas dans l’accomplissement de la promesse, comme quelques-uns le croient ; </a:t>
            </a:r>
            <a:r>
              <a:rPr lang="fr-FR" sz="4000" dirty="0">
                <a:solidFill>
                  <a:srgbClr val="FFFF00"/>
                </a:solidFill>
                <a:latin typeface="Arial Black" panose="020B0A04020102020204" pitchFamily="34" charset="0"/>
              </a:rPr>
              <a:t>mais il use de patience envers vous</a:t>
            </a:r>
            <a:r>
              <a:rPr lang="fr-FR" sz="2800" dirty="0">
                <a:latin typeface="Arial Black" panose="020B0A04020102020204" pitchFamily="34" charset="0"/>
              </a:rPr>
              <a:t>, ne voulant pas qu’aucun périsse, mais voulant que tous arrivent à la repentance.</a:t>
            </a:r>
          </a:p>
        </p:txBody>
      </p:sp>
    </p:spTree>
    <p:extLst>
      <p:ext uri="{BB962C8B-B14F-4D97-AF65-F5344CB8AC3E}">
        <p14:creationId xmlns:p14="http://schemas.microsoft.com/office/powerpoint/2010/main" val="2144312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49" y="141630"/>
            <a:ext cx="8886421"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La patience dans la vie du croyant:</a:t>
            </a:r>
          </a:p>
          <a:p>
            <a:pPr algn="ctr"/>
            <a:r>
              <a:rPr lang="fr-FR" sz="3200" dirty="0" smtClean="0">
                <a:latin typeface="Arial Black" panose="020B0A04020102020204" pitchFamily="34" charset="0"/>
              </a:rPr>
              <a:t>C’est une marque</a:t>
            </a:r>
            <a:endParaRPr lang="fr-FR" sz="3200" dirty="0" smtClean="0">
              <a:latin typeface="Arial Black" panose="020B0A04020102020204" pitchFamily="34" charset="0"/>
            </a:endParaRPr>
          </a:p>
        </p:txBody>
      </p:sp>
      <p:sp>
        <p:nvSpPr>
          <p:cNvPr id="4" name="Rectangle 3"/>
          <p:cNvSpPr/>
          <p:nvPr/>
        </p:nvSpPr>
        <p:spPr>
          <a:xfrm>
            <a:off x="90149" y="1521528"/>
            <a:ext cx="8886421" cy="4832092"/>
          </a:xfrm>
          <a:prstGeom prst="rect">
            <a:avLst/>
          </a:prstGeom>
        </p:spPr>
        <p:txBody>
          <a:bodyPr wrap="square">
            <a:spAutoFit/>
          </a:bodyPr>
          <a:lstStyle/>
          <a:p>
            <a:pPr algn="just"/>
            <a:r>
              <a:rPr lang="fr-FR" sz="2800" dirty="0" smtClean="0">
                <a:latin typeface="Arial Black" panose="020B0A04020102020204" pitchFamily="34" charset="0"/>
              </a:rPr>
              <a:t>2 </a:t>
            </a:r>
            <a:r>
              <a:rPr lang="fr-FR" sz="2800" dirty="0">
                <a:latin typeface="Arial Black" panose="020B0A04020102020204" pitchFamily="34" charset="0"/>
              </a:rPr>
              <a:t>Corinthiens </a:t>
            </a:r>
            <a:r>
              <a:rPr lang="fr-FR" sz="2800" dirty="0" smtClean="0">
                <a:latin typeface="Arial Black" panose="020B0A04020102020204" pitchFamily="34" charset="0"/>
              </a:rPr>
              <a:t>12.12</a:t>
            </a:r>
          </a:p>
          <a:p>
            <a:pPr algn="just"/>
            <a:r>
              <a:rPr lang="fr-FR" sz="2800" dirty="0" smtClean="0">
                <a:latin typeface="Arial Black" panose="020B0A04020102020204" pitchFamily="34" charset="0"/>
              </a:rPr>
              <a:t>Les </a:t>
            </a:r>
            <a:r>
              <a:rPr lang="fr-FR" sz="2800" dirty="0">
                <a:latin typeface="Arial Black" panose="020B0A04020102020204" pitchFamily="34" charset="0"/>
              </a:rPr>
              <a:t>preuves de mon apostolat ont éclaté au milieu de vous par une patience à toute épreuve, par des signes, des prodiges et des miracles</a:t>
            </a:r>
            <a:r>
              <a:rPr lang="fr-FR" sz="2800" dirty="0" smtClean="0">
                <a:latin typeface="Arial Black" panose="020B0A04020102020204" pitchFamily="34" charset="0"/>
              </a:rPr>
              <a:t>.</a:t>
            </a:r>
          </a:p>
          <a:p>
            <a:pPr algn="just"/>
            <a:endParaRPr lang="fr-FR" sz="2800" dirty="0">
              <a:latin typeface="Arial Black" panose="020B0A04020102020204" pitchFamily="34" charset="0"/>
            </a:endParaRPr>
          </a:p>
          <a:p>
            <a:pPr algn="just"/>
            <a:r>
              <a:rPr lang="fr-FR" sz="2800" dirty="0">
                <a:latin typeface="Arial Black" panose="020B0A04020102020204" pitchFamily="34" charset="0"/>
              </a:rPr>
              <a:t>2 Timothée </a:t>
            </a:r>
            <a:r>
              <a:rPr lang="fr-FR" sz="2800" dirty="0" smtClean="0">
                <a:latin typeface="Arial Black" panose="020B0A04020102020204" pitchFamily="34" charset="0"/>
              </a:rPr>
              <a:t>2.24</a:t>
            </a:r>
          </a:p>
          <a:p>
            <a:pPr algn="just"/>
            <a:r>
              <a:rPr lang="fr-FR" sz="2800" dirty="0" smtClean="0">
                <a:latin typeface="Arial Black" panose="020B0A04020102020204" pitchFamily="34" charset="0"/>
              </a:rPr>
              <a:t>Or</a:t>
            </a:r>
            <a:r>
              <a:rPr lang="fr-FR" sz="2800" dirty="0">
                <a:latin typeface="Arial Black" panose="020B0A04020102020204" pitchFamily="34" charset="0"/>
              </a:rPr>
              <a:t>, il ne faut pas qu’un serviteur du Seigneur ait des querelles ; il doit, au contraire, avoir de la condescendance pour tous, être propre à enseigner, doué de patience ;</a:t>
            </a:r>
          </a:p>
        </p:txBody>
      </p:sp>
    </p:spTree>
    <p:extLst>
      <p:ext uri="{BB962C8B-B14F-4D97-AF65-F5344CB8AC3E}">
        <p14:creationId xmlns:p14="http://schemas.microsoft.com/office/powerpoint/2010/main" val="21259760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0" y="373450"/>
            <a:ext cx="8886421"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La patience dans la vie du croyant:</a:t>
            </a:r>
          </a:p>
          <a:p>
            <a:pPr algn="ctr"/>
            <a:r>
              <a:rPr lang="fr-FR" sz="3200" dirty="0" smtClean="0">
                <a:latin typeface="Arial Black" panose="020B0A04020102020204" pitchFamily="34" charset="0"/>
              </a:rPr>
              <a:t>Rechercher</a:t>
            </a:r>
            <a:endParaRPr lang="fr-FR" sz="3200" dirty="0" smtClean="0">
              <a:latin typeface="Arial Black" panose="020B0A04020102020204" pitchFamily="34" charset="0"/>
            </a:endParaRPr>
          </a:p>
        </p:txBody>
      </p:sp>
      <p:sp>
        <p:nvSpPr>
          <p:cNvPr id="3" name="Rectangle 2"/>
          <p:cNvSpPr/>
          <p:nvPr/>
        </p:nvSpPr>
        <p:spPr>
          <a:xfrm>
            <a:off x="90150" y="2023804"/>
            <a:ext cx="8886421" cy="2246769"/>
          </a:xfrm>
          <a:prstGeom prst="rect">
            <a:avLst/>
          </a:prstGeom>
        </p:spPr>
        <p:txBody>
          <a:bodyPr wrap="square">
            <a:spAutoFit/>
          </a:bodyPr>
          <a:lstStyle/>
          <a:p>
            <a:pPr algn="just"/>
            <a:r>
              <a:rPr lang="fr-FR" sz="2800" dirty="0">
                <a:latin typeface="Arial Black" panose="020B0A04020102020204" pitchFamily="34" charset="0"/>
              </a:rPr>
              <a:t>1 Timothée </a:t>
            </a:r>
            <a:r>
              <a:rPr lang="fr-FR" sz="2800" dirty="0" smtClean="0">
                <a:latin typeface="Arial Black" panose="020B0A04020102020204" pitchFamily="34" charset="0"/>
              </a:rPr>
              <a:t>6.11</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Pour </a:t>
            </a:r>
            <a:r>
              <a:rPr lang="fr-FR" sz="2800" dirty="0">
                <a:latin typeface="Arial Black" panose="020B0A04020102020204" pitchFamily="34" charset="0"/>
              </a:rPr>
              <a:t>toi, homme de Dieu, fuis ces choses, et recherche la justice, la piété, la foi, la charité, la patience, la douceur.</a:t>
            </a:r>
          </a:p>
        </p:txBody>
      </p:sp>
    </p:spTree>
    <p:extLst>
      <p:ext uri="{BB962C8B-B14F-4D97-AF65-F5344CB8AC3E}">
        <p14:creationId xmlns:p14="http://schemas.microsoft.com/office/powerpoint/2010/main" val="19513754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0" y="373450"/>
            <a:ext cx="8886421"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La patience dans la vie du croyant:</a:t>
            </a:r>
          </a:p>
          <a:p>
            <a:pPr algn="ctr"/>
            <a:r>
              <a:rPr lang="fr-FR" sz="3200" dirty="0" smtClean="0">
                <a:latin typeface="Arial Black" panose="020B0A04020102020204" pitchFamily="34" charset="0"/>
              </a:rPr>
              <a:t>Se revêtir</a:t>
            </a:r>
            <a:endParaRPr lang="fr-FR" sz="3200" dirty="0" smtClean="0">
              <a:latin typeface="Arial Black" panose="020B0A04020102020204" pitchFamily="34" charset="0"/>
            </a:endParaRPr>
          </a:p>
        </p:txBody>
      </p:sp>
      <p:sp>
        <p:nvSpPr>
          <p:cNvPr id="3" name="Rectangle 2"/>
          <p:cNvSpPr/>
          <p:nvPr/>
        </p:nvSpPr>
        <p:spPr>
          <a:xfrm>
            <a:off x="90150" y="2023804"/>
            <a:ext cx="8886421" cy="3231654"/>
          </a:xfrm>
          <a:prstGeom prst="rect">
            <a:avLst/>
          </a:prstGeom>
        </p:spPr>
        <p:txBody>
          <a:bodyPr wrap="square">
            <a:spAutoFit/>
          </a:bodyPr>
          <a:lstStyle/>
          <a:p>
            <a:pPr algn="just"/>
            <a:r>
              <a:rPr lang="fr-FR" sz="2800" dirty="0">
                <a:latin typeface="Arial Black" panose="020B0A04020102020204" pitchFamily="34" charset="0"/>
              </a:rPr>
              <a:t>Colossiens </a:t>
            </a:r>
            <a:r>
              <a:rPr lang="fr-FR" sz="2800" dirty="0" smtClean="0">
                <a:latin typeface="Arial Black" panose="020B0A04020102020204" pitchFamily="34" charset="0"/>
              </a:rPr>
              <a:t>3.12</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Ainsi </a:t>
            </a:r>
            <a:r>
              <a:rPr lang="fr-FR" sz="2800" dirty="0">
                <a:latin typeface="Arial Black" panose="020B0A04020102020204" pitchFamily="34" charset="0"/>
              </a:rPr>
              <a:t>donc, comme des élus de Dieu, saints et bien-aimés, </a:t>
            </a:r>
            <a:r>
              <a:rPr lang="fr-FR" sz="4000" dirty="0">
                <a:solidFill>
                  <a:srgbClr val="FFFF00"/>
                </a:solidFill>
                <a:latin typeface="Arial Black" panose="020B0A04020102020204" pitchFamily="34" charset="0"/>
              </a:rPr>
              <a:t>revêtez-vous d’entrailles </a:t>
            </a:r>
            <a:r>
              <a:rPr lang="fr-FR" sz="2800" dirty="0">
                <a:latin typeface="Arial Black" panose="020B0A04020102020204" pitchFamily="34" charset="0"/>
              </a:rPr>
              <a:t>de miséricorde, de bonté, d’humilité, de douceur, </a:t>
            </a:r>
            <a:r>
              <a:rPr lang="fr-FR" sz="4000" dirty="0">
                <a:solidFill>
                  <a:srgbClr val="FFFF00"/>
                </a:solidFill>
                <a:latin typeface="Arial Black" panose="020B0A04020102020204" pitchFamily="34" charset="0"/>
              </a:rPr>
              <a:t>de patience</a:t>
            </a:r>
            <a:r>
              <a:rPr lang="fr-FR" sz="2800" dirty="0">
                <a:latin typeface="Arial Black" panose="020B0A04020102020204" pitchFamily="34" charset="0"/>
              </a:rPr>
              <a:t>.</a:t>
            </a:r>
          </a:p>
        </p:txBody>
      </p:sp>
    </p:spTree>
    <p:extLst>
      <p:ext uri="{BB962C8B-B14F-4D97-AF65-F5344CB8AC3E}">
        <p14:creationId xmlns:p14="http://schemas.microsoft.com/office/powerpoint/2010/main" val="316349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0" y="373450"/>
            <a:ext cx="8886421"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La patience dans la vie du croyant:</a:t>
            </a:r>
          </a:p>
          <a:p>
            <a:pPr algn="ctr"/>
            <a:r>
              <a:rPr lang="fr-FR" sz="3200" dirty="0">
                <a:latin typeface="Arial Black" panose="020B0A04020102020204" pitchFamily="34" charset="0"/>
              </a:rPr>
              <a:t>La part </a:t>
            </a:r>
            <a:r>
              <a:rPr lang="fr-FR" sz="3200" dirty="0" smtClean="0">
                <a:latin typeface="Arial Black" panose="020B0A04020102020204" pitchFamily="34" charset="0"/>
              </a:rPr>
              <a:t>du Seigneur Jésus-Christ</a:t>
            </a:r>
            <a:endParaRPr lang="fr-FR" sz="3200" dirty="0">
              <a:latin typeface="Arial Black" panose="020B0A04020102020204" pitchFamily="34" charset="0"/>
            </a:endParaRPr>
          </a:p>
        </p:txBody>
      </p:sp>
      <p:sp>
        <p:nvSpPr>
          <p:cNvPr id="3" name="Rectangle 2"/>
          <p:cNvSpPr/>
          <p:nvPr/>
        </p:nvSpPr>
        <p:spPr>
          <a:xfrm>
            <a:off x="0" y="2023804"/>
            <a:ext cx="9144000" cy="1815882"/>
          </a:xfrm>
          <a:prstGeom prst="rect">
            <a:avLst/>
          </a:prstGeom>
        </p:spPr>
        <p:txBody>
          <a:bodyPr wrap="square">
            <a:spAutoFit/>
          </a:bodyPr>
          <a:lstStyle/>
          <a:p>
            <a:pPr algn="just"/>
            <a:r>
              <a:rPr lang="fr-FR" sz="2800" dirty="0">
                <a:latin typeface="Arial Black" panose="020B0A04020102020204" pitchFamily="34" charset="0"/>
              </a:rPr>
              <a:t>2 </a:t>
            </a:r>
            <a:r>
              <a:rPr lang="fr-FR" sz="2800" dirty="0" smtClean="0">
                <a:latin typeface="Arial Black" panose="020B0A04020102020204" pitchFamily="34" charset="0"/>
              </a:rPr>
              <a:t>Thessaloniciens 3.5</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Que </a:t>
            </a:r>
            <a:r>
              <a:rPr lang="fr-FR" sz="2800" dirty="0">
                <a:latin typeface="Arial Black" panose="020B0A04020102020204" pitchFamily="34" charset="0"/>
              </a:rPr>
              <a:t>le Seigneur dirige vos cœurs vers l’amour de Dieu et vers la patience de Christ !</a:t>
            </a:r>
          </a:p>
        </p:txBody>
      </p:sp>
    </p:spTree>
    <p:extLst>
      <p:ext uri="{BB962C8B-B14F-4D97-AF65-F5344CB8AC3E}">
        <p14:creationId xmlns:p14="http://schemas.microsoft.com/office/powerpoint/2010/main" val="4227485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8789" y="2034826"/>
            <a:ext cx="8886421" cy="92333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5400" dirty="0" smtClean="0">
                <a:latin typeface="Arial Black" panose="020B0A04020102020204" pitchFamily="34" charset="0"/>
              </a:rPr>
              <a:t>1 Pierre 1.13-16</a:t>
            </a:r>
            <a:endParaRPr lang="fr-FR" sz="5400" dirty="0">
              <a:latin typeface="Arial Black" panose="020B0A04020102020204" pitchFamily="34" charset="0"/>
            </a:endParaRPr>
          </a:p>
        </p:txBody>
      </p:sp>
    </p:spTree>
    <p:extLst>
      <p:ext uri="{BB962C8B-B14F-4D97-AF65-F5344CB8AC3E}">
        <p14:creationId xmlns:p14="http://schemas.microsoft.com/office/powerpoint/2010/main" val="2269403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0" y="373450"/>
            <a:ext cx="8886421"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La patience dans la vie du croyant:</a:t>
            </a:r>
          </a:p>
          <a:p>
            <a:pPr algn="ctr"/>
            <a:r>
              <a:rPr lang="fr-FR" sz="3200" dirty="0">
                <a:latin typeface="Arial Black" panose="020B0A04020102020204" pitchFamily="34" charset="0"/>
              </a:rPr>
              <a:t>La part </a:t>
            </a:r>
            <a:r>
              <a:rPr lang="fr-FR" sz="3200" dirty="0" smtClean="0">
                <a:latin typeface="Arial Black" panose="020B0A04020102020204" pitchFamily="34" charset="0"/>
              </a:rPr>
              <a:t>du Saint-Esprit</a:t>
            </a:r>
            <a:endParaRPr lang="fr-FR" sz="3200" dirty="0">
              <a:latin typeface="Arial Black" panose="020B0A04020102020204" pitchFamily="34" charset="0"/>
            </a:endParaRPr>
          </a:p>
        </p:txBody>
      </p:sp>
      <p:sp>
        <p:nvSpPr>
          <p:cNvPr id="3" name="Rectangle 2"/>
          <p:cNvSpPr/>
          <p:nvPr/>
        </p:nvSpPr>
        <p:spPr>
          <a:xfrm>
            <a:off x="90150" y="2023804"/>
            <a:ext cx="8886421" cy="2246769"/>
          </a:xfrm>
          <a:prstGeom prst="rect">
            <a:avLst/>
          </a:prstGeom>
        </p:spPr>
        <p:txBody>
          <a:bodyPr wrap="square">
            <a:spAutoFit/>
          </a:bodyPr>
          <a:lstStyle/>
          <a:p>
            <a:pPr algn="just"/>
            <a:r>
              <a:rPr lang="fr-FR" sz="2800" dirty="0" smtClean="0">
                <a:latin typeface="Arial Black" panose="020B0A04020102020204" pitchFamily="34" charset="0"/>
              </a:rPr>
              <a:t>Galates 5.22</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Mais </a:t>
            </a:r>
            <a:r>
              <a:rPr lang="fr-FR" sz="2800" dirty="0">
                <a:latin typeface="Arial Black" panose="020B0A04020102020204" pitchFamily="34" charset="0"/>
              </a:rPr>
              <a:t>le fruit de l’Esprit, c’est l’amour, la joie, la paix, la patience, la bonté, la bénignité, la fidélité,</a:t>
            </a:r>
          </a:p>
        </p:txBody>
      </p:sp>
    </p:spTree>
    <p:extLst>
      <p:ext uri="{BB962C8B-B14F-4D97-AF65-F5344CB8AC3E}">
        <p14:creationId xmlns:p14="http://schemas.microsoft.com/office/powerpoint/2010/main" val="39833843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0" y="373450"/>
            <a:ext cx="8886421"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La patience dans la vie du croyant:</a:t>
            </a:r>
          </a:p>
          <a:p>
            <a:pPr algn="ctr"/>
            <a:r>
              <a:rPr lang="fr-FR" sz="3200" dirty="0">
                <a:latin typeface="Arial Black" panose="020B0A04020102020204" pitchFamily="34" charset="0"/>
              </a:rPr>
              <a:t>La part de la Parole de Dieu</a:t>
            </a:r>
          </a:p>
        </p:txBody>
      </p:sp>
      <p:sp>
        <p:nvSpPr>
          <p:cNvPr id="3" name="Rectangle 2"/>
          <p:cNvSpPr/>
          <p:nvPr/>
        </p:nvSpPr>
        <p:spPr>
          <a:xfrm>
            <a:off x="90150" y="2023804"/>
            <a:ext cx="8886421" cy="2677656"/>
          </a:xfrm>
          <a:prstGeom prst="rect">
            <a:avLst/>
          </a:prstGeom>
        </p:spPr>
        <p:txBody>
          <a:bodyPr wrap="square">
            <a:spAutoFit/>
          </a:bodyPr>
          <a:lstStyle/>
          <a:p>
            <a:pPr algn="just"/>
            <a:r>
              <a:rPr lang="fr-FR" sz="2800" dirty="0" smtClean="0">
                <a:latin typeface="Arial Black" panose="020B0A04020102020204" pitchFamily="34" charset="0"/>
              </a:rPr>
              <a:t>Romains 15.4</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Or</a:t>
            </a:r>
            <a:r>
              <a:rPr lang="fr-FR" sz="2800" dirty="0">
                <a:latin typeface="Arial Black" panose="020B0A04020102020204" pitchFamily="34" charset="0"/>
              </a:rPr>
              <a:t>, tout ce qui a été écrit d’avance l’a été pour notre instruction, afin que, par la patience, et par la consolation que donnent les Ecritures, nous possédions l’espérance.</a:t>
            </a:r>
          </a:p>
        </p:txBody>
      </p:sp>
    </p:spTree>
    <p:extLst>
      <p:ext uri="{BB962C8B-B14F-4D97-AF65-F5344CB8AC3E}">
        <p14:creationId xmlns:p14="http://schemas.microsoft.com/office/powerpoint/2010/main" val="7833022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1665" y="632886"/>
            <a:ext cx="8886421" cy="5262979"/>
          </a:xfrm>
          <a:prstGeom prst="rect">
            <a:avLst/>
          </a:prstGeom>
        </p:spPr>
        <p:txBody>
          <a:bodyPr wrap="square">
            <a:spAutoFit/>
          </a:bodyPr>
          <a:lstStyle/>
          <a:p>
            <a:pPr algn="just"/>
            <a:r>
              <a:rPr lang="fr-FR" sz="2800" dirty="0">
                <a:latin typeface="Arial Black" panose="020B0A04020102020204" pitchFamily="34" charset="0"/>
              </a:rPr>
              <a:t>Jacques </a:t>
            </a:r>
            <a:r>
              <a:rPr lang="fr-FR" sz="2800" dirty="0" smtClean="0">
                <a:latin typeface="Arial Black" panose="020B0A04020102020204" pitchFamily="34" charset="0"/>
              </a:rPr>
              <a:t>5.10</a:t>
            </a:r>
          </a:p>
          <a:p>
            <a:pPr algn="just"/>
            <a:r>
              <a:rPr lang="fr-FR" sz="2800" dirty="0" smtClean="0">
                <a:latin typeface="Arial Black" panose="020B0A04020102020204" pitchFamily="34" charset="0"/>
              </a:rPr>
              <a:t>Prenez</a:t>
            </a:r>
            <a:r>
              <a:rPr lang="fr-FR" sz="2800" dirty="0">
                <a:latin typeface="Arial Black" panose="020B0A04020102020204" pitchFamily="34" charset="0"/>
              </a:rPr>
              <a:t>, mes frères, pour modèles de souffrance et de patience les prophètes qui ont parlé au nom du Seigneur.</a:t>
            </a:r>
          </a:p>
          <a:p>
            <a:pPr algn="just"/>
            <a:endParaRPr lang="fr-FR" sz="2800" dirty="0">
              <a:latin typeface="Arial Black" panose="020B0A04020102020204" pitchFamily="34" charset="0"/>
            </a:endParaRPr>
          </a:p>
          <a:p>
            <a:pPr algn="just"/>
            <a:r>
              <a:rPr lang="fr-FR" sz="2800" dirty="0">
                <a:latin typeface="Arial Black" panose="020B0A04020102020204" pitchFamily="34" charset="0"/>
              </a:rPr>
              <a:t>Jacques </a:t>
            </a:r>
            <a:r>
              <a:rPr lang="fr-FR" sz="2800" dirty="0" smtClean="0">
                <a:latin typeface="Arial Black" panose="020B0A04020102020204" pitchFamily="34" charset="0"/>
              </a:rPr>
              <a:t>5.11</a:t>
            </a:r>
          </a:p>
          <a:p>
            <a:pPr algn="just"/>
            <a:r>
              <a:rPr lang="fr-FR" sz="2800" dirty="0" smtClean="0">
                <a:latin typeface="Arial Black" panose="020B0A04020102020204" pitchFamily="34" charset="0"/>
              </a:rPr>
              <a:t>Voici</a:t>
            </a:r>
            <a:r>
              <a:rPr lang="fr-FR" sz="2800" dirty="0">
                <a:latin typeface="Arial Black" panose="020B0A04020102020204" pitchFamily="34" charset="0"/>
              </a:rPr>
              <a:t>, nous disons bienheureux ceux qui ont souffert patiemment. Vous avez entendu parler de la patience de Job, et vous avez vu la fin que le Seigneur lui accorda, car le Seigneur est plein de miséricorde et de compassion.</a:t>
            </a:r>
          </a:p>
        </p:txBody>
      </p:sp>
    </p:spTree>
    <p:extLst>
      <p:ext uri="{BB962C8B-B14F-4D97-AF65-F5344CB8AC3E}">
        <p14:creationId xmlns:p14="http://schemas.microsoft.com/office/powerpoint/2010/main" val="693399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0" y="373450"/>
            <a:ext cx="8886421"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La patience dans la vie du croyant:</a:t>
            </a:r>
          </a:p>
          <a:p>
            <a:pPr algn="ctr"/>
            <a:r>
              <a:rPr lang="fr-FR" sz="3200" dirty="0">
                <a:latin typeface="Arial Black" panose="020B0A04020102020204" pitchFamily="34" charset="0"/>
              </a:rPr>
              <a:t>La part </a:t>
            </a:r>
            <a:r>
              <a:rPr lang="fr-FR" sz="3200" dirty="0" smtClean="0">
                <a:latin typeface="Arial Black" panose="020B0A04020102020204" pitchFamily="34" charset="0"/>
              </a:rPr>
              <a:t>des épreuves</a:t>
            </a:r>
            <a:endParaRPr lang="fr-FR" sz="3200" dirty="0">
              <a:latin typeface="Arial Black" panose="020B0A04020102020204" pitchFamily="34" charset="0"/>
            </a:endParaRPr>
          </a:p>
        </p:txBody>
      </p:sp>
      <p:sp>
        <p:nvSpPr>
          <p:cNvPr id="3" name="Rectangle 2"/>
          <p:cNvSpPr/>
          <p:nvPr/>
        </p:nvSpPr>
        <p:spPr>
          <a:xfrm>
            <a:off x="90150" y="1727590"/>
            <a:ext cx="8886421" cy="4401205"/>
          </a:xfrm>
          <a:prstGeom prst="rect">
            <a:avLst/>
          </a:prstGeom>
        </p:spPr>
        <p:txBody>
          <a:bodyPr wrap="square">
            <a:spAutoFit/>
          </a:bodyPr>
          <a:lstStyle/>
          <a:p>
            <a:pPr algn="just"/>
            <a:r>
              <a:rPr lang="fr-FR" sz="2800" dirty="0" smtClean="0">
                <a:latin typeface="Arial Black" panose="020B0A04020102020204" pitchFamily="34" charset="0"/>
              </a:rPr>
              <a:t>Jacques 1.2-4</a:t>
            </a:r>
          </a:p>
          <a:p>
            <a:pPr algn="just"/>
            <a:endParaRPr lang="fr-FR" sz="2800" dirty="0" smtClean="0">
              <a:latin typeface="Arial Black" panose="020B0A04020102020204" pitchFamily="34" charset="0"/>
            </a:endParaRPr>
          </a:p>
          <a:p>
            <a:pPr algn="just"/>
            <a:r>
              <a:rPr lang="fr-FR" sz="2800" dirty="0">
                <a:latin typeface="Arial Black" panose="020B0A04020102020204" pitchFamily="34" charset="0"/>
              </a:rPr>
              <a:t>Mes frères, regardez comme un sujet de joie complète les diverses épreuves auxquelles vous pouvez être exposés</a:t>
            </a:r>
            <a:r>
              <a:rPr lang="fr-FR" sz="2800" dirty="0" smtClean="0">
                <a:latin typeface="Arial Black" panose="020B0A04020102020204" pitchFamily="34" charset="0"/>
              </a:rPr>
              <a:t>, sachant </a:t>
            </a:r>
            <a:r>
              <a:rPr lang="fr-FR" sz="2800" dirty="0">
                <a:latin typeface="Arial Black" panose="020B0A04020102020204" pitchFamily="34" charset="0"/>
              </a:rPr>
              <a:t>que l’épreuve de votre foi produit la patience.</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Mais </a:t>
            </a:r>
            <a:r>
              <a:rPr lang="fr-FR" sz="2800" dirty="0">
                <a:latin typeface="Arial Black" panose="020B0A04020102020204" pitchFamily="34" charset="0"/>
              </a:rPr>
              <a:t>il faut que la patience accomplisse parfaitement son œuvre, afin que vous soyez parfaits et accomplis, sans faillir en rien</a:t>
            </a:r>
            <a:r>
              <a:rPr lang="fr-FR" sz="2800" dirty="0" smtClean="0">
                <a:latin typeface="Arial Black" panose="020B0A04020102020204" pitchFamily="34" charset="0"/>
              </a:rPr>
              <a:t>.</a:t>
            </a:r>
            <a:endParaRPr lang="fr-FR" sz="2800" dirty="0">
              <a:latin typeface="Arial Black" panose="020B0A04020102020204" pitchFamily="34" charset="0"/>
            </a:endParaRPr>
          </a:p>
        </p:txBody>
      </p:sp>
    </p:spTree>
    <p:extLst>
      <p:ext uri="{BB962C8B-B14F-4D97-AF65-F5344CB8AC3E}">
        <p14:creationId xmlns:p14="http://schemas.microsoft.com/office/powerpoint/2010/main" val="21696049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0" y="373450"/>
            <a:ext cx="8886421"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La patience dans la vie du croyant:</a:t>
            </a:r>
          </a:p>
          <a:p>
            <a:pPr algn="ctr"/>
            <a:r>
              <a:rPr lang="fr-FR" sz="3200" dirty="0" smtClean="0">
                <a:latin typeface="Arial Black" panose="020B0A04020102020204" pitchFamily="34" charset="0"/>
              </a:rPr>
              <a:t>Contribue à supporter les souffrances</a:t>
            </a:r>
            <a:endParaRPr lang="fr-FR" sz="3200" dirty="0" smtClean="0">
              <a:latin typeface="Arial Black" panose="020B0A04020102020204" pitchFamily="34" charset="0"/>
            </a:endParaRPr>
          </a:p>
        </p:txBody>
      </p:sp>
      <p:sp>
        <p:nvSpPr>
          <p:cNvPr id="3" name="Rectangle 2"/>
          <p:cNvSpPr/>
          <p:nvPr/>
        </p:nvSpPr>
        <p:spPr>
          <a:xfrm>
            <a:off x="90150" y="1843500"/>
            <a:ext cx="8886421" cy="3539430"/>
          </a:xfrm>
          <a:prstGeom prst="rect">
            <a:avLst/>
          </a:prstGeom>
        </p:spPr>
        <p:txBody>
          <a:bodyPr wrap="square">
            <a:spAutoFit/>
          </a:bodyPr>
          <a:lstStyle/>
          <a:p>
            <a:pPr algn="just"/>
            <a:r>
              <a:rPr lang="fr-FR" sz="2800" dirty="0" smtClean="0">
                <a:latin typeface="Arial Black" panose="020B0A04020102020204" pitchFamily="34" charset="0"/>
              </a:rPr>
              <a:t>2 </a:t>
            </a:r>
            <a:r>
              <a:rPr lang="fr-FR" sz="2800" dirty="0">
                <a:latin typeface="Arial Black" panose="020B0A04020102020204" pitchFamily="34" charset="0"/>
              </a:rPr>
              <a:t>Corinthiens </a:t>
            </a:r>
            <a:r>
              <a:rPr lang="fr-FR" sz="2800" dirty="0" smtClean="0">
                <a:latin typeface="Arial Black" panose="020B0A04020102020204" pitchFamily="34" charset="0"/>
              </a:rPr>
              <a:t>1.6</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Si </a:t>
            </a:r>
            <a:r>
              <a:rPr lang="fr-FR" sz="2800" dirty="0">
                <a:latin typeface="Arial Black" panose="020B0A04020102020204" pitchFamily="34" charset="0"/>
              </a:rPr>
              <a:t>nous sommes affligés, c’est pour votre consolation et pour votre salut ; si nous sommes consolés, c’est pour votre consolation, qui se réalise par la patience à supporter les mêmes souffrances que nous endurons</a:t>
            </a:r>
            <a:r>
              <a:rPr lang="fr-FR" sz="2800" dirty="0" smtClean="0">
                <a:latin typeface="Arial Black" panose="020B0A04020102020204" pitchFamily="34" charset="0"/>
              </a:rPr>
              <a:t>.</a:t>
            </a:r>
            <a:endParaRPr lang="fr-FR" sz="2800" dirty="0">
              <a:latin typeface="Arial Black" panose="020B0A04020102020204" pitchFamily="34" charset="0"/>
            </a:endParaRPr>
          </a:p>
        </p:txBody>
      </p:sp>
    </p:spTree>
    <p:extLst>
      <p:ext uri="{BB962C8B-B14F-4D97-AF65-F5344CB8AC3E}">
        <p14:creationId xmlns:p14="http://schemas.microsoft.com/office/powerpoint/2010/main" val="34092154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0" y="373450"/>
            <a:ext cx="8886421"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La patience dans la vie du croyant:</a:t>
            </a:r>
          </a:p>
          <a:p>
            <a:pPr algn="ctr"/>
            <a:r>
              <a:rPr lang="fr-FR" sz="3200" dirty="0" smtClean="0">
                <a:latin typeface="Arial Black" panose="020B0A04020102020204" pitchFamily="34" charset="0"/>
              </a:rPr>
              <a:t>Contribue à l’unité dans l’Eglise</a:t>
            </a:r>
            <a:endParaRPr lang="fr-FR" sz="3200" dirty="0" smtClean="0">
              <a:latin typeface="Arial Black" panose="020B0A04020102020204" pitchFamily="34" charset="0"/>
            </a:endParaRPr>
          </a:p>
        </p:txBody>
      </p:sp>
      <p:sp>
        <p:nvSpPr>
          <p:cNvPr id="3" name="Rectangle 2"/>
          <p:cNvSpPr/>
          <p:nvPr/>
        </p:nvSpPr>
        <p:spPr>
          <a:xfrm>
            <a:off x="90150" y="1985168"/>
            <a:ext cx="8886421" cy="3970318"/>
          </a:xfrm>
          <a:prstGeom prst="rect">
            <a:avLst/>
          </a:prstGeom>
        </p:spPr>
        <p:txBody>
          <a:bodyPr wrap="square">
            <a:spAutoFit/>
          </a:bodyPr>
          <a:lstStyle/>
          <a:p>
            <a:pPr algn="just"/>
            <a:r>
              <a:rPr lang="fr-FR" sz="2800" dirty="0">
                <a:latin typeface="Arial Black" panose="020B0A04020102020204" pitchFamily="34" charset="0"/>
              </a:rPr>
              <a:t>Ephésiens </a:t>
            </a:r>
            <a:r>
              <a:rPr lang="fr-FR" sz="2800" dirty="0" smtClean="0">
                <a:latin typeface="Arial Black" panose="020B0A04020102020204" pitchFamily="34" charset="0"/>
              </a:rPr>
              <a:t>4.1-3</a:t>
            </a:r>
          </a:p>
          <a:p>
            <a:pPr algn="just"/>
            <a:endParaRPr lang="fr-FR" sz="2800" dirty="0" smtClean="0">
              <a:latin typeface="Arial Black" panose="020B0A04020102020204" pitchFamily="34" charset="0"/>
            </a:endParaRPr>
          </a:p>
          <a:p>
            <a:pPr algn="just"/>
            <a:r>
              <a:rPr lang="fr-FR" sz="2800" dirty="0">
                <a:latin typeface="Arial Black" panose="020B0A04020102020204" pitchFamily="34" charset="0"/>
              </a:rPr>
              <a:t>Je vous exhorte donc, moi, le prisonnier dans le Seigneur, à marcher d’une manière digne de la vocation qui vous a été adressée</a:t>
            </a:r>
            <a:r>
              <a:rPr lang="fr-FR" sz="2800" dirty="0" smtClean="0">
                <a:latin typeface="Arial Black" panose="020B0A04020102020204" pitchFamily="34" charset="0"/>
              </a:rPr>
              <a:t>, en </a:t>
            </a:r>
            <a:r>
              <a:rPr lang="fr-FR" sz="2800" dirty="0">
                <a:latin typeface="Arial Black" panose="020B0A04020102020204" pitchFamily="34" charset="0"/>
              </a:rPr>
              <a:t>toute humilité et douceur, avec patience, vous supportant les uns les autres avec charité</a:t>
            </a:r>
            <a:r>
              <a:rPr lang="fr-FR" sz="2800" dirty="0" smtClean="0">
                <a:latin typeface="Arial Black" panose="020B0A04020102020204" pitchFamily="34" charset="0"/>
              </a:rPr>
              <a:t>,  vous </a:t>
            </a:r>
            <a:r>
              <a:rPr lang="fr-FR" sz="2800" dirty="0">
                <a:latin typeface="Arial Black" panose="020B0A04020102020204" pitchFamily="34" charset="0"/>
              </a:rPr>
              <a:t>efforçant de conserver l’unité de l’esprit par le lien de la paix.</a:t>
            </a:r>
          </a:p>
        </p:txBody>
      </p:sp>
    </p:spTree>
    <p:extLst>
      <p:ext uri="{BB962C8B-B14F-4D97-AF65-F5344CB8AC3E}">
        <p14:creationId xmlns:p14="http://schemas.microsoft.com/office/powerpoint/2010/main" val="32321892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0" y="373450"/>
            <a:ext cx="8886421"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La patience dans la vie du croyant:</a:t>
            </a:r>
          </a:p>
          <a:p>
            <a:pPr algn="ctr"/>
            <a:r>
              <a:rPr lang="fr-FR" sz="3200" dirty="0" smtClean="0">
                <a:latin typeface="Arial Black" panose="020B0A04020102020204" pitchFamily="34" charset="0"/>
              </a:rPr>
              <a:t>Pour tous</a:t>
            </a:r>
            <a:endParaRPr lang="fr-FR" sz="3200" dirty="0" smtClean="0">
              <a:latin typeface="Arial Black" panose="020B0A04020102020204" pitchFamily="34" charset="0"/>
            </a:endParaRPr>
          </a:p>
        </p:txBody>
      </p:sp>
      <p:sp>
        <p:nvSpPr>
          <p:cNvPr id="3" name="Rectangle 2"/>
          <p:cNvSpPr/>
          <p:nvPr/>
        </p:nvSpPr>
        <p:spPr>
          <a:xfrm>
            <a:off x="90150" y="1985168"/>
            <a:ext cx="8886421" cy="2246769"/>
          </a:xfrm>
          <a:prstGeom prst="rect">
            <a:avLst/>
          </a:prstGeom>
        </p:spPr>
        <p:txBody>
          <a:bodyPr wrap="square">
            <a:spAutoFit/>
          </a:bodyPr>
          <a:lstStyle/>
          <a:p>
            <a:pPr algn="just"/>
            <a:r>
              <a:rPr lang="fr-FR" sz="2800" dirty="0" smtClean="0">
                <a:latin typeface="Arial Black" panose="020B0A04020102020204" pitchFamily="34" charset="0"/>
              </a:rPr>
              <a:t>1 Thessaloniciens 5.14</a:t>
            </a:r>
          </a:p>
          <a:p>
            <a:pPr algn="just"/>
            <a:r>
              <a:rPr lang="fr-FR" sz="2800" dirty="0" smtClean="0">
                <a:latin typeface="Arial Black" panose="020B0A04020102020204" pitchFamily="34" charset="0"/>
              </a:rPr>
              <a:t>Nous </a:t>
            </a:r>
            <a:r>
              <a:rPr lang="fr-FR" sz="2800" dirty="0">
                <a:latin typeface="Arial Black" panose="020B0A04020102020204" pitchFamily="34" charset="0"/>
              </a:rPr>
              <a:t>vous en prions aussi, frères, avertissez ceux qui vivent dans le désordre, consolez ceux qui sont abattus, supportez les faibles, usez de patience envers tous.</a:t>
            </a:r>
          </a:p>
        </p:txBody>
      </p:sp>
    </p:spTree>
    <p:extLst>
      <p:ext uri="{BB962C8B-B14F-4D97-AF65-F5344CB8AC3E}">
        <p14:creationId xmlns:p14="http://schemas.microsoft.com/office/powerpoint/2010/main" val="15025846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0" y="373450"/>
            <a:ext cx="8886421" cy="1077218"/>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La patience dans la vie du croyant:</a:t>
            </a:r>
          </a:p>
          <a:p>
            <a:pPr algn="ctr"/>
            <a:r>
              <a:rPr lang="fr-FR" sz="3200" dirty="0" smtClean="0">
                <a:latin typeface="Arial Black" panose="020B0A04020102020204" pitchFamily="34" charset="0"/>
              </a:rPr>
              <a:t>Pour attendre les promesses</a:t>
            </a:r>
            <a:endParaRPr lang="fr-FR" sz="3200" dirty="0" smtClean="0">
              <a:latin typeface="Arial Black" panose="020B0A04020102020204" pitchFamily="34" charset="0"/>
            </a:endParaRPr>
          </a:p>
        </p:txBody>
      </p:sp>
      <p:sp>
        <p:nvSpPr>
          <p:cNvPr id="3" name="Rectangle 2"/>
          <p:cNvSpPr/>
          <p:nvPr/>
        </p:nvSpPr>
        <p:spPr>
          <a:xfrm>
            <a:off x="90150" y="1985168"/>
            <a:ext cx="8886421" cy="3539430"/>
          </a:xfrm>
          <a:prstGeom prst="rect">
            <a:avLst/>
          </a:prstGeom>
        </p:spPr>
        <p:txBody>
          <a:bodyPr wrap="square">
            <a:spAutoFit/>
          </a:bodyPr>
          <a:lstStyle/>
          <a:p>
            <a:pPr algn="just"/>
            <a:r>
              <a:rPr lang="fr-FR" sz="2800" dirty="0">
                <a:latin typeface="Arial Black" panose="020B0A04020102020204" pitchFamily="34" charset="0"/>
              </a:rPr>
              <a:t>Jacques </a:t>
            </a:r>
            <a:r>
              <a:rPr lang="fr-FR" sz="2800" dirty="0" smtClean="0">
                <a:latin typeface="Arial Black" panose="020B0A04020102020204" pitchFamily="34" charset="0"/>
              </a:rPr>
              <a:t>5.7</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Soyez </a:t>
            </a:r>
            <a:r>
              <a:rPr lang="fr-FR" sz="2800" dirty="0">
                <a:latin typeface="Arial Black" panose="020B0A04020102020204" pitchFamily="34" charset="0"/>
              </a:rPr>
              <a:t>donc patients, frères jusqu’à l’avènement du Seigneur. Voici, le laboureur attend le précieux fruit de la terre, prenant patience à son égard, jusqu’à ce qu’il ait reçu les pluies de la première et de l’arrière-saison.</a:t>
            </a:r>
          </a:p>
        </p:txBody>
      </p:sp>
    </p:spTree>
    <p:extLst>
      <p:ext uri="{BB962C8B-B14F-4D97-AF65-F5344CB8AC3E}">
        <p14:creationId xmlns:p14="http://schemas.microsoft.com/office/powerpoint/2010/main" val="42254784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29" y="1596943"/>
            <a:ext cx="8886421" cy="206210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Contribue à ce que nous soyons participants à la nature divine</a:t>
            </a:r>
          </a:p>
          <a:p>
            <a:pPr algn="ctr"/>
            <a:endParaRPr lang="fr-FR" sz="3200" dirty="0">
              <a:latin typeface="Arial Black" panose="020B0A04020102020204" pitchFamily="34" charset="0"/>
            </a:endParaRPr>
          </a:p>
          <a:p>
            <a:pPr algn="ctr"/>
            <a:r>
              <a:rPr lang="fr-FR" sz="3200" dirty="0" smtClean="0">
                <a:latin typeface="Arial Black" panose="020B0A04020102020204" pitchFamily="34" charset="0"/>
              </a:rPr>
              <a:t>2 Pierre 1.3-8</a:t>
            </a:r>
            <a:endParaRPr lang="fr-FR" sz="3200" dirty="0" smtClean="0">
              <a:latin typeface="Arial Black" panose="020B0A04020102020204" pitchFamily="34" charset="0"/>
            </a:endParaRPr>
          </a:p>
        </p:txBody>
      </p:sp>
    </p:spTree>
    <p:extLst>
      <p:ext uri="{BB962C8B-B14F-4D97-AF65-F5344CB8AC3E}">
        <p14:creationId xmlns:p14="http://schemas.microsoft.com/office/powerpoint/2010/main" val="254810633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787433"/>
            <a:ext cx="8886421" cy="3539430"/>
          </a:xfrm>
          <a:prstGeom prst="rect">
            <a:avLst/>
          </a:prstGeom>
        </p:spPr>
        <p:txBody>
          <a:bodyPr wrap="square">
            <a:spAutoFit/>
          </a:bodyPr>
          <a:lstStyle/>
          <a:p>
            <a:pPr algn="just"/>
            <a:r>
              <a:rPr lang="fr-FR" sz="2800" dirty="0">
                <a:latin typeface="Arial Black" panose="020B0A04020102020204" pitchFamily="34" charset="0"/>
              </a:rPr>
              <a:t> Comme sa divine puissance nous a donné tout ce qui contribue à la vie et à la piété, au moyen de la connaissance de celui qui nous a appelés par sa propre gloire et par sa vertu</a:t>
            </a:r>
            <a:r>
              <a:rPr lang="fr-FR" sz="2800" dirty="0" smtClean="0">
                <a:latin typeface="Arial Black" panose="020B0A04020102020204" pitchFamily="34" charset="0"/>
              </a:rPr>
              <a:t>, lesquelles </a:t>
            </a:r>
            <a:r>
              <a:rPr lang="fr-FR" sz="2800" dirty="0">
                <a:latin typeface="Arial Black" panose="020B0A04020102020204" pitchFamily="34" charset="0"/>
              </a:rPr>
              <a:t>nous assurent de sa part les plus grandes et les plus précieuses promesses, afin que par elles vous deveniez participants de la nature divine, </a:t>
            </a:r>
          </a:p>
        </p:txBody>
      </p:sp>
    </p:spTree>
    <p:extLst>
      <p:ext uri="{BB962C8B-B14F-4D97-AF65-F5344CB8AC3E}">
        <p14:creationId xmlns:p14="http://schemas.microsoft.com/office/powerpoint/2010/main" val="1042792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152" y="399209"/>
            <a:ext cx="8886421" cy="5016758"/>
          </a:xfrm>
          <a:prstGeom prst="rect">
            <a:avLst/>
          </a:prstGeom>
        </p:spPr>
        <p:txBody>
          <a:bodyPr wrap="square">
            <a:spAutoFit/>
          </a:bodyPr>
          <a:lstStyle/>
          <a:p>
            <a:pPr algn="just"/>
            <a:r>
              <a:rPr lang="fr-FR" sz="3200" dirty="0" smtClean="0">
                <a:latin typeface="Arial Black" panose="020B0A04020102020204" pitchFamily="34" charset="0"/>
              </a:rPr>
              <a:t>C’est pourquoi, ceignez les reins de votre entendement, soyez sobres, et ayez une entière espérance dans la grâce qui vous sera apportée, lorsque Jésus-Christ apparaîtra.</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Comme des enfants obéissants, ne vous conformez pas aux convoitises que vous aviez autrefois, quand vous étiez dans l’ignorance.</a:t>
            </a:r>
          </a:p>
        </p:txBody>
      </p:sp>
    </p:spTree>
    <p:extLst>
      <p:ext uri="{BB962C8B-B14F-4D97-AF65-F5344CB8AC3E}">
        <p14:creationId xmlns:p14="http://schemas.microsoft.com/office/powerpoint/2010/main" val="88814642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697280"/>
            <a:ext cx="8886421" cy="5693866"/>
          </a:xfrm>
          <a:prstGeom prst="rect">
            <a:avLst/>
          </a:prstGeom>
        </p:spPr>
        <p:txBody>
          <a:bodyPr wrap="square">
            <a:spAutoFit/>
          </a:bodyPr>
          <a:lstStyle/>
          <a:p>
            <a:pPr algn="just"/>
            <a:r>
              <a:rPr lang="fr-FR" sz="2800" dirty="0" smtClean="0">
                <a:latin typeface="Arial Black" panose="020B0A04020102020204" pitchFamily="34" charset="0"/>
              </a:rPr>
              <a:t>en </a:t>
            </a:r>
            <a:r>
              <a:rPr lang="fr-FR" sz="2800" dirty="0">
                <a:latin typeface="Arial Black" panose="020B0A04020102020204" pitchFamily="34" charset="0"/>
              </a:rPr>
              <a:t>fuyant la corruption qui existe dans le monde par la convoitise</a:t>
            </a:r>
            <a:r>
              <a:rPr lang="fr-FR" sz="2800" dirty="0" smtClean="0">
                <a:latin typeface="Arial Black" panose="020B0A04020102020204" pitchFamily="34" charset="0"/>
              </a:rPr>
              <a:t>, à </a:t>
            </a:r>
            <a:r>
              <a:rPr lang="fr-FR" sz="2800" dirty="0">
                <a:latin typeface="Arial Black" panose="020B0A04020102020204" pitchFamily="34" charset="0"/>
              </a:rPr>
              <a:t>cause de cela même, faites tous vos efforts pour joindre à votre foi la vertu, à la vertu la science</a:t>
            </a:r>
            <a:r>
              <a:rPr lang="fr-FR" sz="2800" dirty="0" smtClean="0">
                <a:latin typeface="Arial Black" panose="020B0A04020102020204" pitchFamily="34" charset="0"/>
              </a:rPr>
              <a:t>, à </a:t>
            </a:r>
            <a:r>
              <a:rPr lang="fr-FR" sz="2800" dirty="0">
                <a:latin typeface="Arial Black" panose="020B0A04020102020204" pitchFamily="34" charset="0"/>
              </a:rPr>
              <a:t>la science la tempérance, à la tempérance la patience, à la patience la piété</a:t>
            </a:r>
            <a:r>
              <a:rPr lang="fr-FR" sz="2800" dirty="0" smtClean="0">
                <a:latin typeface="Arial Black" panose="020B0A04020102020204" pitchFamily="34" charset="0"/>
              </a:rPr>
              <a:t>, à </a:t>
            </a:r>
            <a:r>
              <a:rPr lang="fr-FR" sz="2800" dirty="0">
                <a:latin typeface="Arial Black" panose="020B0A04020102020204" pitchFamily="34" charset="0"/>
              </a:rPr>
              <a:t>la piété l’amour fraternel, à l’amour fraternel la charité.</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Car </a:t>
            </a:r>
            <a:r>
              <a:rPr lang="fr-FR" sz="2800" dirty="0">
                <a:latin typeface="Arial Black" panose="020B0A04020102020204" pitchFamily="34" charset="0"/>
              </a:rPr>
              <a:t>si ces choses sont en vous, et y sont avec abondance, elles ne vous laisseront point oisifs ni stériles pour la connaissance de notre Seigneur Jésus-Christ.</a:t>
            </a:r>
          </a:p>
        </p:txBody>
      </p:sp>
    </p:spTree>
    <p:extLst>
      <p:ext uri="{BB962C8B-B14F-4D97-AF65-F5344CB8AC3E}">
        <p14:creationId xmlns:p14="http://schemas.microsoft.com/office/powerpoint/2010/main" val="374236341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219604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772696"/>
            <a:ext cx="8886421" cy="2554545"/>
          </a:xfrm>
          <a:prstGeom prst="rect">
            <a:avLst/>
          </a:prstGeom>
        </p:spPr>
        <p:txBody>
          <a:bodyPr wrap="square">
            <a:spAutoFit/>
          </a:bodyPr>
          <a:lstStyle/>
          <a:p>
            <a:pPr algn="just"/>
            <a:r>
              <a:rPr lang="fr-FR" sz="3200" dirty="0" smtClean="0">
                <a:latin typeface="Arial Black" panose="020B0A04020102020204" pitchFamily="34" charset="0"/>
              </a:rPr>
              <a:t>Mais, puisque celui qui vous a appelés est saint, vous aussi soyez saints dans toute votre conduite, selon qu’il est écrit : Vous serez saints, car je suis saint.</a:t>
            </a:r>
          </a:p>
        </p:txBody>
      </p:sp>
    </p:spTree>
    <p:extLst>
      <p:ext uri="{BB962C8B-B14F-4D97-AF65-F5344CB8AC3E}">
        <p14:creationId xmlns:p14="http://schemas.microsoft.com/office/powerpoint/2010/main" val="7072903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270420"/>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Vous serez saints, car je suis saint</a:t>
            </a:r>
          </a:p>
        </p:txBody>
      </p:sp>
      <p:sp>
        <p:nvSpPr>
          <p:cNvPr id="3" name="Rectangle 2"/>
          <p:cNvSpPr/>
          <p:nvPr/>
        </p:nvSpPr>
        <p:spPr>
          <a:xfrm>
            <a:off x="103030" y="1285705"/>
            <a:ext cx="8886421" cy="4832092"/>
          </a:xfrm>
          <a:prstGeom prst="rect">
            <a:avLst/>
          </a:prstGeom>
        </p:spPr>
        <p:txBody>
          <a:bodyPr wrap="square">
            <a:spAutoFit/>
          </a:bodyPr>
          <a:lstStyle/>
          <a:p>
            <a:pPr algn="just"/>
            <a:r>
              <a:rPr lang="fr-FR" sz="2800" dirty="0" smtClean="0">
                <a:latin typeface="Arial Black" panose="020B0A04020102020204" pitchFamily="34" charset="0"/>
              </a:rPr>
              <a:t>Lévitique 20.26</a:t>
            </a:r>
          </a:p>
          <a:p>
            <a:pPr algn="just"/>
            <a:r>
              <a:rPr lang="fr-FR" sz="2800" dirty="0" smtClean="0">
                <a:latin typeface="Arial Black" panose="020B0A04020102020204" pitchFamily="34" charset="0"/>
              </a:rPr>
              <a:t>Vous serez saints pour moi, car je suis saint, moi, l’Eternel ; je vous ai séparés des peuples, afin que vous soyez à moi.</a:t>
            </a:r>
          </a:p>
          <a:p>
            <a:pPr algn="just"/>
            <a:endParaRPr lang="fr-FR" sz="2800" dirty="0">
              <a:latin typeface="Arial Black" panose="020B0A04020102020204" pitchFamily="34" charset="0"/>
            </a:endParaRPr>
          </a:p>
          <a:p>
            <a:pPr algn="just"/>
            <a:r>
              <a:rPr lang="fr-FR" sz="2800" dirty="0" smtClean="0">
                <a:latin typeface="Arial Black" panose="020B0A04020102020204" pitchFamily="34" charset="0"/>
              </a:rPr>
              <a:t>Jean 17.14-15</a:t>
            </a:r>
          </a:p>
          <a:p>
            <a:pPr algn="just"/>
            <a:r>
              <a:rPr lang="fr-FR" sz="2800" dirty="0" smtClean="0">
                <a:latin typeface="Arial Black" panose="020B0A04020102020204" pitchFamily="34" charset="0"/>
              </a:rPr>
              <a:t>Je leur ai donné ta parole ; et le monde les a haïs, parce qu’ils ne sont pas du monde, comme moi je ne suis pas du monde. Je ne te prie pas de les ôter du monde, mais de les préserver du mal.</a:t>
            </a:r>
          </a:p>
        </p:txBody>
      </p:sp>
    </p:spTree>
    <p:extLst>
      <p:ext uri="{BB962C8B-B14F-4D97-AF65-F5344CB8AC3E}">
        <p14:creationId xmlns:p14="http://schemas.microsoft.com/office/powerpoint/2010/main" val="7683679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3031" y="914364"/>
            <a:ext cx="8886421"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800" dirty="0" smtClean="0">
                <a:latin typeface="Arial Black" panose="020B0A04020102020204" pitchFamily="34" charset="0"/>
              </a:rPr>
              <a:t>Vivre une vie à la gloire de Dieu</a:t>
            </a:r>
          </a:p>
        </p:txBody>
      </p:sp>
    </p:spTree>
    <p:extLst>
      <p:ext uri="{BB962C8B-B14F-4D97-AF65-F5344CB8AC3E}">
        <p14:creationId xmlns:p14="http://schemas.microsoft.com/office/powerpoint/2010/main" val="559382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909" y="669665"/>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Ce qui ne trompe pas: le fruit</a:t>
            </a:r>
          </a:p>
        </p:txBody>
      </p:sp>
      <p:sp>
        <p:nvSpPr>
          <p:cNvPr id="4" name="Rectangle 3"/>
          <p:cNvSpPr/>
          <p:nvPr/>
        </p:nvSpPr>
        <p:spPr>
          <a:xfrm>
            <a:off x="115909" y="1584065"/>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Pour porter du fruit…</a:t>
            </a:r>
          </a:p>
        </p:txBody>
      </p:sp>
      <p:sp>
        <p:nvSpPr>
          <p:cNvPr id="5" name="Rectangle 4"/>
          <p:cNvSpPr/>
          <p:nvPr/>
        </p:nvSpPr>
        <p:spPr>
          <a:xfrm>
            <a:off x="115909" y="2601496"/>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Christ demeure en nous</a:t>
            </a:r>
          </a:p>
        </p:txBody>
      </p:sp>
      <p:sp>
        <p:nvSpPr>
          <p:cNvPr id="6" name="Rectangle 5"/>
          <p:cNvSpPr/>
          <p:nvPr/>
        </p:nvSpPr>
        <p:spPr>
          <a:xfrm>
            <a:off x="115909" y="3464381"/>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 ce qui a pour effet…</a:t>
            </a:r>
          </a:p>
        </p:txBody>
      </p:sp>
      <p:sp>
        <p:nvSpPr>
          <p:cNvPr id="7" name="Rectangle 6"/>
          <p:cNvSpPr/>
          <p:nvPr/>
        </p:nvSpPr>
        <p:spPr>
          <a:xfrm>
            <a:off x="115908" y="4327266"/>
            <a:ext cx="8886421"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3200" dirty="0" smtClean="0">
                <a:latin typeface="Arial Black" panose="020B0A04020102020204" pitchFamily="34" charset="0"/>
              </a:rPr>
              <a:t>Equilibre fruit/dons</a:t>
            </a:r>
          </a:p>
        </p:txBody>
      </p:sp>
    </p:spTree>
    <p:extLst>
      <p:ext uri="{BB962C8B-B14F-4D97-AF65-F5344CB8AC3E}">
        <p14:creationId xmlns:p14="http://schemas.microsoft.com/office/powerpoint/2010/main" val="24989955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422821"/>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La douceur</a:t>
            </a:r>
          </a:p>
        </p:txBody>
      </p:sp>
      <p:sp>
        <p:nvSpPr>
          <p:cNvPr id="4" name="Rectangle 3"/>
          <p:cNvSpPr/>
          <p:nvPr/>
        </p:nvSpPr>
        <p:spPr>
          <a:xfrm>
            <a:off x="128789" y="1521528"/>
            <a:ext cx="8886421" cy="4031873"/>
          </a:xfrm>
          <a:prstGeom prst="rect">
            <a:avLst/>
          </a:prstGeom>
        </p:spPr>
        <p:txBody>
          <a:bodyPr wrap="square">
            <a:spAutoFit/>
          </a:bodyPr>
          <a:lstStyle/>
          <a:p>
            <a:pPr algn="just"/>
            <a:r>
              <a:rPr lang="fr-FR" sz="3200" dirty="0" smtClean="0">
                <a:latin typeface="Arial Black" panose="020B0A04020102020204" pitchFamily="34" charset="0"/>
              </a:rPr>
              <a:t>La douceur est liée à:</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	- La gentillesse</a:t>
            </a:r>
          </a:p>
          <a:p>
            <a:pPr algn="just"/>
            <a:r>
              <a:rPr lang="fr-FR" sz="3200" dirty="0">
                <a:latin typeface="Arial Black" panose="020B0A04020102020204" pitchFamily="34" charset="0"/>
              </a:rPr>
              <a:t>	</a:t>
            </a:r>
            <a:r>
              <a:rPr lang="fr-FR" sz="3200" dirty="0" smtClean="0">
                <a:latin typeface="Arial Black" panose="020B0A04020102020204" pitchFamily="34" charset="0"/>
              </a:rPr>
              <a:t>- l’amabilité</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Mais également:</a:t>
            </a:r>
          </a:p>
          <a:p>
            <a:pPr algn="just"/>
            <a:endParaRPr lang="fr-FR" sz="3200" dirty="0">
              <a:latin typeface="Arial Black" panose="020B0A04020102020204" pitchFamily="34" charset="0"/>
            </a:endParaRPr>
          </a:p>
          <a:p>
            <a:pPr algn="just"/>
            <a:r>
              <a:rPr lang="fr-FR" sz="3200" dirty="0" smtClean="0">
                <a:latin typeface="Arial Black" panose="020B0A04020102020204" pitchFamily="34" charset="0"/>
              </a:rPr>
              <a:t>	- l’humilité</a:t>
            </a:r>
            <a:endParaRPr lang="fr-FR" sz="3200" dirty="0">
              <a:latin typeface="Arial Black" panose="020B0A04020102020204" pitchFamily="34" charset="0"/>
            </a:endParaRPr>
          </a:p>
        </p:txBody>
      </p:sp>
    </p:spTree>
    <p:extLst>
      <p:ext uri="{BB962C8B-B14F-4D97-AF65-F5344CB8AC3E}">
        <p14:creationId xmlns:p14="http://schemas.microsoft.com/office/powerpoint/2010/main" val="5494985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 y="422821"/>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Rechercher la douceur…</a:t>
            </a:r>
          </a:p>
        </p:txBody>
      </p:sp>
      <p:sp>
        <p:nvSpPr>
          <p:cNvPr id="5" name="Rectangle 4"/>
          <p:cNvSpPr/>
          <p:nvPr/>
        </p:nvSpPr>
        <p:spPr>
          <a:xfrm>
            <a:off x="1" y="1335075"/>
            <a:ext cx="9143999" cy="646331"/>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600" dirty="0" smtClean="0">
                <a:latin typeface="Arial Black" panose="020B0A04020102020204" pitchFamily="34" charset="0"/>
              </a:rPr>
              <a:t>Essentielle pour recevoir la Parole</a:t>
            </a:r>
          </a:p>
        </p:txBody>
      </p:sp>
      <p:sp>
        <p:nvSpPr>
          <p:cNvPr id="6" name="Rectangle 5"/>
          <p:cNvSpPr/>
          <p:nvPr/>
        </p:nvSpPr>
        <p:spPr>
          <a:xfrm>
            <a:off x="0" y="2247329"/>
            <a:ext cx="9143999" cy="63094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500" dirty="0" smtClean="0">
                <a:latin typeface="Arial Black" panose="020B0A04020102020204" pitchFamily="34" charset="0"/>
              </a:rPr>
              <a:t>Essentielle pour servir le Seigneur</a:t>
            </a:r>
          </a:p>
        </p:txBody>
      </p:sp>
      <p:sp>
        <p:nvSpPr>
          <p:cNvPr id="7" name="Rectangle 6"/>
          <p:cNvSpPr/>
          <p:nvPr/>
        </p:nvSpPr>
        <p:spPr>
          <a:xfrm>
            <a:off x="1" y="3144194"/>
            <a:ext cx="9143999" cy="584775"/>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200" dirty="0" smtClean="0">
                <a:latin typeface="Arial Black" panose="020B0A04020102020204" pitchFamily="34" charset="0"/>
              </a:rPr>
              <a:t>Une vertu précieuse aux yeux de Dieu</a:t>
            </a:r>
          </a:p>
        </p:txBody>
      </p:sp>
      <p:sp>
        <p:nvSpPr>
          <p:cNvPr id="8" name="Rectangle 7"/>
          <p:cNvSpPr/>
          <p:nvPr/>
        </p:nvSpPr>
        <p:spPr>
          <a:xfrm>
            <a:off x="-1" y="4260815"/>
            <a:ext cx="9143999" cy="630942"/>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lgn="ctr"/>
            <a:r>
              <a:rPr lang="fr-FR" sz="3500" dirty="0" smtClean="0">
                <a:latin typeface="Arial Black" panose="020B0A04020102020204" pitchFamily="34" charset="0"/>
              </a:rPr>
              <a:t>Promesses faites aux doux</a:t>
            </a:r>
          </a:p>
        </p:txBody>
      </p:sp>
    </p:spTree>
    <p:extLst>
      <p:ext uri="{BB962C8B-B14F-4D97-AF65-F5344CB8AC3E}">
        <p14:creationId xmlns:p14="http://schemas.microsoft.com/office/powerpoint/2010/main" val="2794748528"/>
      </p:ext>
    </p:extLst>
  </p:cSld>
  <p:clrMapOvr>
    <a:masterClrMapping/>
  </p:clrMapOvr>
</p:sld>
</file>

<file path=ppt/theme/theme1.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Template>
  <TotalTime>270</TotalTime>
  <Words>1184</Words>
  <Application>Microsoft Office PowerPoint</Application>
  <PresentationFormat>Affichage à l'écran (4:3)</PresentationFormat>
  <Paragraphs>120</Paragraphs>
  <Slides>31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31</vt:i4>
      </vt:variant>
    </vt:vector>
  </HeadingPairs>
  <TitlesOfParts>
    <vt:vector size="36" baseType="lpstr">
      <vt:lpstr>Arial</vt:lpstr>
      <vt:lpstr>Arial Black</vt:lpstr>
      <vt:lpstr>Calibri</vt:lpstr>
      <vt:lpstr>Calibri Light</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Compte Microsoft</dc:creator>
  <cp:lastModifiedBy>ADD MONTAUBAN</cp:lastModifiedBy>
  <cp:revision>30</cp:revision>
  <dcterms:created xsi:type="dcterms:W3CDTF">2016-06-19T05:15:59Z</dcterms:created>
  <dcterms:modified xsi:type="dcterms:W3CDTF">2016-07-10T06:25:53Z</dcterms:modified>
</cp:coreProperties>
</file>