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2" r:id="rId6"/>
    <p:sldId id="263" r:id="rId7"/>
    <p:sldId id="264" r:id="rId8"/>
    <p:sldId id="265"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6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28/06/2016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28/06/2016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28/06/2016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28/06/2016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28/06/2016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28/06/2016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28/06/2016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28/06/2016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4364"/>
            <a:ext cx="9143999"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a:latin typeface="Arial Black" panose="020B0A04020102020204" pitchFamily="34" charset="0"/>
              </a:rPr>
              <a:t>U</a:t>
            </a:r>
            <a:r>
              <a:rPr lang="fr-FR" sz="4800" dirty="0" smtClean="0">
                <a:latin typeface="Arial Black" panose="020B0A04020102020204" pitchFamily="34" charset="0"/>
              </a:rPr>
              <a:t>ne </a:t>
            </a:r>
            <a:r>
              <a:rPr lang="fr-FR" sz="4800" dirty="0" smtClean="0">
                <a:latin typeface="Arial Black" panose="020B0A04020102020204" pitchFamily="34" charset="0"/>
              </a:rPr>
              <a:t>vie à la gloire de Dieu</a:t>
            </a:r>
          </a:p>
        </p:txBody>
      </p:sp>
      <p:sp>
        <p:nvSpPr>
          <p:cNvPr id="3" name="Rectangle 2"/>
          <p:cNvSpPr/>
          <p:nvPr/>
        </p:nvSpPr>
        <p:spPr>
          <a:xfrm>
            <a:off x="1" y="263798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235830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endParaRPr lang="fr-FR" sz="3600" dirty="0" smtClean="0">
              <a:latin typeface="Arial Black" panose="020B0A04020102020204" pitchFamily="34" charset="0"/>
            </a:endParaRPr>
          </a:p>
        </p:txBody>
      </p:sp>
      <p:sp>
        <p:nvSpPr>
          <p:cNvPr id="4" name="Rectangle 3"/>
          <p:cNvSpPr/>
          <p:nvPr/>
        </p:nvSpPr>
        <p:spPr>
          <a:xfrm>
            <a:off x="128789" y="1521528"/>
            <a:ext cx="8886421" cy="4031873"/>
          </a:xfrm>
          <a:prstGeom prst="rect">
            <a:avLst/>
          </a:prstGeom>
        </p:spPr>
        <p:txBody>
          <a:bodyPr wrap="square">
            <a:spAutoFit/>
          </a:bodyPr>
          <a:lstStyle/>
          <a:p>
            <a:pPr algn="just"/>
            <a:r>
              <a:rPr lang="fr-FR" sz="3200" dirty="0" smtClean="0">
                <a:latin typeface="Arial Black" panose="020B0A04020102020204" pitchFamily="34" charset="0"/>
              </a:rPr>
              <a:t>La douceur est liée à:</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 La gentillesse</a:t>
            </a:r>
          </a:p>
          <a:p>
            <a:pPr algn="just"/>
            <a:r>
              <a:rPr lang="fr-FR" sz="3200" dirty="0">
                <a:latin typeface="Arial Black" panose="020B0A04020102020204" pitchFamily="34" charset="0"/>
              </a:rPr>
              <a:t>	</a:t>
            </a:r>
            <a:r>
              <a:rPr lang="fr-FR" sz="3200" dirty="0" smtClean="0">
                <a:latin typeface="Arial Black" panose="020B0A04020102020204" pitchFamily="34" charset="0"/>
              </a:rPr>
              <a:t>- l’amabilité</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également: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 l’humilité</a:t>
            </a:r>
            <a:endParaRPr lang="fr-FR" sz="3200" dirty="0">
              <a:latin typeface="Arial Black" panose="020B0A04020102020204" pitchFamily="34" charset="0"/>
            </a:endParaRPr>
          </a:p>
        </p:txBody>
      </p:sp>
    </p:spTree>
    <p:extLst>
      <p:ext uri="{BB962C8B-B14F-4D97-AF65-F5344CB8AC3E}">
        <p14:creationId xmlns:p14="http://schemas.microsoft.com/office/powerpoint/2010/main" val="549498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Rechercher la douceur…</a:t>
            </a:r>
            <a:endParaRPr lang="fr-FR" sz="3600" dirty="0" smtClean="0">
              <a:latin typeface="Arial Black" panose="020B0A04020102020204" pitchFamily="34" charset="0"/>
            </a:endParaRPr>
          </a:p>
        </p:txBody>
      </p:sp>
      <p:sp>
        <p:nvSpPr>
          <p:cNvPr id="4" name="Rectangle 3"/>
          <p:cNvSpPr/>
          <p:nvPr/>
        </p:nvSpPr>
        <p:spPr>
          <a:xfrm>
            <a:off x="128789" y="1521528"/>
            <a:ext cx="8886421" cy="4770537"/>
          </a:xfrm>
          <a:prstGeom prst="rect">
            <a:avLst/>
          </a:prstGeom>
        </p:spPr>
        <p:txBody>
          <a:bodyPr wrap="square">
            <a:spAutoFit/>
          </a:bodyPr>
          <a:lstStyle/>
          <a:p>
            <a:pPr algn="just"/>
            <a:r>
              <a:rPr lang="fr-FR" sz="3200" dirty="0" smtClean="0">
                <a:latin typeface="Arial Black" panose="020B0A04020102020204" pitchFamily="34" charset="0"/>
              </a:rPr>
              <a:t>Sophonie 2.3:</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Cherchez </a:t>
            </a:r>
            <a:r>
              <a:rPr lang="fr-FR" sz="3200" dirty="0">
                <a:latin typeface="Arial Black" panose="020B0A04020102020204" pitchFamily="34" charset="0"/>
              </a:rPr>
              <a:t>l’Eternel, vous tous, humbles du pays, Qui pratiquez ses ordonnances ! Recherchez la justice, recherchez l’humilité </a:t>
            </a:r>
            <a:r>
              <a:rPr lang="fr-FR" sz="3200" dirty="0" smtClean="0">
                <a:latin typeface="Arial Black" panose="020B0A04020102020204" pitchFamily="34" charset="0"/>
              </a:rPr>
              <a:t>! </a:t>
            </a:r>
            <a:r>
              <a:rPr lang="fr-FR" sz="4000" dirty="0" smtClean="0">
                <a:solidFill>
                  <a:srgbClr val="FFFF00"/>
                </a:solidFill>
                <a:latin typeface="Arial Black" panose="020B0A04020102020204" pitchFamily="34" charset="0"/>
              </a:rPr>
              <a:t>(la douceur – la bonté) </a:t>
            </a:r>
            <a:r>
              <a:rPr lang="fr-FR" sz="3200" dirty="0">
                <a:latin typeface="Arial Black" panose="020B0A04020102020204" pitchFamily="34" charset="0"/>
              </a:rPr>
              <a:t>Peut-être serez-vous épargnés au jour de la colère de l’Eternel</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79474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marque de la douceur</a:t>
            </a:r>
            <a:endParaRPr lang="fr-FR" sz="3600" dirty="0" smtClean="0">
              <a:latin typeface="Arial Black" panose="020B0A04020102020204" pitchFamily="34" charset="0"/>
            </a:endParaRPr>
          </a:p>
        </p:txBody>
      </p:sp>
      <p:sp>
        <p:nvSpPr>
          <p:cNvPr id="4" name="Rectangle 3"/>
          <p:cNvSpPr/>
          <p:nvPr/>
        </p:nvSpPr>
        <p:spPr>
          <a:xfrm>
            <a:off x="128787" y="1006373"/>
            <a:ext cx="8886421" cy="5693866"/>
          </a:xfrm>
          <a:prstGeom prst="rect">
            <a:avLst/>
          </a:prstGeom>
        </p:spPr>
        <p:txBody>
          <a:bodyPr wrap="square">
            <a:spAutoFit/>
          </a:bodyPr>
          <a:lstStyle/>
          <a:p>
            <a:pPr algn="just"/>
            <a:r>
              <a:rPr lang="fr-FR" sz="2800" dirty="0" smtClean="0">
                <a:latin typeface="Arial Black" panose="020B0A04020102020204" pitchFamily="34" charset="0"/>
              </a:rPr>
              <a:t>Luc 6.27-31</a:t>
            </a:r>
          </a:p>
          <a:p>
            <a:pPr algn="just"/>
            <a:r>
              <a:rPr lang="fr-FR" sz="2800" dirty="0" smtClean="0">
                <a:latin typeface="Arial Black" panose="020B0A04020102020204" pitchFamily="34" charset="0"/>
              </a:rPr>
              <a:t>Mais </a:t>
            </a:r>
            <a:r>
              <a:rPr lang="fr-FR" sz="2800" dirty="0">
                <a:latin typeface="Arial Black" panose="020B0A04020102020204" pitchFamily="34" charset="0"/>
              </a:rPr>
              <a:t>je vous dis, à vous qui m’écoutez : Aimez vos ennemis, faites du bien à ceux qui vous haïssent</a:t>
            </a:r>
            <a:r>
              <a:rPr lang="fr-FR" sz="2800" dirty="0" smtClean="0">
                <a:latin typeface="Arial Black" panose="020B0A04020102020204" pitchFamily="34" charset="0"/>
              </a:rPr>
              <a:t>, bénissez </a:t>
            </a:r>
            <a:r>
              <a:rPr lang="fr-FR" sz="2800" dirty="0">
                <a:latin typeface="Arial Black" panose="020B0A04020102020204" pitchFamily="34" charset="0"/>
              </a:rPr>
              <a:t>ceux qui vous maudissent, priez pour ceux qui vous maltraitent</a:t>
            </a:r>
            <a:r>
              <a:rPr lang="fr-FR" sz="2800" dirty="0" smtClean="0">
                <a:latin typeface="Arial Black" panose="020B0A04020102020204" pitchFamily="34" charset="0"/>
              </a:rPr>
              <a:t>. Si </a:t>
            </a:r>
            <a:r>
              <a:rPr lang="fr-FR" sz="2800" dirty="0">
                <a:latin typeface="Arial Black" panose="020B0A04020102020204" pitchFamily="34" charset="0"/>
              </a:rPr>
              <a:t>quelqu’un te frappe sur une joue, présente-lui aussi l’autre. Si quelqu’un prend ton manteau, ne l’empêche pas de prendre encore ta tunique</a:t>
            </a:r>
            <a:r>
              <a:rPr lang="fr-FR" sz="2800" dirty="0" smtClean="0">
                <a:latin typeface="Arial Black" panose="020B0A04020102020204" pitchFamily="34" charset="0"/>
              </a:rPr>
              <a:t>. Donne </a:t>
            </a:r>
            <a:r>
              <a:rPr lang="fr-FR" sz="2800" dirty="0">
                <a:latin typeface="Arial Black" panose="020B0A04020102020204" pitchFamily="34" charset="0"/>
              </a:rPr>
              <a:t>à quiconque te demande, et ne réclame pas ton bien à celui qui s’en empare</a:t>
            </a:r>
            <a:r>
              <a:rPr lang="fr-FR" sz="2800" dirty="0" smtClean="0">
                <a:latin typeface="Arial Black" panose="020B0A04020102020204" pitchFamily="34" charset="0"/>
              </a:rPr>
              <a:t>. Ce </a:t>
            </a:r>
            <a:r>
              <a:rPr lang="fr-FR" sz="2800" dirty="0">
                <a:latin typeface="Arial Black" panose="020B0A04020102020204" pitchFamily="34" charset="0"/>
              </a:rPr>
              <a:t>que vous voulez que les hommes fassent pour vous, faites-le de même pour eux</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110750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Essentielle pour recevoir la Parole</a:t>
            </a:r>
            <a:endParaRPr lang="fr-FR" sz="3600" dirty="0" smtClean="0">
              <a:latin typeface="Arial Black" panose="020B0A04020102020204" pitchFamily="34" charset="0"/>
            </a:endParaRPr>
          </a:p>
        </p:txBody>
      </p:sp>
      <p:sp>
        <p:nvSpPr>
          <p:cNvPr id="4" name="Rectangle 3"/>
          <p:cNvSpPr/>
          <p:nvPr/>
        </p:nvSpPr>
        <p:spPr>
          <a:xfrm>
            <a:off x="128789" y="1521528"/>
            <a:ext cx="8886421" cy="3046988"/>
          </a:xfrm>
          <a:prstGeom prst="rect">
            <a:avLst/>
          </a:prstGeom>
        </p:spPr>
        <p:txBody>
          <a:bodyPr wrap="square">
            <a:spAutoFit/>
          </a:bodyPr>
          <a:lstStyle/>
          <a:p>
            <a:pPr algn="just"/>
            <a:r>
              <a:rPr lang="fr-FR" sz="3200" dirty="0" smtClean="0">
                <a:latin typeface="Arial Black" panose="020B0A04020102020204" pitchFamily="34" charset="0"/>
              </a:rPr>
              <a:t>Jacques 1.21</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C’est pourquoi, rejetant toute souillure et tout excès de malice, recevez avec douceur la parole qui a été plantée en vous, et qui peut sauver vos âmes</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884878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Essentielle pour servir le Seigneur</a:t>
            </a:r>
            <a:endParaRPr lang="fr-FR" sz="3500" dirty="0" smtClean="0">
              <a:latin typeface="Arial Black" panose="020B0A04020102020204" pitchFamily="34" charset="0"/>
            </a:endParaRPr>
          </a:p>
        </p:txBody>
      </p:sp>
      <p:sp>
        <p:nvSpPr>
          <p:cNvPr id="4" name="Rectangle 3"/>
          <p:cNvSpPr/>
          <p:nvPr/>
        </p:nvSpPr>
        <p:spPr>
          <a:xfrm>
            <a:off x="128787" y="1096524"/>
            <a:ext cx="8886421" cy="5693866"/>
          </a:xfrm>
          <a:prstGeom prst="rect">
            <a:avLst/>
          </a:prstGeom>
        </p:spPr>
        <p:txBody>
          <a:bodyPr wrap="square">
            <a:spAutoFit/>
          </a:bodyPr>
          <a:lstStyle/>
          <a:p>
            <a:pPr algn="just"/>
            <a:r>
              <a:rPr lang="fr-FR" sz="2800" dirty="0" smtClean="0">
                <a:latin typeface="Arial Black" panose="020B0A04020102020204" pitchFamily="34" charset="0"/>
              </a:rPr>
              <a:t>2 Timothée 2.24-26</a:t>
            </a:r>
          </a:p>
          <a:p>
            <a:pPr algn="just"/>
            <a:endParaRPr lang="fr-FR" sz="2800" dirty="0" smtClean="0">
              <a:latin typeface="Arial Black" panose="020B0A04020102020204" pitchFamily="34" charset="0"/>
            </a:endParaRPr>
          </a:p>
          <a:p>
            <a:pPr algn="just"/>
            <a:r>
              <a:rPr lang="fr-FR" sz="2800" dirty="0">
                <a:latin typeface="Arial Black" panose="020B0A04020102020204" pitchFamily="34" charset="0"/>
              </a:rPr>
              <a:t>Or, il ne faut pas qu’un serviteur du Seigneur ait des querelles ; il doit, au contraire, avoir de la condescendance pour tous, être propre à enseigner, doué de patience </a:t>
            </a:r>
            <a:r>
              <a:rPr lang="fr-FR" sz="2800" dirty="0" smtClean="0">
                <a:latin typeface="Arial Black" panose="020B0A04020102020204" pitchFamily="34" charset="0"/>
              </a:rPr>
              <a:t>; il </a:t>
            </a:r>
            <a:r>
              <a:rPr lang="fr-FR" sz="2800" dirty="0">
                <a:latin typeface="Arial Black" panose="020B0A04020102020204" pitchFamily="34" charset="0"/>
              </a:rPr>
              <a:t>doit redresser avec douceur les adversaires, dans l’espérance que Dieu leur donnera la repentance pour arriver à la connaissance de la vérité</a:t>
            </a:r>
            <a:r>
              <a:rPr lang="fr-FR" sz="2800" dirty="0" smtClean="0">
                <a:latin typeface="Arial Black" panose="020B0A04020102020204" pitchFamily="34" charset="0"/>
              </a:rPr>
              <a:t>, et </a:t>
            </a:r>
            <a:r>
              <a:rPr lang="fr-FR" sz="2800" dirty="0">
                <a:latin typeface="Arial Black" panose="020B0A04020102020204" pitchFamily="34" charset="0"/>
              </a:rPr>
              <a:t>que, revenus à leur bon sens, ils se dégageront des pièges du diable, qui s’est emparé d’eux pour les soumettre à sa volonté</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1971674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116955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Une vertu précieuse aux yeux de Dieu</a:t>
            </a:r>
            <a:endParaRPr lang="fr-FR" sz="3500" dirty="0" smtClean="0">
              <a:latin typeface="Arial Black" panose="020B0A04020102020204" pitchFamily="34" charset="0"/>
            </a:endParaRPr>
          </a:p>
        </p:txBody>
      </p:sp>
      <p:sp>
        <p:nvSpPr>
          <p:cNvPr id="4" name="Rectangle 3"/>
          <p:cNvSpPr/>
          <p:nvPr/>
        </p:nvSpPr>
        <p:spPr>
          <a:xfrm>
            <a:off x="128787" y="1573042"/>
            <a:ext cx="8886421" cy="5016758"/>
          </a:xfrm>
          <a:prstGeom prst="rect">
            <a:avLst/>
          </a:prstGeom>
        </p:spPr>
        <p:txBody>
          <a:bodyPr wrap="square">
            <a:spAutoFit/>
          </a:bodyPr>
          <a:lstStyle/>
          <a:p>
            <a:pPr algn="just"/>
            <a:r>
              <a:rPr lang="fr-FR" sz="3200" dirty="0" smtClean="0">
                <a:latin typeface="Arial Black" panose="020B0A04020102020204" pitchFamily="34" charset="0"/>
              </a:rPr>
              <a:t>1 Pierre 3.3-4</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Ayez, non cette parure extérieure qui consiste dans les cheveux tressés, les ornements d’or, ou les habits qu’on revêt</a:t>
            </a:r>
            <a:r>
              <a:rPr lang="fr-FR" sz="3200" dirty="0" smtClean="0">
                <a:latin typeface="Arial Black" panose="020B0A04020102020204" pitchFamily="34" charset="0"/>
              </a:rPr>
              <a:t>, mais </a:t>
            </a:r>
            <a:r>
              <a:rPr lang="fr-FR" sz="3200" dirty="0">
                <a:latin typeface="Arial Black" panose="020B0A04020102020204" pitchFamily="34" charset="0"/>
              </a:rPr>
              <a:t>la parure intérieure et cachée dans le cœur, la pureté incorruptible d’un esprit doux et paisible, qui est d’un grand prix devant Dieu</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789196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3170099"/>
          </a:xfrm>
          <a:prstGeom prst="rect">
            <a:avLst/>
          </a:prstGeom>
        </p:spPr>
        <p:txBody>
          <a:bodyPr wrap="square">
            <a:spAutoFit/>
          </a:bodyPr>
          <a:lstStyle/>
          <a:p>
            <a:pPr algn="just"/>
            <a:r>
              <a:rPr lang="fr-FR" sz="3200" dirty="0" smtClean="0">
                <a:latin typeface="Arial Black" panose="020B0A04020102020204" pitchFamily="34" charset="0"/>
              </a:rPr>
              <a:t>Psaume 22.27</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Les </a:t>
            </a:r>
            <a:r>
              <a:rPr lang="fr-FR" sz="3200" dirty="0" smtClean="0">
                <a:latin typeface="Arial Black" panose="020B0A04020102020204" pitchFamily="34" charset="0"/>
              </a:rPr>
              <a:t>malheureux </a:t>
            </a:r>
            <a:r>
              <a:rPr lang="fr-FR" sz="4000" dirty="0" smtClean="0">
                <a:solidFill>
                  <a:srgbClr val="FFFF00"/>
                </a:solidFill>
                <a:latin typeface="Arial Black" panose="020B0A04020102020204" pitchFamily="34" charset="0"/>
              </a:rPr>
              <a:t>(Doux – humble) </a:t>
            </a:r>
            <a:r>
              <a:rPr lang="fr-FR" sz="3200" dirty="0">
                <a:latin typeface="Arial Black" panose="020B0A04020102020204" pitchFamily="34" charset="0"/>
              </a:rPr>
              <a:t>mangeront et se rassasieront, Ceux qui cherchent l’Eternel le célébreront. Que votre cœur vive à toujours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19596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2554545"/>
          </a:xfrm>
          <a:prstGeom prst="rect">
            <a:avLst/>
          </a:prstGeom>
        </p:spPr>
        <p:txBody>
          <a:bodyPr wrap="square">
            <a:spAutoFit/>
          </a:bodyPr>
          <a:lstStyle/>
          <a:p>
            <a:pPr algn="just"/>
            <a:r>
              <a:rPr lang="fr-FR" sz="3200" dirty="0" smtClean="0">
                <a:latin typeface="Arial Black" panose="020B0A04020102020204" pitchFamily="34" charset="0"/>
              </a:rPr>
              <a:t>Psaume 37.11</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 Les </a:t>
            </a:r>
            <a:r>
              <a:rPr lang="fr-FR" sz="3200" dirty="0" smtClean="0">
                <a:latin typeface="Arial Black" panose="020B0A04020102020204" pitchFamily="34" charset="0"/>
              </a:rPr>
              <a:t>misérables </a:t>
            </a:r>
            <a:r>
              <a:rPr lang="fr-FR" sz="3200" dirty="0">
                <a:solidFill>
                  <a:srgbClr val="FFFF00"/>
                </a:solidFill>
                <a:latin typeface="Arial Black" panose="020B0A04020102020204" pitchFamily="34" charset="0"/>
              </a:rPr>
              <a:t>(Doux – humble)</a:t>
            </a:r>
            <a:r>
              <a:rPr lang="fr-FR" sz="3200" dirty="0" smtClean="0">
                <a:latin typeface="Arial Black" panose="020B0A04020102020204" pitchFamily="34" charset="0"/>
              </a:rPr>
              <a:t> </a:t>
            </a:r>
            <a:r>
              <a:rPr lang="fr-FR" sz="3200" dirty="0">
                <a:latin typeface="Arial Black" panose="020B0A04020102020204" pitchFamily="34" charset="0"/>
              </a:rPr>
              <a:t>possèdent le pays, Et ils jouissent abondamment de la paix.</a:t>
            </a:r>
          </a:p>
        </p:txBody>
      </p:sp>
    </p:spTree>
    <p:extLst>
      <p:ext uri="{BB962C8B-B14F-4D97-AF65-F5344CB8AC3E}">
        <p14:creationId xmlns:p14="http://schemas.microsoft.com/office/powerpoint/2010/main" val="3438062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2554545"/>
          </a:xfrm>
          <a:prstGeom prst="rect">
            <a:avLst/>
          </a:prstGeom>
        </p:spPr>
        <p:txBody>
          <a:bodyPr wrap="square">
            <a:spAutoFit/>
          </a:bodyPr>
          <a:lstStyle/>
          <a:p>
            <a:pPr algn="just"/>
            <a:r>
              <a:rPr lang="fr-FR" sz="3200" dirty="0" smtClean="0">
                <a:latin typeface="Arial Black" panose="020B0A04020102020204" pitchFamily="34" charset="0"/>
              </a:rPr>
              <a:t>Psaume 147.6</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 </a:t>
            </a:r>
            <a:r>
              <a:rPr lang="fr-FR" sz="3200" dirty="0" smtClean="0">
                <a:latin typeface="Arial Black" panose="020B0A04020102020204" pitchFamily="34" charset="0"/>
              </a:rPr>
              <a:t>L’Eternel </a:t>
            </a:r>
            <a:r>
              <a:rPr lang="fr-FR" sz="3200" dirty="0">
                <a:latin typeface="Arial Black" panose="020B0A04020102020204" pitchFamily="34" charset="0"/>
              </a:rPr>
              <a:t>soutient les </a:t>
            </a:r>
            <a:r>
              <a:rPr lang="fr-FR" sz="3200" dirty="0" smtClean="0">
                <a:latin typeface="Arial Black" panose="020B0A04020102020204" pitchFamily="34" charset="0"/>
              </a:rPr>
              <a:t>malheureux </a:t>
            </a:r>
            <a:r>
              <a:rPr lang="fr-FR" sz="3200" dirty="0">
                <a:solidFill>
                  <a:srgbClr val="FFFF00"/>
                </a:solidFill>
                <a:latin typeface="Arial Black" panose="020B0A04020102020204" pitchFamily="34" charset="0"/>
              </a:rPr>
              <a:t>(Doux – humble)</a:t>
            </a:r>
            <a:r>
              <a:rPr lang="fr-FR" sz="3200" dirty="0">
                <a:latin typeface="Arial Black" panose="020B0A04020102020204" pitchFamily="34" charset="0"/>
              </a:rPr>
              <a:t> </a:t>
            </a:r>
            <a:r>
              <a:rPr lang="fr-FR" sz="3200" dirty="0" smtClean="0">
                <a:latin typeface="Arial Black" panose="020B0A04020102020204" pitchFamily="34" charset="0"/>
              </a:rPr>
              <a:t>, </a:t>
            </a:r>
            <a:r>
              <a:rPr lang="fr-FR" sz="3200" dirty="0">
                <a:latin typeface="Arial Black" panose="020B0A04020102020204" pitchFamily="34" charset="0"/>
              </a:rPr>
              <a:t>Il abaisse les méchants jusqu’à terre.</a:t>
            </a:r>
          </a:p>
        </p:txBody>
      </p:sp>
    </p:spTree>
    <p:extLst>
      <p:ext uri="{BB962C8B-B14F-4D97-AF65-F5344CB8AC3E}">
        <p14:creationId xmlns:p14="http://schemas.microsoft.com/office/powerpoint/2010/main" val="400622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2554545"/>
          </a:xfrm>
          <a:prstGeom prst="rect">
            <a:avLst/>
          </a:prstGeom>
        </p:spPr>
        <p:txBody>
          <a:bodyPr wrap="square">
            <a:spAutoFit/>
          </a:bodyPr>
          <a:lstStyle/>
          <a:p>
            <a:pPr algn="just"/>
            <a:r>
              <a:rPr lang="fr-FR" sz="3200" dirty="0" smtClean="0">
                <a:latin typeface="Arial Black" panose="020B0A04020102020204" pitchFamily="34" charset="0"/>
              </a:rPr>
              <a:t>Psaume 149.4</a:t>
            </a:r>
          </a:p>
          <a:p>
            <a:pPr algn="just"/>
            <a:endParaRPr lang="fr-FR" sz="3200" dirty="0" smtClean="0">
              <a:latin typeface="Arial Black" panose="020B0A04020102020204" pitchFamily="34" charset="0"/>
            </a:endParaRPr>
          </a:p>
          <a:p>
            <a:pPr algn="just"/>
            <a:r>
              <a:rPr lang="fr-FR" sz="3200" dirty="0">
                <a:latin typeface="Arial Black" panose="020B0A04020102020204" pitchFamily="34" charset="0"/>
              </a:rPr>
              <a:t>Car l’Eternel prend plaisir à son peuple, Il glorifie les </a:t>
            </a:r>
            <a:r>
              <a:rPr lang="fr-FR" sz="3200" dirty="0" smtClean="0">
                <a:latin typeface="Arial Black" panose="020B0A04020102020204" pitchFamily="34" charset="0"/>
              </a:rPr>
              <a:t>malheureux </a:t>
            </a:r>
            <a:r>
              <a:rPr lang="fr-FR" sz="3200" dirty="0" smtClean="0">
                <a:solidFill>
                  <a:srgbClr val="FFFF00"/>
                </a:solidFill>
                <a:latin typeface="Arial Black" panose="020B0A04020102020204" pitchFamily="34" charset="0"/>
              </a:rPr>
              <a:t>(Doux – humble)</a:t>
            </a:r>
            <a:r>
              <a:rPr lang="fr-FR" sz="3200" dirty="0" smtClean="0">
                <a:latin typeface="Arial Black" panose="020B0A04020102020204" pitchFamily="34" charset="0"/>
              </a:rPr>
              <a:t> </a:t>
            </a:r>
            <a:r>
              <a:rPr lang="fr-FR" sz="3200" dirty="0">
                <a:latin typeface="Arial Black" panose="020B0A04020102020204" pitchFamily="34" charset="0"/>
              </a:rPr>
              <a:t>en les sauvant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657844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4031873"/>
          </a:xfrm>
          <a:prstGeom prst="rect">
            <a:avLst/>
          </a:prstGeom>
        </p:spPr>
        <p:txBody>
          <a:bodyPr wrap="square">
            <a:spAutoFit/>
          </a:bodyPr>
          <a:lstStyle/>
          <a:p>
            <a:pPr algn="just"/>
            <a:r>
              <a:rPr lang="fr-FR" sz="3200" dirty="0" smtClean="0">
                <a:latin typeface="Arial Black" panose="020B0A04020102020204" pitchFamily="34" charset="0"/>
              </a:rPr>
              <a:t>Esaïe 11.4</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Mais il jugera les pauvres avec équité, Et il prononcera avec droiture sur les malheureux </a:t>
            </a:r>
            <a:r>
              <a:rPr lang="fr-FR" sz="3200" dirty="0">
                <a:solidFill>
                  <a:srgbClr val="FFFF00"/>
                </a:solidFill>
                <a:latin typeface="Arial Black" panose="020B0A04020102020204" pitchFamily="34" charset="0"/>
              </a:rPr>
              <a:t>(Doux – humble) </a:t>
            </a:r>
            <a:r>
              <a:rPr lang="fr-FR" sz="3200" dirty="0" smtClean="0">
                <a:latin typeface="Arial Black" panose="020B0A04020102020204" pitchFamily="34" charset="0"/>
              </a:rPr>
              <a:t>de </a:t>
            </a:r>
            <a:r>
              <a:rPr lang="fr-FR" sz="3200" dirty="0">
                <a:latin typeface="Arial Black" panose="020B0A04020102020204" pitchFamily="34" charset="0"/>
              </a:rPr>
              <a:t>la terre ; Il frappera la terre de sa parole comme d’une verge, Et du souffle de ses lèvres il fera mourir le méchant</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648387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3046988"/>
          </a:xfrm>
          <a:prstGeom prst="rect">
            <a:avLst/>
          </a:prstGeom>
        </p:spPr>
        <p:txBody>
          <a:bodyPr wrap="square">
            <a:spAutoFit/>
          </a:bodyPr>
          <a:lstStyle/>
          <a:p>
            <a:pPr algn="just"/>
            <a:r>
              <a:rPr lang="fr-FR" sz="3200" dirty="0" smtClean="0">
                <a:latin typeface="Arial Black" panose="020B0A04020102020204" pitchFamily="34" charset="0"/>
              </a:rPr>
              <a:t>Esaïe 29.19</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Les </a:t>
            </a:r>
            <a:r>
              <a:rPr lang="fr-FR" sz="3200" dirty="0" smtClean="0">
                <a:latin typeface="Arial Black" panose="020B0A04020102020204" pitchFamily="34" charset="0"/>
              </a:rPr>
              <a:t>malheureux </a:t>
            </a:r>
            <a:r>
              <a:rPr lang="fr-FR" sz="3200" dirty="0">
                <a:solidFill>
                  <a:srgbClr val="FFFF00"/>
                </a:solidFill>
                <a:latin typeface="Arial Black" panose="020B0A04020102020204" pitchFamily="34" charset="0"/>
              </a:rPr>
              <a:t>(Doux – humble)</a:t>
            </a:r>
            <a:r>
              <a:rPr lang="fr-FR" sz="3200" dirty="0" smtClean="0">
                <a:latin typeface="Arial Black" panose="020B0A04020102020204" pitchFamily="34" charset="0"/>
              </a:rPr>
              <a:t> </a:t>
            </a:r>
            <a:r>
              <a:rPr lang="fr-FR" sz="3200" dirty="0">
                <a:latin typeface="Arial Black" panose="020B0A04020102020204" pitchFamily="34" charset="0"/>
              </a:rPr>
              <a:t>se réjouiront de plus en plus en l’Eternel, Et les pauvres feront du Saint d’Israël le sujet de leur allégresse.</a:t>
            </a:r>
          </a:p>
        </p:txBody>
      </p:sp>
    </p:spTree>
    <p:extLst>
      <p:ext uri="{BB962C8B-B14F-4D97-AF65-F5344CB8AC3E}">
        <p14:creationId xmlns:p14="http://schemas.microsoft.com/office/powerpoint/2010/main" val="4055484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2517"/>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endParaRPr lang="fr-FR" sz="3500" dirty="0" smtClean="0">
              <a:latin typeface="Arial Black" panose="020B0A04020102020204" pitchFamily="34" charset="0"/>
            </a:endParaRPr>
          </a:p>
        </p:txBody>
      </p:sp>
      <p:sp>
        <p:nvSpPr>
          <p:cNvPr id="4" name="Rectangle 3"/>
          <p:cNvSpPr/>
          <p:nvPr/>
        </p:nvSpPr>
        <p:spPr>
          <a:xfrm>
            <a:off x="128787" y="1573042"/>
            <a:ext cx="8886421" cy="2800767"/>
          </a:xfrm>
          <a:prstGeom prst="rect">
            <a:avLst/>
          </a:prstGeom>
        </p:spPr>
        <p:txBody>
          <a:bodyPr wrap="square">
            <a:spAutoFit/>
          </a:bodyPr>
          <a:lstStyle/>
          <a:p>
            <a:pPr algn="just"/>
            <a:r>
              <a:rPr lang="fr-FR" sz="3200" dirty="0" smtClean="0">
                <a:latin typeface="Arial Black" panose="020B0A04020102020204" pitchFamily="34" charset="0"/>
              </a:rPr>
              <a:t>Matthieu 5.5</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Heureux les </a:t>
            </a:r>
            <a:r>
              <a:rPr lang="fr-FR" sz="3200" dirty="0" smtClean="0">
                <a:latin typeface="Arial Black" panose="020B0A04020102020204" pitchFamily="34" charset="0"/>
              </a:rPr>
              <a:t>débonnaires </a:t>
            </a:r>
            <a:r>
              <a:rPr lang="fr-FR" sz="4000" dirty="0" smtClean="0">
                <a:solidFill>
                  <a:srgbClr val="FFFF00"/>
                </a:solidFill>
                <a:latin typeface="Arial Black" panose="020B0A04020102020204" pitchFamily="34" charset="0"/>
              </a:rPr>
              <a:t>(plein de douceur)</a:t>
            </a:r>
            <a:r>
              <a:rPr lang="fr-FR" sz="3200" dirty="0" smtClean="0">
                <a:latin typeface="Arial Black" panose="020B0A04020102020204" pitchFamily="34" charset="0"/>
              </a:rPr>
              <a:t>, </a:t>
            </a:r>
            <a:r>
              <a:rPr lang="fr-FR" sz="3200" dirty="0">
                <a:latin typeface="Arial Black" panose="020B0A04020102020204" pitchFamily="34" charset="0"/>
              </a:rPr>
              <a:t>car ils hériteront la terre !</a:t>
            </a:r>
          </a:p>
          <a:p>
            <a:pPr algn="just"/>
            <a:endParaRPr lang="fr-FR" sz="3200" dirty="0">
              <a:latin typeface="Arial Black" panose="020B0A04020102020204" pitchFamily="34" charset="0"/>
            </a:endParaRPr>
          </a:p>
        </p:txBody>
      </p:sp>
    </p:spTree>
    <p:extLst>
      <p:ext uri="{BB962C8B-B14F-4D97-AF65-F5344CB8AC3E}">
        <p14:creationId xmlns:p14="http://schemas.microsoft.com/office/powerpoint/2010/main" val="2237380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128752"/>
            <a:ext cx="8886421" cy="70788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4000" dirty="0" smtClean="0">
                <a:latin typeface="Arial Black" panose="020B0A04020102020204" pitchFamily="34" charset="0"/>
              </a:rPr>
              <a:t>… vous étiez dans l’ignorance</a:t>
            </a:r>
          </a:p>
        </p:txBody>
      </p:sp>
      <p:sp>
        <p:nvSpPr>
          <p:cNvPr id="3" name="Rectangle 2"/>
          <p:cNvSpPr/>
          <p:nvPr/>
        </p:nvSpPr>
        <p:spPr>
          <a:xfrm>
            <a:off x="90149" y="1160506"/>
            <a:ext cx="8886421" cy="5016758"/>
          </a:xfrm>
          <a:prstGeom prst="rect">
            <a:avLst/>
          </a:prstGeom>
        </p:spPr>
        <p:txBody>
          <a:bodyPr wrap="square">
            <a:spAutoFit/>
          </a:bodyPr>
          <a:lstStyle/>
          <a:p>
            <a:pPr algn="just"/>
            <a:r>
              <a:rPr lang="fr-FR" sz="3200" dirty="0" smtClean="0">
                <a:latin typeface="Arial Black" panose="020B0A04020102020204" pitchFamily="34" charset="0"/>
              </a:rPr>
              <a:t>1 Pierre 1.22-23</a:t>
            </a:r>
            <a:endParaRPr lang="fr-FR" sz="3200" dirty="0">
              <a:latin typeface="Arial Black" panose="020B0A04020102020204" pitchFamily="34" charset="0"/>
            </a:endParaRP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Ayant purifié vos âmes en obéissant à la vérité pour avoir un amour fraternel sincère, aimez-vous ardemment les uns les autres, de tout votre cœur, puisque vous avez été régénérés, non par une semence corruptible, mais par une semence incorruptible, par la parole vivante et permanente de Dieu. </a:t>
            </a:r>
            <a:endParaRPr lang="fr-FR" sz="3200" dirty="0">
              <a:latin typeface="Arial Black" panose="020B0A04020102020204" pitchFamily="34" charset="0"/>
            </a:endParaRPr>
          </a:p>
        </p:txBody>
      </p:sp>
    </p:spTree>
    <p:extLst>
      <p:ext uri="{BB962C8B-B14F-4D97-AF65-F5344CB8AC3E}">
        <p14:creationId xmlns:p14="http://schemas.microsoft.com/office/powerpoint/2010/main" val="78987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Tree>
    <p:extLst>
      <p:ext uri="{BB962C8B-B14F-4D97-AF65-F5344CB8AC3E}">
        <p14:creationId xmlns:p14="http://schemas.microsoft.com/office/powerpoint/2010/main" val="55938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9" y="669665"/>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Ce qui ne trompe pas: le fruit</a:t>
            </a:r>
          </a:p>
        </p:txBody>
      </p:sp>
      <p:sp>
        <p:nvSpPr>
          <p:cNvPr id="4" name="Rectangle 3"/>
          <p:cNvSpPr/>
          <p:nvPr/>
        </p:nvSpPr>
        <p:spPr>
          <a:xfrm>
            <a:off x="115909" y="1584065"/>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Pour porter du fruit…</a:t>
            </a:r>
          </a:p>
        </p:txBody>
      </p:sp>
      <p:sp>
        <p:nvSpPr>
          <p:cNvPr id="5" name="Rectangle 4"/>
          <p:cNvSpPr/>
          <p:nvPr/>
        </p:nvSpPr>
        <p:spPr>
          <a:xfrm>
            <a:off x="115909" y="2601496"/>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Christ demeure en nous</a:t>
            </a:r>
          </a:p>
        </p:txBody>
      </p:sp>
      <p:sp>
        <p:nvSpPr>
          <p:cNvPr id="6" name="Rectangle 5"/>
          <p:cNvSpPr/>
          <p:nvPr/>
        </p:nvSpPr>
        <p:spPr>
          <a:xfrm>
            <a:off x="115909" y="346438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 </a:t>
            </a:r>
            <a:r>
              <a:rPr lang="fr-FR" sz="3200" dirty="0" smtClean="0">
                <a:latin typeface="Arial Black" panose="020B0A04020102020204" pitchFamily="34" charset="0"/>
              </a:rPr>
              <a:t>ce </a:t>
            </a:r>
            <a:r>
              <a:rPr lang="fr-FR" sz="3200" dirty="0" smtClean="0">
                <a:latin typeface="Arial Black" panose="020B0A04020102020204" pitchFamily="34" charset="0"/>
              </a:rPr>
              <a:t>qui a pour effet…</a:t>
            </a:r>
          </a:p>
        </p:txBody>
      </p:sp>
      <p:sp>
        <p:nvSpPr>
          <p:cNvPr id="7" name="Rectangle 6"/>
          <p:cNvSpPr/>
          <p:nvPr/>
        </p:nvSpPr>
        <p:spPr>
          <a:xfrm>
            <a:off x="115908" y="4327266"/>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Equilibre fruit/dons</a:t>
            </a:r>
          </a:p>
        </p:txBody>
      </p:sp>
    </p:spTree>
    <p:extLst>
      <p:ext uri="{BB962C8B-B14F-4D97-AF65-F5344CB8AC3E}">
        <p14:creationId xmlns:p14="http://schemas.microsoft.com/office/powerpoint/2010/main" val="2498995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Le fruit de l’Esprit</a:t>
            </a:r>
          </a:p>
        </p:txBody>
      </p:sp>
      <p:sp>
        <p:nvSpPr>
          <p:cNvPr id="3" name="Rectangle 2"/>
          <p:cNvSpPr/>
          <p:nvPr/>
        </p:nvSpPr>
        <p:spPr>
          <a:xfrm>
            <a:off x="90151" y="1276829"/>
            <a:ext cx="8886421" cy="3046988"/>
          </a:xfrm>
          <a:prstGeom prst="rect">
            <a:avLst/>
          </a:prstGeom>
        </p:spPr>
        <p:txBody>
          <a:bodyPr wrap="square">
            <a:spAutoFit/>
          </a:bodyPr>
          <a:lstStyle/>
          <a:p>
            <a:pPr algn="just"/>
            <a:r>
              <a:rPr lang="fr-FR" sz="3200" dirty="0" smtClean="0">
                <a:latin typeface="Arial Black" panose="020B0A04020102020204" pitchFamily="34" charset="0"/>
              </a:rPr>
              <a:t>Galates  5.22-23</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a:t>
            </a:r>
            <a:r>
              <a:rPr lang="fr-FR" sz="3200" dirty="0">
                <a:latin typeface="Arial Black" panose="020B0A04020102020204" pitchFamily="34" charset="0"/>
              </a:rPr>
              <a:t>le fruit de l’Esprit, c’est l’amour, la joie, la paix, la patience, la bonté, la bénignité, la fidélité</a:t>
            </a:r>
            <a:r>
              <a:rPr lang="fr-FR" sz="3200" dirty="0" smtClean="0">
                <a:latin typeface="Arial Black" panose="020B0A04020102020204" pitchFamily="34" charset="0"/>
              </a:rPr>
              <a:t>, la </a:t>
            </a:r>
            <a:r>
              <a:rPr lang="fr-FR" sz="3200" dirty="0">
                <a:latin typeface="Arial Black" panose="020B0A04020102020204" pitchFamily="34" charset="0"/>
              </a:rPr>
              <a:t>douceur, la tempérance ; </a:t>
            </a:r>
          </a:p>
        </p:txBody>
      </p:sp>
    </p:spTree>
    <p:extLst>
      <p:ext uri="{BB962C8B-B14F-4D97-AF65-F5344CB8AC3E}">
        <p14:creationId xmlns:p14="http://schemas.microsoft.com/office/powerpoint/2010/main" val="23612041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603</Words>
  <Application>Microsoft Office PowerPoint</Application>
  <PresentationFormat>Affichage à l'écran (4:3)</PresentationFormat>
  <Paragraphs>83</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20</cp:revision>
  <dcterms:created xsi:type="dcterms:W3CDTF">2016-06-19T05:15:59Z</dcterms:created>
  <dcterms:modified xsi:type="dcterms:W3CDTF">2016-06-28T13:35:38Z</dcterms:modified>
</cp:coreProperties>
</file>