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6" r:id="rId3"/>
    <p:sldId id="284" r:id="rId4"/>
    <p:sldId id="269" r:id="rId5"/>
    <p:sldId id="268" r:id="rId6"/>
    <p:sldId id="264" r:id="rId7"/>
    <p:sldId id="275" r:id="rId8"/>
    <p:sldId id="277" r:id="rId9"/>
    <p:sldId id="279" r:id="rId10"/>
    <p:sldId id="274" r:id="rId11"/>
    <p:sldId id="278" r:id="rId12"/>
    <p:sldId id="281" r:id="rId13"/>
    <p:sldId id="282" r:id="rId14"/>
    <p:sldId id="283" r:id="rId15"/>
    <p:sldId id="280" r:id="rId16"/>
    <p:sldId id="270" r:id="rId17"/>
    <p:sldId id="271" r:id="rId18"/>
    <p:sldId id="272" r:id="rId19"/>
    <p:sldId id="27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29/05/2016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95865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29/05/2016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154505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29/05/2016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305614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29/05/2016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37118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F5BB55B-3426-4BC0-9BAB-B33006591C01}" type="datetimeFigureOut">
              <a:rPr lang="fr-FR" smtClean="0"/>
              <a:t>29/05/2016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82401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F5BB55B-3426-4BC0-9BAB-B33006591C01}" type="datetimeFigureOut">
              <a:rPr lang="fr-FR" smtClean="0"/>
              <a:t>29/05/2016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86697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F5BB55B-3426-4BC0-9BAB-B33006591C01}" type="datetimeFigureOut">
              <a:rPr lang="fr-FR" smtClean="0"/>
              <a:t>29/05/2016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161775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F5BB55B-3426-4BC0-9BAB-B33006591C01}" type="datetimeFigureOut">
              <a:rPr lang="fr-FR" smtClean="0"/>
              <a:t>29/05/2016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420358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BB55B-3426-4BC0-9BAB-B33006591C01}" type="datetimeFigureOut">
              <a:rPr lang="fr-FR" smtClean="0"/>
              <a:t>29/05/2016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427854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F5BB55B-3426-4BC0-9BAB-B33006591C01}" type="datetimeFigureOut">
              <a:rPr lang="fr-FR" smtClean="0"/>
              <a:t>29/05/2016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35428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F5BB55B-3426-4BC0-9BAB-B33006591C01}" type="datetimeFigureOut">
              <a:rPr lang="fr-FR" smtClean="0"/>
              <a:t>29/05/2016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323146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BB55B-3426-4BC0-9BAB-B33006591C01}" type="datetimeFigureOut">
              <a:rPr lang="fr-FR" smtClean="0"/>
              <a:t>29/05/2016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40194-4388-463C-8DB4-72786F003482}" type="slidenum">
              <a:rPr lang="fr-FR" smtClean="0"/>
              <a:t>‹N°›</a:t>
            </a:fld>
            <a:endParaRPr lang="fr-FR"/>
          </a:p>
        </p:txBody>
      </p:sp>
    </p:spTree>
    <p:extLst>
      <p:ext uri="{BB962C8B-B14F-4D97-AF65-F5344CB8AC3E}">
        <p14:creationId xmlns:p14="http://schemas.microsoft.com/office/powerpoint/2010/main" val="1930046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23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Christ partage Sa joie</a:t>
            </a:r>
            <a:endParaRPr lang="fr-FR" sz="3600" dirty="0">
              <a:latin typeface="Arial Black" panose="020B0A04020102020204" pitchFamily="34" charset="0"/>
            </a:endParaRPr>
          </a:p>
        </p:txBody>
      </p:sp>
      <p:sp>
        <p:nvSpPr>
          <p:cNvPr id="3" name="Rectangle 2"/>
          <p:cNvSpPr/>
          <p:nvPr/>
        </p:nvSpPr>
        <p:spPr>
          <a:xfrm>
            <a:off x="251137" y="1327932"/>
            <a:ext cx="8628845" cy="2062103"/>
          </a:xfrm>
          <a:prstGeom prst="rect">
            <a:avLst/>
          </a:prstGeom>
        </p:spPr>
        <p:txBody>
          <a:bodyPr wrap="square">
            <a:spAutoFit/>
          </a:bodyPr>
          <a:lstStyle/>
          <a:p>
            <a:pPr algn="just"/>
            <a:r>
              <a:rPr lang="fr-FR" sz="3200" dirty="0" smtClean="0">
                <a:latin typeface="Arial Black" panose="020B0A04020102020204" pitchFamily="34" charset="0"/>
              </a:rPr>
              <a:t>Jean 15.11</a:t>
            </a:r>
          </a:p>
          <a:p>
            <a:pPr algn="just"/>
            <a:r>
              <a:rPr lang="fr-FR" sz="3200" dirty="0" smtClean="0">
                <a:latin typeface="Arial Black" panose="020B0A04020102020204" pitchFamily="34" charset="0"/>
              </a:rPr>
              <a:t>Je vous ai dit ces choses, afin que ma joie soit en vous, et que votre joie soit parfaite.</a:t>
            </a:r>
          </a:p>
        </p:txBody>
      </p:sp>
      <p:sp>
        <p:nvSpPr>
          <p:cNvPr id="4" name="Rectangle 3"/>
          <p:cNvSpPr/>
          <p:nvPr/>
        </p:nvSpPr>
        <p:spPr>
          <a:xfrm>
            <a:off x="251136" y="3928562"/>
            <a:ext cx="8628845" cy="2062103"/>
          </a:xfrm>
          <a:prstGeom prst="rect">
            <a:avLst/>
          </a:prstGeom>
        </p:spPr>
        <p:txBody>
          <a:bodyPr wrap="square">
            <a:spAutoFit/>
          </a:bodyPr>
          <a:lstStyle/>
          <a:p>
            <a:pPr algn="just"/>
            <a:r>
              <a:rPr lang="fr-FR" sz="3200" dirty="0" smtClean="0">
                <a:latin typeface="Arial Black" panose="020B0A04020102020204" pitchFamily="34" charset="0"/>
              </a:rPr>
              <a:t>Jean 17.13</a:t>
            </a:r>
          </a:p>
          <a:p>
            <a:pPr algn="just"/>
            <a:r>
              <a:rPr lang="fr-FR" sz="3200" dirty="0" smtClean="0">
                <a:latin typeface="Arial Black" panose="020B0A04020102020204" pitchFamily="34" charset="0"/>
              </a:rPr>
              <a:t>Et maintenant je vais à toi, et je dis ces choses dans le monde, afin qu’ils aient en eux ma joie parfaite.</a:t>
            </a:r>
          </a:p>
        </p:txBody>
      </p:sp>
    </p:spTree>
    <p:extLst>
      <p:ext uri="{BB962C8B-B14F-4D97-AF65-F5344CB8AC3E}">
        <p14:creationId xmlns:p14="http://schemas.microsoft.com/office/powerpoint/2010/main" val="678408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127603"/>
            <a:ext cx="862884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Son œuvre en nous est un sujet de joie</a:t>
            </a:r>
            <a:endParaRPr lang="fr-FR" sz="3600" dirty="0">
              <a:latin typeface="Arial Black" panose="020B0A04020102020204" pitchFamily="34" charset="0"/>
            </a:endParaRPr>
          </a:p>
        </p:txBody>
      </p:sp>
      <p:sp>
        <p:nvSpPr>
          <p:cNvPr id="3" name="Rectangle 2"/>
          <p:cNvSpPr/>
          <p:nvPr/>
        </p:nvSpPr>
        <p:spPr>
          <a:xfrm>
            <a:off x="251136" y="1714298"/>
            <a:ext cx="8628845" cy="4524315"/>
          </a:xfrm>
          <a:prstGeom prst="rect">
            <a:avLst/>
          </a:prstGeom>
        </p:spPr>
        <p:txBody>
          <a:bodyPr wrap="square">
            <a:spAutoFit/>
          </a:bodyPr>
          <a:lstStyle/>
          <a:p>
            <a:pPr algn="just"/>
            <a:r>
              <a:rPr lang="fr-FR" sz="3200" dirty="0" smtClean="0">
                <a:latin typeface="Arial Black" panose="020B0A04020102020204" pitchFamily="34" charset="0"/>
              </a:rPr>
              <a:t>Esaïe 61.10</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Je me réjouirai en l’Eternel, Mon âme sera ravie d’allégresse en mon Dieu ; Car il m’a revêtu des vêtements du salut, Il m’a couvert du manteau de la délivrance, Comme le fiancé s’orne d’un diadème, Comme la fiancée se pare de ses joyaux.</a:t>
            </a:r>
          </a:p>
        </p:txBody>
      </p:sp>
    </p:spTree>
    <p:extLst>
      <p:ext uri="{BB962C8B-B14F-4D97-AF65-F5344CB8AC3E}">
        <p14:creationId xmlns:p14="http://schemas.microsoft.com/office/powerpoint/2010/main" val="2349115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256392"/>
            <a:ext cx="862884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 dans Sa présence</a:t>
            </a:r>
            <a:endParaRPr lang="fr-FR" sz="3600" dirty="0">
              <a:latin typeface="Arial Black" panose="020B0A04020102020204" pitchFamily="34" charset="0"/>
            </a:endParaRPr>
          </a:p>
        </p:txBody>
      </p:sp>
      <p:sp>
        <p:nvSpPr>
          <p:cNvPr id="3" name="Rectangle 2"/>
          <p:cNvSpPr/>
          <p:nvPr/>
        </p:nvSpPr>
        <p:spPr>
          <a:xfrm>
            <a:off x="103031" y="1199143"/>
            <a:ext cx="8937938" cy="6093976"/>
          </a:xfrm>
          <a:prstGeom prst="rect">
            <a:avLst/>
          </a:prstGeom>
        </p:spPr>
        <p:txBody>
          <a:bodyPr wrap="square">
            <a:spAutoFit/>
          </a:bodyPr>
          <a:lstStyle/>
          <a:p>
            <a:pPr algn="just"/>
            <a:r>
              <a:rPr lang="fr-FR" sz="3000" dirty="0" smtClean="0">
                <a:latin typeface="Arial Black" panose="020B0A04020102020204" pitchFamily="34" charset="0"/>
              </a:rPr>
              <a:t>Psaume 16.8-11</a:t>
            </a:r>
          </a:p>
          <a:p>
            <a:pPr algn="just"/>
            <a:r>
              <a:rPr lang="fr-FR" sz="3000" dirty="0" smtClean="0">
                <a:solidFill>
                  <a:srgbClr val="FFFF00"/>
                </a:solidFill>
                <a:latin typeface="Arial Black" panose="020B0A04020102020204" pitchFamily="34" charset="0"/>
              </a:rPr>
              <a:t>J’ai constamment l’Eternel sous mes yeux</a:t>
            </a:r>
            <a:r>
              <a:rPr lang="fr-FR" sz="3000" dirty="0" smtClean="0">
                <a:latin typeface="Arial Black" panose="020B0A04020102020204" pitchFamily="34" charset="0"/>
              </a:rPr>
              <a:t> ; Quand il est à ma droite, je ne chancelle pas. </a:t>
            </a:r>
            <a:r>
              <a:rPr lang="fr-FR" sz="3000" dirty="0" smtClean="0">
                <a:solidFill>
                  <a:srgbClr val="FFFF00"/>
                </a:solidFill>
                <a:latin typeface="Arial Black" panose="020B0A04020102020204" pitchFamily="34" charset="0"/>
              </a:rPr>
              <a:t>Aussi mon cœur est dans la joie</a:t>
            </a:r>
            <a:r>
              <a:rPr lang="fr-FR" sz="3000" dirty="0" smtClean="0">
                <a:latin typeface="Arial Black" panose="020B0A04020102020204" pitchFamily="34" charset="0"/>
              </a:rPr>
              <a:t>, mon esprit dans l’allégresse, Et mon corps repose en sécurité. Car tu ne livreras pas mon âme au séjour des morts, Tu ne permettras pas que ton bien-aimé voie la corruption. Tu me feras connaître le sentier de la vie ; </a:t>
            </a:r>
            <a:r>
              <a:rPr lang="fr-FR" sz="3000" dirty="0" smtClean="0">
                <a:solidFill>
                  <a:srgbClr val="FFFF00"/>
                </a:solidFill>
                <a:latin typeface="Arial Black" panose="020B0A04020102020204" pitchFamily="34" charset="0"/>
              </a:rPr>
              <a:t>Il y a d’abondantes joies devant ta face</a:t>
            </a:r>
            <a:r>
              <a:rPr lang="fr-FR" sz="3000" dirty="0" smtClean="0">
                <a:latin typeface="Arial Black" panose="020B0A04020102020204" pitchFamily="34" charset="0"/>
              </a:rPr>
              <a:t>, Des délices éternelles à ta droite.</a:t>
            </a:r>
          </a:p>
          <a:p>
            <a:pPr algn="just"/>
            <a:endParaRPr lang="fr-FR" sz="3000" dirty="0" smtClean="0">
              <a:latin typeface="Arial Black" panose="020B0A04020102020204" pitchFamily="34" charset="0"/>
            </a:endParaRPr>
          </a:p>
        </p:txBody>
      </p:sp>
    </p:spTree>
    <p:extLst>
      <p:ext uri="{BB962C8B-B14F-4D97-AF65-F5344CB8AC3E}">
        <p14:creationId xmlns:p14="http://schemas.microsoft.com/office/powerpoint/2010/main" val="81862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256392"/>
            <a:ext cx="862884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Parole de Dieu nous procure la joie</a:t>
            </a:r>
            <a:endParaRPr lang="fr-FR" sz="3600" dirty="0">
              <a:latin typeface="Arial Black" panose="020B0A04020102020204" pitchFamily="34" charset="0"/>
            </a:endParaRPr>
          </a:p>
        </p:txBody>
      </p:sp>
      <p:sp>
        <p:nvSpPr>
          <p:cNvPr id="3" name="Rectangle 2"/>
          <p:cNvSpPr/>
          <p:nvPr/>
        </p:nvSpPr>
        <p:spPr>
          <a:xfrm>
            <a:off x="96589" y="2010512"/>
            <a:ext cx="8937938" cy="3323987"/>
          </a:xfrm>
          <a:prstGeom prst="rect">
            <a:avLst/>
          </a:prstGeom>
        </p:spPr>
        <p:txBody>
          <a:bodyPr wrap="square">
            <a:spAutoFit/>
          </a:bodyPr>
          <a:lstStyle/>
          <a:p>
            <a:pPr algn="just"/>
            <a:r>
              <a:rPr lang="fr-FR" sz="3000" dirty="0" smtClean="0">
                <a:latin typeface="Arial Black" panose="020B0A04020102020204" pitchFamily="34" charset="0"/>
              </a:rPr>
              <a:t>Jérémie 15.16</a:t>
            </a:r>
          </a:p>
          <a:p>
            <a:pPr algn="just"/>
            <a:endParaRPr lang="fr-FR" sz="3000" dirty="0" smtClean="0">
              <a:latin typeface="Arial Black" panose="020B0A04020102020204" pitchFamily="34" charset="0"/>
            </a:endParaRPr>
          </a:p>
          <a:p>
            <a:pPr algn="just"/>
            <a:r>
              <a:rPr lang="fr-FR" sz="3000" dirty="0" smtClean="0">
                <a:latin typeface="Arial Black" panose="020B0A04020102020204" pitchFamily="34" charset="0"/>
              </a:rPr>
              <a:t>J’ai recueilli tes paroles, et je les ai dévorées ; Tes paroles ont fait la joie et l’allégresse de mon cœur ; Car ton nom est invoqué sur moi, Eternel, Dieu des armées !</a:t>
            </a:r>
          </a:p>
        </p:txBody>
      </p:sp>
    </p:spTree>
    <p:extLst>
      <p:ext uri="{BB962C8B-B14F-4D97-AF65-F5344CB8AC3E}">
        <p14:creationId xmlns:p14="http://schemas.microsoft.com/office/powerpoint/2010/main" val="36562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256392"/>
            <a:ext cx="862884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prière de la foi</a:t>
            </a:r>
            <a:endParaRPr lang="fr-FR" sz="3600" dirty="0">
              <a:latin typeface="Arial Black" panose="020B0A04020102020204" pitchFamily="34" charset="0"/>
            </a:endParaRPr>
          </a:p>
        </p:txBody>
      </p:sp>
      <p:sp>
        <p:nvSpPr>
          <p:cNvPr id="3" name="Rectangle 2"/>
          <p:cNvSpPr/>
          <p:nvPr/>
        </p:nvSpPr>
        <p:spPr>
          <a:xfrm>
            <a:off x="96589" y="1765814"/>
            <a:ext cx="8937938" cy="2862322"/>
          </a:xfrm>
          <a:prstGeom prst="rect">
            <a:avLst/>
          </a:prstGeom>
        </p:spPr>
        <p:txBody>
          <a:bodyPr wrap="square">
            <a:spAutoFit/>
          </a:bodyPr>
          <a:lstStyle/>
          <a:p>
            <a:pPr algn="just"/>
            <a:r>
              <a:rPr lang="fr-FR" sz="3000" dirty="0" smtClean="0">
                <a:latin typeface="Arial Black" panose="020B0A04020102020204" pitchFamily="34" charset="0"/>
              </a:rPr>
              <a:t>Jean 16.24</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Jusqu’à présent vous n’avez rien demandé en mon nom. Demandez, et vous recevrez, afin que votre joie soit parfaite.</a:t>
            </a:r>
          </a:p>
        </p:txBody>
      </p:sp>
    </p:spTree>
    <p:extLst>
      <p:ext uri="{BB962C8B-B14F-4D97-AF65-F5344CB8AC3E}">
        <p14:creationId xmlns:p14="http://schemas.microsoft.com/office/powerpoint/2010/main" val="1109691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Nous vivons dans la joie</a:t>
            </a:r>
            <a:endParaRPr lang="fr-FR" sz="3600" dirty="0">
              <a:latin typeface="Arial Black" panose="020B0A04020102020204" pitchFamily="34" charset="0"/>
            </a:endParaRPr>
          </a:p>
        </p:txBody>
      </p:sp>
      <p:sp>
        <p:nvSpPr>
          <p:cNvPr id="3" name="Rectangle 2"/>
          <p:cNvSpPr/>
          <p:nvPr/>
        </p:nvSpPr>
        <p:spPr>
          <a:xfrm>
            <a:off x="251137" y="1946117"/>
            <a:ext cx="8628845" cy="3293209"/>
          </a:xfrm>
          <a:prstGeom prst="rect">
            <a:avLst/>
          </a:prstGeom>
        </p:spPr>
        <p:txBody>
          <a:bodyPr wrap="square">
            <a:spAutoFit/>
          </a:bodyPr>
          <a:lstStyle/>
          <a:p>
            <a:pPr algn="just"/>
            <a:r>
              <a:rPr lang="fr-FR" sz="3200" dirty="0" smtClean="0">
                <a:latin typeface="Arial Black" panose="020B0A04020102020204" pitchFamily="34" charset="0"/>
              </a:rPr>
              <a:t>Romains 14.17</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Car le royaume de Dieu, ce n’est pas le manger et le boire, mais la justice, la paix et </a:t>
            </a:r>
            <a:r>
              <a:rPr lang="fr-FR" sz="3200" dirty="0" smtClean="0">
                <a:solidFill>
                  <a:srgbClr val="FFFF00"/>
                </a:solidFill>
                <a:latin typeface="Arial Black" panose="020B0A04020102020204" pitchFamily="34" charset="0"/>
              </a:rPr>
              <a:t>la joie</a:t>
            </a:r>
            <a:r>
              <a:rPr lang="fr-FR" sz="3200" dirty="0" smtClean="0">
                <a:latin typeface="Arial Black" panose="020B0A04020102020204" pitchFamily="34" charset="0"/>
              </a:rPr>
              <a:t>, </a:t>
            </a:r>
            <a:r>
              <a:rPr lang="fr-FR" sz="4000" dirty="0" smtClean="0">
                <a:solidFill>
                  <a:srgbClr val="FFFF00"/>
                </a:solidFill>
                <a:latin typeface="Arial Black" panose="020B0A04020102020204" pitchFamily="34" charset="0"/>
              </a:rPr>
              <a:t>par le Saint-Esprit</a:t>
            </a:r>
            <a:r>
              <a:rPr lang="fr-FR" sz="3200" dirty="0" smtClean="0">
                <a:latin typeface="Arial Black" panose="020B0A04020102020204" pitchFamily="34" charset="0"/>
              </a:rPr>
              <a:t>.</a:t>
            </a:r>
          </a:p>
        </p:txBody>
      </p:sp>
    </p:spTree>
    <p:extLst>
      <p:ext uri="{BB962C8B-B14F-4D97-AF65-F5344CB8AC3E}">
        <p14:creationId xmlns:p14="http://schemas.microsoft.com/office/powerpoint/2010/main" val="2755469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51" y="2049148"/>
            <a:ext cx="6787166"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Psaume 100</a:t>
            </a:r>
            <a:endParaRPr lang="fr-FR" sz="4800" dirty="0">
              <a:latin typeface="Arial Black" panose="020B0A04020102020204" pitchFamily="34" charset="0"/>
            </a:endParaRPr>
          </a:p>
        </p:txBody>
      </p:sp>
    </p:spTree>
    <p:extLst>
      <p:ext uri="{BB962C8B-B14F-4D97-AF65-F5344CB8AC3E}">
        <p14:creationId xmlns:p14="http://schemas.microsoft.com/office/powerpoint/2010/main" val="13770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645352"/>
            <a:ext cx="8796270" cy="3323987"/>
          </a:xfrm>
          <a:prstGeom prst="rect">
            <a:avLst/>
          </a:prstGeom>
        </p:spPr>
        <p:txBody>
          <a:bodyPr wrap="square">
            <a:spAutoFit/>
          </a:bodyPr>
          <a:lstStyle/>
          <a:p>
            <a:pPr algn="just"/>
            <a:r>
              <a:rPr lang="fr-FR" sz="3000" dirty="0" smtClean="0">
                <a:latin typeface="Arial Black" panose="020B0A04020102020204" pitchFamily="34" charset="0"/>
              </a:rPr>
              <a:t>Psaume de louange.</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Poussez vers l’Eternel des cris de joie, Vous tous, habitants de la terre !</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Servez l’Eternel, avec joie, Venez avec allégresse en sa présence !</a:t>
            </a:r>
          </a:p>
        </p:txBody>
      </p:sp>
    </p:spTree>
    <p:extLst>
      <p:ext uri="{BB962C8B-B14F-4D97-AF65-F5344CB8AC3E}">
        <p14:creationId xmlns:p14="http://schemas.microsoft.com/office/powerpoint/2010/main" val="218212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194591"/>
            <a:ext cx="8796270" cy="5170646"/>
          </a:xfrm>
          <a:prstGeom prst="rect">
            <a:avLst/>
          </a:prstGeom>
        </p:spPr>
        <p:txBody>
          <a:bodyPr wrap="square">
            <a:spAutoFit/>
          </a:bodyPr>
          <a:lstStyle/>
          <a:p>
            <a:pPr algn="just"/>
            <a:r>
              <a:rPr lang="fr-FR" sz="3000" dirty="0" smtClean="0">
                <a:latin typeface="Arial Black" panose="020B0A04020102020204" pitchFamily="34" charset="0"/>
              </a:rPr>
              <a:t>Sachez que l’Eternel est Dieu !</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C’est lui qui nous a faits, et nous lui appartenons ;</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Nous sommes son peuple, et le troupeau de son pâturage.</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Entrez dans ses portes avec des louanges, Dans ses parvis avec des cantiques ! </a:t>
            </a:r>
            <a:endParaRPr lang="fr-FR" sz="3000" dirty="0">
              <a:latin typeface="Arial Black" panose="020B0A04020102020204" pitchFamily="34" charset="0"/>
            </a:endParaRPr>
          </a:p>
        </p:txBody>
      </p:sp>
    </p:spTree>
    <p:extLst>
      <p:ext uri="{BB962C8B-B14F-4D97-AF65-F5344CB8AC3E}">
        <p14:creationId xmlns:p14="http://schemas.microsoft.com/office/powerpoint/2010/main" val="56350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722625"/>
            <a:ext cx="8796270" cy="2400657"/>
          </a:xfrm>
          <a:prstGeom prst="rect">
            <a:avLst/>
          </a:prstGeom>
        </p:spPr>
        <p:txBody>
          <a:bodyPr wrap="square">
            <a:spAutoFit/>
          </a:bodyPr>
          <a:lstStyle/>
          <a:p>
            <a:pPr algn="just"/>
            <a:r>
              <a:rPr lang="fr-FR" sz="3000" dirty="0" smtClean="0">
                <a:latin typeface="Arial Black" panose="020B0A04020102020204" pitchFamily="34" charset="0"/>
              </a:rPr>
              <a:t>Célébrez-le, bénissez son nom !</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Car l’Eternel est bon ; sa bonté dure toujours, Et sa fidélité de génération en génération.</a:t>
            </a:r>
            <a:endParaRPr lang="fr-FR" sz="3000" dirty="0">
              <a:latin typeface="Arial Black" panose="020B0A04020102020204" pitchFamily="34" charset="0"/>
            </a:endParaRPr>
          </a:p>
        </p:txBody>
      </p:sp>
    </p:spTree>
    <p:extLst>
      <p:ext uri="{BB962C8B-B14F-4D97-AF65-F5344CB8AC3E}">
        <p14:creationId xmlns:p14="http://schemas.microsoft.com/office/powerpoint/2010/main" val="110508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56" y="2062027"/>
            <a:ext cx="6787166"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latin typeface="Arial Black" panose="020B0A04020102020204" pitchFamily="34" charset="0"/>
              </a:rPr>
              <a:t>La joie</a:t>
            </a:r>
            <a:endParaRPr lang="fr-FR" sz="4400" dirty="0">
              <a:latin typeface="Arial Black" panose="020B0A04020102020204" pitchFamily="34" charset="0"/>
            </a:endParaRPr>
          </a:p>
        </p:txBody>
      </p:sp>
    </p:spTree>
    <p:extLst>
      <p:ext uri="{BB962C8B-B14F-4D97-AF65-F5344CB8AC3E}">
        <p14:creationId xmlns:p14="http://schemas.microsoft.com/office/powerpoint/2010/main" val="406580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56" y="2062027"/>
            <a:ext cx="6787166"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latin typeface="Arial Black" panose="020B0A04020102020204" pitchFamily="34" charset="0"/>
              </a:rPr>
              <a:t>1 Pierre 1.3-5</a:t>
            </a:r>
            <a:endParaRPr lang="fr-FR" sz="4400" dirty="0">
              <a:latin typeface="Arial Black" panose="020B0A04020102020204" pitchFamily="34" charset="0"/>
            </a:endParaRPr>
          </a:p>
        </p:txBody>
      </p:sp>
    </p:spTree>
    <p:extLst>
      <p:ext uri="{BB962C8B-B14F-4D97-AF65-F5344CB8AC3E}">
        <p14:creationId xmlns:p14="http://schemas.microsoft.com/office/powerpoint/2010/main" val="417348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666" y="207469"/>
            <a:ext cx="8628845" cy="6001643"/>
          </a:xfrm>
          <a:prstGeom prst="rect">
            <a:avLst/>
          </a:prstGeom>
        </p:spPr>
        <p:txBody>
          <a:bodyPr wrap="square">
            <a:spAutoFit/>
          </a:bodyPr>
          <a:lstStyle/>
          <a:p>
            <a:pPr algn="just"/>
            <a:r>
              <a:rPr lang="fr-FR" sz="3200" dirty="0" smtClean="0">
                <a:latin typeface="Arial Black" panose="020B0A04020102020204" pitchFamily="34" charset="0"/>
              </a:rPr>
              <a:t>Béni soit Dieu, le Père de notre Seigneur Jésus-Christ, qui, selon sa grande miséricorde, nous a régénérés, pour une espérance vivante, par la résurrection de Jésus-Christ d’entre les morts, pour un héritage qui ne se peut ni corrompre, ni souiller, ni flétrir, lequel vous est réservé dans les cieux, à vous qui, par la puissance de Dieu, êtes gardés par la foi pour le salut prêt à être révélé dans les derniers temps !</a:t>
            </a:r>
          </a:p>
        </p:txBody>
      </p:sp>
    </p:spTree>
    <p:extLst>
      <p:ext uri="{BB962C8B-B14F-4D97-AF65-F5344CB8AC3E}">
        <p14:creationId xmlns:p14="http://schemas.microsoft.com/office/powerpoint/2010/main" val="378982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 est notre part</a:t>
            </a:r>
            <a:endParaRPr lang="fr-FR" sz="3600" dirty="0">
              <a:latin typeface="Arial Black" panose="020B0A04020102020204" pitchFamily="34" charset="0"/>
            </a:endParaRPr>
          </a:p>
        </p:txBody>
      </p:sp>
      <p:sp>
        <p:nvSpPr>
          <p:cNvPr id="3" name="Rectangle 2"/>
          <p:cNvSpPr/>
          <p:nvPr/>
        </p:nvSpPr>
        <p:spPr>
          <a:xfrm>
            <a:off x="141666" y="1134748"/>
            <a:ext cx="8628845" cy="5016758"/>
          </a:xfrm>
          <a:prstGeom prst="rect">
            <a:avLst/>
          </a:prstGeom>
        </p:spPr>
        <p:txBody>
          <a:bodyPr wrap="square">
            <a:spAutoFit/>
          </a:bodyPr>
          <a:lstStyle/>
          <a:p>
            <a:pPr algn="just"/>
            <a:r>
              <a:rPr lang="fr-FR" sz="3200" dirty="0" smtClean="0">
                <a:latin typeface="Arial Black" panose="020B0A04020102020204" pitchFamily="34" charset="0"/>
              </a:rPr>
              <a:t>1 Pierre 1.6-9</a:t>
            </a:r>
          </a:p>
          <a:p>
            <a:pPr algn="just"/>
            <a:r>
              <a:rPr lang="fr-FR" sz="3200" dirty="0" smtClean="0">
                <a:solidFill>
                  <a:srgbClr val="FFFF00"/>
                </a:solidFill>
                <a:latin typeface="Arial Black" panose="020B0A04020102020204" pitchFamily="34" charset="0"/>
              </a:rPr>
              <a:t>C’est là ce qui fait votre joie</a:t>
            </a:r>
            <a:r>
              <a:rPr lang="fr-FR" sz="3200" dirty="0" smtClean="0">
                <a:latin typeface="Arial Black" panose="020B0A04020102020204" pitchFamily="34" charset="0"/>
              </a:rPr>
              <a:t>, quoique maintenant, puisqu’il le faut, vous soyez attristés pour un peu de temps par diverses épreuves, afin que l’épreuve de votre foi, plus précieuse que l’or périssable qui cependant est éprouvé par le feu, ait pour résultat la louange, la gloire et l’honneur, lorsque Jésus-Christ apparaîtra …</a:t>
            </a:r>
            <a:endParaRPr lang="fr-FR" sz="3200" dirty="0">
              <a:latin typeface="Arial Black" panose="020B0A04020102020204" pitchFamily="34" charset="0"/>
            </a:endParaRPr>
          </a:p>
        </p:txBody>
      </p:sp>
    </p:spTree>
    <p:extLst>
      <p:ext uri="{BB962C8B-B14F-4D97-AF65-F5344CB8AC3E}">
        <p14:creationId xmlns:p14="http://schemas.microsoft.com/office/powerpoint/2010/main" val="186097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6213" y="993081"/>
            <a:ext cx="8628845" cy="3046988"/>
          </a:xfrm>
          <a:prstGeom prst="rect">
            <a:avLst/>
          </a:prstGeom>
        </p:spPr>
        <p:txBody>
          <a:bodyPr wrap="square">
            <a:spAutoFit/>
          </a:bodyPr>
          <a:lstStyle/>
          <a:p>
            <a:pPr algn="just"/>
            <a:r>
              <a:rPr lang="fr-FR" sz="3200" dirty="0" smtClean="0">
                <a:latin typeface="Arial Black" panose="020B0A04020102020204" pitchFamily="34" charset="0"/>
              </a:rPr>
              <a:t>… lui que vous aimez sans l’avoir vu, en qui vous croyez sans le voir encore, </a:t>
            </a:r>
            <a:r>
              <a:rPr lang="fr-FR" sz="3200" dirty="0" smtClean="0">
                <a:solidFill>
                  <a:srgbClr val="FFFF00"/>
                </a:solidFill>
                <a:latin typeface="Arial Black" panose="020B0A04020102020204" pitchFamily="34" charset="0"/>
              </a:rPr>
              <a:t>vous réjouissant d’une joie ineffable et glorieuse, parce </a:t>
            </a:r>
            <a:r>
              <a:rPr lang="fr-FR" sz="3200" dirty="0" smtClean="0">
                <a:latin typeface="Arial Black" panose="020B0A04020102020204" pitchFamily="34" charset="0"/>
              </a:rPr>
              <a:t>que vous obtiendrez le salut de vos âmes pour prix de votre foi.</a:t>
            </a:r>
            <a:endParaRPr lang="fr-FR" sz="3200" dirty="0">
              <a:latin typeface="Arial Black" panose="020B0A04020102020204" pitchFamily="34" charset="0"/>
            </a:endParaRPr>
          </a:p>
        </p:txBody>
      </p:sp>
    </p:spTree>
    <p:extLst>
      <p:ext uri="{BB962C8B-B14F-4D97-AF65-F5344CB8AC3E}">
        <p14:creationId xmlns:p14="http://schemas.microsoft.com/office/powerpoint/2010/main" val="422214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6" y="143074"/>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 de Jésus-Christ</a:t>
            </a:r>
            <a:endParaRPr lang="fr-FR" sz="3600" dirty="0">
              <a:latin typeface="Arial Black" panose="020B0A04020102020204" pitchFamily="34" charset="0"/>
            </a:endParaRPr>
          </a:p>
        </p:txBody>
      </p:sp>
      <p:sp>
        <p:nvSpPr>
          <p:cNvPr id="3" name="Rectangle 2"/>
          <p:cNvSpPr/>
          <p:nvPr/>
        </p:nvSpPr>
        <p:spPr>
          <a:xfrm>
            <a:off x="57953" y="1070354"/>
            <a:ext cx="9015211" cy="5632311"/>
          </a:xfrm>
          <a:prstGeom prst="rect">
            <a:avLst/>
          </a:prstGeom>
        </p:spPr>
        <p:txBody>
          <a:bodyPr wrap="square">
            <a:spAutoFit/>
          </a:bodyPr>
          <a:lstStyle/>
          <a:p>
            <a:pPr algn="just"/>
            <a:r>
              <a:rPr lang="fr-FR" sz="3000" dirty="0" smtClean="0">
                <a:latin typeface="Arial Black" panose="020B0A04020102020204" pitchFamily="34" charset="0"/>
              </a:rPr>
              <a:t>Luc 10.20-21</a:t>
            </a:r>
          </a:p>
          <a:p>
            <a:pPr algn="just"/>
            <a:r>
              <a:rPr lang="fr-FR" sz="3000" dirty="0" smtClean="0">
                <a:latin typeface="Arial Black" panose="020B0A04020102020204" pitchFamily="34" charset="0"/>
              </a:rPr>
              <a:t>Cependant, ne vous réjouissez pas de ce que les esprits vous sont soumis ; mais réjouissez-vous de ce que vos noms sont écrits dans les cieux. </a:t>
            </a:r>
            <a:r>
              <a:rPr lang="fr-FR" sz="3000" dirty="0" smtClean="0">
                <a:solidFill>
                  <a:srgbClr val="FFFF00"/>
                </a:solidFill>
                <a:latin typeface="Arial Black" panose="020B0A04020102020204" pitchFamily="34" charset="0"/>
              </a:rPr>
              <a:t>En ce moment même, Jésus tressaillit de joie par le Saint-Esprit</a:t>
            </a:r>
            <a:r>
              <a:rPr lang="fr-FR" sz="3000" dirty="0" smtClean="0">
                <a:latin typeface="Arial Black" panose="020B0A04020102020204" pitchFamily="34" charset="0"/>
              </a:rPr>
              <a:t>, et il dit: Je te loue, Père, Seigneur du ciel et de la terre, de ce que tu as caché ces choses aux sages et aux intelligents, et de ce que tu les as révélées aux enfants. Oui, Père, je te loue de ce que tu l’as voulu ainsi.</a:t>
            </a:r>
          </a:p>
        </p:txBody>
      </p:sp>
    </p:spTree>
    <p:extLst>
      <p:ext uri="{BB962C8B-B14F-4D97-AF65-F5344CB8AC3E}">
        <p14:creationId xmlns:p14="http://schemas.microsoft.com/office/powerpoint/2010/main" val="302616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6" y="143074"/>
            <a:ext cx="678716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 de Jésus-Christ</a:t>
            </a:r>
          </a:p>
          <a:p>
            <a:pPr algn="ctr"/>
            <a:r>
              <a:rPr lang="fr-FR" sz="3600" dirty="0" smtClean="0">
                <a:latin typeface="Arial Black" panose="020B0A04020102020204" pitchFamily="34" charset="0"/>
              </a:rPr>
              <a:t>Quand Il sauve</a:t>
            </a:r>
            <a:endParaRPr lang="fr-FR" sz="3600" dirty="0">
              <a:latin typeface="Arial Black" panose="020B0A04020102020204" pitchFamily="34" charset="0"/>
            </a:endParaRPr>
          </a:p>
        </p:txBody>
      </p:sp>
      <p:sp>
        <p:nvSpPr>
          <p:cNvPr id="3" name="Rectangle 2"/>
          <p:cNvSpPr/>
          <p:nvPr/>
        </p:nvSpPr>
        <p:spPr>
          <a:xfrm>
            <a:off x="90150" y="1495357"/>
            <a:ext cx="8950817" cy="5170646"/>
          </a:xfrm>
          <a:prstGeom prst="rect">
            <a:avLst/>
          </a:prstGeom>
        </p:spPr>
        <p:txBody>
          <a:bodyPr wrap="square">
            <a:spAutoFit/>
          </a:bodyPr>
          <a:lstStyle/>
          <a:p>
            <a:pPr algn="just"/>
            <a:r>
              <a:rPr lang="fr-FR" sz="3000" dirty="0" smtClean="0">
                <a:latin typeface="Arial Black" panose="020B0A04020102020204" pitchFamily="34" charset="0"/>
              </a:rPr>
              <a:t>Luc 15.5-6</a:t>
            </a:r>
          </a:p>
          <a:p>
            <a:pPr algn="just"/>
            <a:r>
              <a:rPr lang="fr-FR" sz="3000" dirty="0" smtClean="0">
                <a:latin typeface="Arial Black" panose="020B0A04020102020204" pitchFamily="34" charset="0"/>
              </a:rPr>
              <a:t>Quel homme d’entre vous, s’il a cent brebis, et qu’il en perde une, ne laisse les quatre-vingt-dix-neuf autres dans le désert pour aller après celle qui est perdue, jusqu’à ce qu’il la retrouve ?</a:t>
            </a:r>
            <a:endParaRPr lang="fr-FR" sz="3000" dirty="0">
              <a:latin typeface="Arial Black" panose="020B0A04020102020204" pitchFamily="34" charset="0"/>
            </a:endParaRPr>
          </a:p>
          <a:p>
            <a:pPr algn="just"/>
            <a:r>
              <a:rPr lang="fr-FR" sz="3000" dirty="0" smtClean="0">
                <a:latin typeface="Arial Black" panose="020B0A04020102020204" pitchFamily="34" charset="0"/>
              </a:rPr>
              <a:t>Lorsqu’il l’a retrouvée, </a:t>
            </a:r>
            <a:r>
              <a:rPr lang="fr-FR" sz="3000" dirty="0" smtClean="0">
                <a:solidFill>
                  <a:srgbClr val="FFFF00"/>
                </a:solidFill>
                <a:latin typeface="Arial Black" panose="020B0A04020102020204" pitchFamily="34" charset="0"/>
              </a:rPr>
              <a:t>il la met avec joie sur ses épaules</a:t>
            </a:r>
            <a:r>
              <a:rPr lang="fr-FR" sz="3000" dirty="0" smtClean="0">
                <a:latin typeface="Arial Black" panose="020B0A04020102020204" pitchFamily="34" charset="0"/>
              </a:rPr>
              <a:t>, et, de retour à la maison, il appelle ses amis et ses voisins, et leur dit : </a:t>
            </a:r>
            <a:r>
              <a:rPr lang="fr-FR" sz="3000" dirty="0" smtClean="0">
                <a:solidFill>
                  <a:srgbClr val="FFFF00"/>
                </a:solidFill>
                <a:latin typeface="Arial Black" panose="020B0A04020102020204" pitchFamily="34" charset="0"/>
              </a:rPr>
              <a:t>Réjouissez-vous avec moi</a:t>
            </a:r>
            <a:r>
              <a:rPr lang="fr-FR" sz="3000" dirty="0" smtClean="0">
                <a:latin typeface="Arial Black" panose="020B0A04020102020204" pitchFamily="34" charset="0"/>
              </a:rPr>
              <a:t>, car j’ai retrouvé ma brebis qui était perdue.</a:t>
            </a:r>
          </a:p>
        </p:txBody>
      </p:sp>
    </p:spTree>
    <p:extLst>
      <p:ext uri="{BB962C8B-B14F-4D97-AF65-F5344CB8AC3E}">
        <p14:creationId xmlns:p14="http://schemas.microsoft.com/office/powerpoint/2010/main" val="104941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43074"/>
            <a:ext cx="866748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Valeur</a:t>
            </a:r>
            <a:r>
              <a:rPr lang="fr-FR" sz="3600" dirty="0" smtClean="0">
                <a:latin typeface="Arial Black" panose="020B0A04020102020204" pitchFamily="34" charset="0"/>
              </a:rPr>
              <a:t> </a:t>
            </a:r>
            <a:r>
              <a:rPr lang="fr-FR" sz="3600" dirty="0" smtClean="0">
                <a:latin typeface="Arial Black" panose="020B0A04020102020204" pitchFamily="34" charset="0"/>
              </a:rPr>
              <a:t>de la joie de Jésus-Christ</a:t>
            </a:r>
            <a:endParaRPr lang="fr-FR" sz="3600" dirty="0">
              <a:latin typeface="Arial Black" panose="020B0A04020102020204" pitchFamily="34" charset="0"/>
            </a:endParaRPr>
          </a:p>
        </p:txBody>
      </p:sp>
      <p:sp>
        <p:nvSpPr>
          <p:cNvPr id="3" name="Rectangle 2"/>
          <p:cNvSpPr/>
          <p:nvPr/>
        </p:nvSpPr>
        <p:spPr>
          <a:xfrm>
            <a:off x="115909" y="1121869"/>
            <a:ext cx="8950817" cy="5632311"/>
          </a:xfrm>
          <a:prstGeom prst="rect">
            <a:avLst/>
          </a:prstGeom>
        </p:spPr>
        <p:txBody>
          <a:bodyPr wrap="square">
            <a:spAutoFit/>
          </a:bodyPr>
          <a:lstStyle/>
          <a:p>
            <a:pPr algn="just"/>
            <a:r>
              <a:rPr lang="fr-FR" sz="3000" dirty="0" smtClean="0">
                <a:latin typeface="Arial Black" panose="020B0A04020102020204" pitchFamily="34" charset="0"/>
              </a:rPr>
              <a:t>Hébreux 12.1-2</a:t>
            </a:r>
          </a:p>
          <a:p>
            <a:pPr algn="just"/>
            <a:r>
              <a:rPr lang="fr-FR" sz="3000" dirty="0" smtClean="0">
                <a:latin typeface="Arial Black" panose="020B0A04020102020204" pitchFamily="34" charset="0"/>
              </a:rPr>
              <a:t>Nous donc aussi, puisque nous sommes environnés d’une si grande nuée de témoins, rejetons tout fardeau, et le péché qui nous enveloppe si facilement, et courons avec persévérance dans la carrière qui nous est ouverte, ayant les regards sur Jésus, le chef et le consommateur de la foi, qui, </a:t>
            </a:r>
            <a:r>
              <a:rPr lang="fr-FR" sz="3000" dirty="0" smtClean="0">
                <a:solidFill>
                  <a:srgbClr val="FFFF00"/>
                </a:solidFill>
                <a:latin typeface="Arial Black" panose="020B0A04020102020204" pitchFamily="34" charset="0"/>
              </a:rPr>
              <a:t>en vue de la joie qui lui était réservée, a souffert la croix, méprisé l’ignominie</a:t>
            </a:r>
            <a:r>
              <a:rPr lang="fr-FR" sz="3000" dirty="0" smtClean="0">
                <a:latin typeface="Arial Black" panose="020B0A04020102020204" pitchFamily="34" charset="0"/>
              </a:rPr>
              <a:t>, et s’est assis à la droite du trône de Dieu.</a:t>
            </a:r>
          </a:p>
        </p:txBody>
      </p:sp>
    </p:spTree>
    <p:extLst>
      <p:ext uri="{BB962C8B-B14F-4D97-AF65-F5344CB8AC3E}">
        <p14:creationId xmlns:p14="http://schemas.microsoft.com/office/powerpoint/2010/main" val="60348198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572</Words>
  <Application>Microsoft Office PowerPoint</Application>
  <PresentationFormat>Affichage à l'écran (4:3)</PresentationFormat>
  <Paragraphs>58</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16</cp:revision>
  <dcterms:created xsi:type="dcterms:W3CDTF">2016-05-15T04:38:12Z</dcterms:created>
  <dcterms:modified xsi:type="dcterms:W3CDTF">2016-05-29T06:57:42Z</dcterms:modified>
</cp:coreProperties>
</file>