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6" r:id="rId3"/>
    <p:sldId id="268" r:id="rId4"/>
    <p:sldId id="275" r:id="rId5"/>
    <p:sldId id="277" r:id="rId6"/>
    <p:sldId id="279" r:id="rId7"/>
    <p:sldId id="284" r:id="rId8"/>
    <p:sldId id="274" r:id="rId9"/>
    <p:sldId id="278" r:id="rId10"/>
    <p:sldId id="281" r:id="rId11"/>
    <p:sldId id="282" r:id="rId12"/>
    <p:sldId id="292" r:id="rId13"/>
    <p:sldId id="293" r:id="rId14"/>
    <p:sldId id="294" r:id="rId15"/>
    <p:sldId id="280" r:id="rId16"/>
    <p:sldId id="289" r:id="rId17"/>
    <p:sldId id="290" r:id="rId18"/>
    <p:sldId id="295" r:id="rId19"/>
    <p:sldId id="29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95865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154505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305614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5BB55B-3426-4BC0-9BAB-B33006591C01}" type="datetimeFigureOut">
              <a:rPr lang="fr-FR" smtClean="0"/>
              <a:t>29/07/2016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37118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F5BB55B-3426-4BC0-9BAB-B33006591C01}" type="datetimeFigureOut">
              <a:rPr lang="fr-FR" smtClean="0"/>
              <a:t>29/07/2016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82401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F5BB55B-3426-4BC0-9BAB-B33006591C01}" type="datetimeFigureOut">
              <a:rPr lang="fr-FR" smtClean="0"/>
              <a:t>29/07/2016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86697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F5BB55B-3426-4BC0-9BAB-B33006591C01}" type="datetimeFigureOut">
              <a:rPr lang="fr-FR" smtClean="0"/>
              <a:t>29/07/2016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161775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F5BB55B-3426-4BC0-9BAB-B33006591C01}" type="datetimeFigureOut">
              <a:rPr lang="fr-FR" smtClean="0"/>
              <a:t>29/07/2016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420358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BB55B-3426-4BC0-9BAB-B33006591C01}" type="datetimeFigureOut">
              <a:rPr lang="fr-FR" smtClean="0"/>
              <a:t>29/07/2016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427854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F5BB55B-3426-4BC0-9BAB-B33006591C01}" type="datetimeFigureOut">
              <a:rPr lang="fr-FR" smtClean="0"/>
              <a:t>29/07/2016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235428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F5BB55B-3426-4BC0-9BAB-B33006591C01}" type="datetimeFigureOut">
              <a:rPr lang="fr-FR" smtClean="0"/>
              <a:t>29/07/2016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A40194-4388-463C-8DB4-72786F003482}" type="slidenum">
              <a:rPr lang="fr-FR" smtClean="0"/>
              <a:t>‹N°›</a:t>
            </a:fld>
            <a:endParaRPr lang="fr-FR"/>
          </a:p>
        </p:txBody>
      </p:sp>
    </p:spTree>
    <p:extLst>
      <p:ext uri="{BB962C8B-B14F-4D97-AF65-F5344CB8AC3E}">
        <p14:creationId xmlns:p14="http://schemas.microsoft.com/office/powerpoint/2010/main" val="323146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BB55B-3426-4BC0-9BAB-B33006591C01}" type="datetimeFigureOut">
              <a:rPr lang="fr-FR" smtClean="0"/>
              <a:t>29/07/2016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40194-4388-463C-8DB4-72786F003482}" type="slidenum">
              <a:rPr lang="fr-FR" smtClean="0"/>
              <a:t>‹N°›</a:t>
            </a:fld>
            <a:endParaRPr lang="fr-FR"/>
          </a:p>
        </p:txBody>
      </p:sp>
    </p:spTree>
    <p:extLst>
      <p:ext uri="{BB962C8B-B14F-4D97-AF65-F5344CB8AC3E}">
        <p14:creationId xmlns:p14="http://schemas.microsoft.com/office/powerpoint/2010/main" val="1930046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23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256392"/>
            <a:ext cx="862884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Ce que nous vivons</a:t>
            </a:r>
            <a:endParaRPr lang="fr-FR" sz="3600" dirty="0">
              <a:latin typeface="Arial Black" panose="020B0A04020102020204" pitchFamily="34" charset="0"/>
            </a:endParaRPr>
          </a:p>
        </p:txBody>
      </p:sp>
      <p:sp>
        <p:nvSpPr>
          <p:cNvPr id="3" name="Rectangle 2"/>
          <p:cNvSpPr/>
          <p:nvPr/>
        </p:nvSpPr>
        <p:spPr>
          <a:xfrm>
            <a:off x="96589" y="1765814"/>
            <a:ext cx="8937938" cy="2400657"/>
          </a:xfrm>
          <a:prstGeom prst="rect">
            <a:avLst/>
          </a:prstGeom>
        </p:spPr>
        <p:txBody>
          <a:bodyPr wrap="square">
            <a:spAutoFit/>
          </a:bodyPr>
          <a:lstStyle/>
          <a:p>
            <a:pPr algn="just"/>
            <a:r>
              <a:rPr lang="fr-FR" sz="3000" dirty="0">
                <a:latin typeface="Arial Black" panose="020B0A04020102020204" pitchFamily="34" charset="0"/>
              </a:rPr>
              <a:t>Romains </a:t>
            </a:r>
            <a:r>
              <a:rPr lang="fr-FR" sz="3000" dirty="0" smtClean="0">
                <a:latin typeface="Arial Black" panose="020B0A04020102020204" pitchFamily="34" charset="0"/>
              </a:rPr>
              <a:t>14.17</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Car </a:t>
            </a:r>
            <a:r>
              <a:rPr lang="fr-FR" sz="3000" dirty="0">
                <a:latin typeface="Arial Black" panose="020B0A04020102020204" pitchFamily="34" charset="0"/>
              </a:rPr>
              <a:t>le royaume de Dieu, ce n’est pas le manger et le boire, mais la justice, la paix </a:t>
            </a:r>
            <a:r>
              <a:rPr lang="fr-FR" sz="3000" dirty="0" smtClean="0">
                <a:latin typeface="Arial Black" panose="020B0A04020102020204" pitchFamily="34" charset="0"/>
              </a:rPr>
              <a:t>et </a:t>
            </a:r>
            <a:r>
              <a:rPr lang="fr-FR" sz="3000" dirty="0">
                <a:latin typeface="Arial Black" panose="020B0A04020102020204" pitchFamily="34" charset="0"/>
              </a:rPr>
              <a:t>la joie, par le Saint-Esprit.</a:t>
            </a:r>
            <a:endParaRPr lang="fr-FR" sz="3000" dirty="0" smtClean="0">
              <a:latin typeface="Arial Black" panose="020B0A04020102020204" pitchFamily="34" charset="0"/>
            </a:endParaRPr>
          </a:p>
        </p:txBody>
      </p:sp>
    </p:spTree>
    <p:extLst>
      <p:ext uri="{BB962C8B-B14F-4D97-AF65-F5344CB8AC3E}">
        <p14:creationId xmlns:p14="http://schemas.microsoft.com/office/powerpoint/2010/main" val="81862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256392"/>
            <a:ext cx="862884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Ce qui doit régner dans l’Eglise</a:t>
            </a:r>
            <a:endParaRPr lang="fr-FR" sz="3600" dirty="0">
              <a:latin typeface="Arial Black" panose="020B0A04020102020204" pitchFamily="34" charset="0"/>
            </a:endParaRPr>
          </a:p>
        </p:txBody>
      </p:sp>
      <p:sp>
        <p:nvSpPr>
          <p:cNvPr id="3" name="Rectangle 2"/>
          <p:cNvSpPr/>
          <p:nvPr/>
        </p:nvSpPr>
        <p:spPr>
          <a:xfrm>
            <a:off x="96589" y="1108990"/>
            <a:ext cx="8937938" cy="5170646"/>
          </a:xfrm>
          <a:prstGeom prst="rect">
            <a:avLst/>
          </a:prstGeom>
        </p:spPr>
        <p:txBody>
          <a:bodyPr wrap="square">
            <a:spAutoFit/>
          </a:bodyPr>
          <a:lstStyle/>
          <a:p>
            <a:pPr algn="just"/>
            <a:r>
              <a:rPr lang="fr-FR" sz="3000" dirty="0">
                <a:latin typeface="Arial Black" panose="020B0A04020102020204" pitchFamily="34" charset="0"/>
              </a:rPr>
              <a:t>1 Corinthiens </a:t>
            </a:r>
            <a:r>
              <a:rPr lang="fr-FR" sz="3000" dirty="0" smtClean="0">
                <a:latin typeface="Arial Black" panose="020B0A04020102020204" pitchFamily="34" charset="0"/>
              </a:rPr>
              <a:t>14.33</a:t>
            </a:r>
          </a:p>
          <a:p>
            <a:pPr algn="just"/>
            <a:endParaRPr lang="fr-FR" sz="3000" dirty="0">
              <a:latin typeface="Arial Black" panose="020B0A04020102020204" pitchFamily="34" charset="0"/>
            </a:endParaRPr>
          </a:p>
          <a:p>
            <a:pPr algn="just"/>
            <a:r>
              <a:rPr lang="fr-FR" sz="3000" dirty="0" smtClean="0">
                <a:latin typeface="Arial Black" panose="020B0A04020102020204" pitchFamily="34" charset="0"/>
              </a:rPr>
              <a:t>… car </a:t>
            </a:r>
            <a:r>
              <a:rPr lang="fr-FR" sz="3000" dirty="0">
                <a:latin typeface="Arial Black" panose="020B0A04020102020204" pitchFamily="34" charset="0"/>
              </a:rPr>
              <a:t>Dieu n’est pas un Dieu de désordre, mais de </a:t>
            </a:r>
            <a:r>
              <a:rPr lang="fr-FR" sz="3000" dirty="0" smtClean="0">
                <a:latin typeface="Arial Black" panose="020B0A04020102020204" pitchFamily="34" charset="0"/>
              </a:rPr>
              <a:t>paix. </a:t>
            </a:r>
            <a:r>
              <a:rPr lang="fr-FR" sz="3000" dirty="0">
                <a:latin typeface="Arial Black" panose="020B0A04020102020204" pitchFamily="34" charset="0"/>
              </a:rPr>
              <a:t>Comme dans toutes les Eglises des </a:t>
            </a:r>
            <a:r>
              <a:rPr lang="fr-FR" sz="3000" dirty="0" smtClean="0">
                <a:latin typeface="Arial Black" panose="020B0A04020102020204" pitchFamily="34" charset="0"/>
              </a:rPr>
              <a:t>saints…</a:t>
            </a:r>
          </a:p>
          <a:p>
            <a:pPr algn="just"/>
            <a:endParaRPr lang="fr-FR" sz="3000" dirty="0">
              <a:latin typeface="Arial Black" panose="020B0A04020102020204" pitchFamily="34" charset="0"/>
            </a:endParaRPr>
          </a:p>
          <a:p>
            <a:pPr algn="just"/>
            <a:r>
              <a:rPr lang="fr-FR" sz="3000" dirty="0">
                <a:latin typeface="Arial Black" panose="020B0A04020102020204" pitchFamily="34" charset="0"/>
              </a:rPr>
              <a:t>2 Corinthiens </a:t>
            </a:r>
            <a:r>
              <a:rPr lang="fr-FR" sz="3000" dirty="0" smtClean="0">
                <a:latin typeface="Arial Black" panose="020B0A04020102020204" pitchFamily="34" charset="0"/>
              </a:rPr>
              <a:t>13.11</a:t>
            </a:r>
          </a:p>
          <a:p>
            <a:pPr algn="just"/>
            <a:r>
              <a:rPr lang="fr-FR" sz="3000" dirty="0" smtClean="0">
                <a:latin typeface="Arial Black" panose="020B0A04020102020204" pitchFamily="34" charset="0"/>
              </a:rPr>
              <a:t>Au </a:t>
            </a:r>
            <a:r>
              <a:rPr lang="fr-FR" sz="3000" dirty="0">
                <a:latin typeface="Arial Black" panose="020B0A04020102020204" pitchFamily="34" charset="0"/>
              </a:rPr>
              <a:t>reste, frères, soyez dans la joie, perfectionnez-vous, consolez-vous, ayez un même sentiment, vivez en paix ; et le Dieu d’amour et de paix </a:t>
            </a:r>
            <a:r>
              <a:rPr lang="fr-FR" sz="3000" dirty="0" smtClean="0">
                <a:latin typeface="Arial Black" panose="020B0A04020102020204" pitchFamily="34" charset="0"/>
              </a:rPr>
              <a:t>sera </a:t>
            </a:r>
            <a:r>
              <a:rPr lang="fr-FR" sz="3000" dirty="0">
                <a:latin typeface="Arial Black" panose="020B0A04020102020204" pitchFamily="34" charset="0"/>
              </a:rPr>
              <a:t>avec vous.</a:t>
            </a:r>
            <a:endParaRPr lang="fr-FR" sz="3000" dirty="0" smtClean="0">
              <a:latin typeface="Arial Black" panose="020B0A04020102020204" pitchFamily="34" charset="0"/>
            </a:endParaRPr>
          </a:p>
        </p:txBody>
      </p:sp>
    </p:spTree>
    <p:extLst>
      <p:ext uri="{BB962C8B-B14F-4D97-AF65-F5344CB8AC3E}">
        <p14:creationId xmlns:p14="http://schemas.microsoft.com/office/powerpoint/2010/main" val="36562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Une lutte</a:t>
            </a:r>
            <a:endParaRPr lang="fr-FR" sz="3600" dirty="0">
              <a:latin typeface="Arial Black" panose="020B0A04020102020204" pitchFamily="34" charset="0"/>
            </a:endParaRPr>
          </a:p>
        </p:txBody>
      </p:sp>
      <p:sp>
        <p:nvSpPr>
          <p:cNvPr id="3" name="Rectangle 2"/>
          <p:cNvSpPr/>
          <p:nvPr/>
        </p:nvSpPr>
        <p:spPr>
          <a:xfrm>
            <a:off x="251137" y="1946117"/>
            <a:ext cx="8628845" cy="2062103"/>
          </a:xfrm>
          <a:prstGeom prst="rect">
            <a:avLst/>
          </a:prstGeom>
        </p:spPr>
        <p:txBody>
          <a:bodyPr wrap="square">
            <a:spAutoFit/>
          </a:bodyPr>
          <a:lstStyle/>
          <a:p>
            <a:pPr algn="just"/>
            <a:r>
              <a:rPr lang="fr-FR" sz="3200" dirty="0">
                <a:latin typeface="Arial Black" panose="020B0A04020102020204" pitchFamily="34" charset="0"/>
              </a:rPr>
              <a:t>Ephésiens </a:t>
            </a:r>
            <a:r>
              <a:rPr lang="fr-FR" sz="3200" dirty="0" smtClean="0">
                <a:latin typeface="Arial Black" panose="020B0A04020102020204" pitchFamily="34" charset="0"/>
              </a:rPr>
              <a:t>4.3</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vous </a:t>
            </a:r>
            <a:r>
              <a:rPr lang="fr-FR" sz="3200" dirty="0">
                <a:latin typeface="Arial Black" panose="020B0A04020102020204" pitchFamily="34" charset="0"/>
              </a:rPr>
              <a:t>efforçant de conserver l’unité de l’esprit par le lien de la </a:t>
            </a:r>
            <a:r>
              <a:rPr lang="fr-FR" sz="3200" dirty="0" smtClean="0">
                <a:latin typeface="Arial Black" panose="020B0A04020102020204" pitchFamily="34" charset="0"/>
              </a:rPr>
              <a:t>paix.</a:t>
            </a:r>
          </a:p>
        </p:txBody>
      </p:sp>
    </p:spTree>
    <p:extLst>
      <p:ext uri="{BB962C8B-B14F-4D97-AF65-F5344CB8AC3E}">
        <p14:creationId xmlns:p14="http://schemas.microsoft.com/office/powerpoint/2010/main" val="2475616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Une quête </a:t>
            </a:r>
            <a:endParaRPr lang="fr-FR" sz="3600" dirty="0">
              <a:latin typeface="Arial Black" panose="020B0A04020102020204" pitchFamily="34" charset="0"/>
            </a:endParaRPr>
          </a:p>
        </p:txBody>
      </p:sp>
      <p:sp>
        <p:nvSpPr>
          <p:cNvPr id="3" name="Rectangle 2"/>
          <p:cNvSpPr/>
          <p:nvPr/>
        </p:nvSpPr>
        <p:spPr>
          <a:xfrm>
            <a:off x="251137" y="1070353"/>
            <a:ext cx="8628845" cy="5509200"/>
          </a:xfrm>
          <a:prstGeom prst="rect">
            <a:avLst/>
          </a:prstGeom>
        </p:spPr>
        <p:txBody>
          <a:bodyPr wrap="square">
            <a:spAutoFit/>
          </a:bodyPr>
          <a:lstStyle/>
          <a:p>
            <a:pPr algn="just"/>
            <a:r>
              <a:rPr lang="fr-FR" sz="3200" dirty="0">
                <a:latin typeface="Arial Black" panose="020B0A04020102020204" pitchFamily="34" charset="0"/>
              </a:rPr>
              <a:t>2 Timothée </a:t>
            </a:r>
            <a:r>
              <a:rPr lang="fr-FR" sz="3200" dirty="0" smtClean="0">
                <a:latin typeface="Arial Black" panose="020B0A04020102020204" pitchFamily="34" charset="0"/>
              </a:rPr>
              <a:t>2.22</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Fuis </a:t>
            </a:r>
            <a:r>
              <a:rPr lang="fr-FR" sz="3200" dirty="0">
                <a:latin typeface="Arial Black" panose="020B0A04020102020204" pitchFamily="34" charset="0"/>
              </a:rPr>
              <a:t>les passions de la jeunesse, et recherche la justice, la foi, la charité, la </a:t>
            </a:r>
            <a:r>
              <a:rPr lang="fr-FR" sz="3200" dirty="0" smtClean="0">
                <a:latin typeface="Arial Black" panose="020B0A04020102020204" pitchFamily="34" charset="0"/>
              </a:rPr>
              <a:t>paix, </a:t>
            </a:r>
            <a:r>
              <a:rPr lang="fr-FR" sz="3200" dirty="0">
                <a:latin typeface="Arial Black" panose="020B0A04020102020204" pitchFamily="34" charset="0"/>
              </a:rPr>
              <a:t>avec ceux qui invoquent le Seigneur d’un cœur pur</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Hébreux </a:t>
            </a:r>
            <a:r>
              <a:rPr lang="fr-FR" sz="3200" dirty="0" smtClean="0">
                <a:latin typeface="Arial Black" panose="020B0A04020102020204" pitchFamily="34" charset="0"/>
              </a:rPr>
              <a:t>12.14</a:t>
            </a:r>
          </a:p>
          <a:p>
            <a:pPr algn="just"/>
            <a:r>
              <a:rPr lang="fr-FR" sz="3200" dirty="0" smtClean="0">
                <a:latin typeface="Arial Black" panose="020B0A04020102020204" pitchFamily="34" charset="0"/>
              </a:rPr>
              <a:t>Recherchez </a:t>
            </a:r>
            <a:r>
              <a:rPr lang="fr-FR" sz="3200" dirty="0">
                <a:latin typeface="Arial Black" panose="020B0A04020102020204" pitchFamily="34" charset="0"/>
              </a:rPr>
              <a:t>la </a:t>
            </a:r>
            <a:r>
              <a:rPr lang="fr-FR" sz="3200" dirty="0" smtClean="0">
                <a:latin typeface="Arial Black" panose="020B0A04020102020204" pitchFamily="34" charset="0"/>
              </a:rPr>
              <a:t>paix avec </a:t>
            </a:r>
            <a:r>
              <a:rPr lang="fr-FR" sz="3200" dirty="0">
                <a:latin typeface="Arial Black" panose="020B0A04020102020204" pitchFamily="34" charset="0"/>
              </a:rPr>
              <a:t>tous, et la sanctification, sans laquelle personne ne verra le Seigneur.</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21272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Une quête dans la prière</a:t>
            </a:r>
            <a:endParaRPr lang="fr-FR" sz="3600" dirty="0">
              <a:latin typeface="Arial Black" panose="020B0A04020102020204" pitchFamily="34" charset="0"/>
            </a:endParaRPr>
          </a:p>
        </p:txBody>
      </p:sp>
      <p:sp>
        <p:nvSpPr>
          <p:cNvPr id="3" name="Rectangle 2"/>
          <p:cNvSpPr/>
          <p:nvPr/>
        </p:nvSpPr>
        <p:spPr>
          <a:xfrm>
            <a:off x="251137" y="1070353"/>
            <a:ext cx="8628845" cy="2554545"/>
          </a:xfrm>
          <a:prstGeom prst="rect">
            <a:avLst/>
          </a:prstGeom>
        </p:spPr>
        <p:txBody>
          <a:bodyPr wrap="square">
            <a:spAutoFit/>
          </a:bodyPr>
          <a:lstStyle/>
          <a:p>
            <a:pPr algn="just"/>
            <a:r>
              <a:rPr lang="fr-FR" sz="3200" dirty="0">
                <a:latin typeface="Arial Black" panose="020B0A04020102020204" pitchFamily="34" charset="0"/>
              </a:rPr>
              <a:t>Philippiens </a:t>
            </a:r>
            <a:r>
              <a:rPr lang="fr-FR" sz="3200" dirty="0" smtClean="0">
                <a:latin typeface="Arial Black" panose="020B0A04020102020204" pitchFamily="34" charset="0"/>
              </a:rPr>
              <a:t>4.7 </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et </a:t>
            </a:r>
            <a:r>
              <a:rPr lang="fr-FR" sz="3200" dirty="0">
                <a:latin typeface="Arial Black" panose="020B0A04020102020204" pitchFamily="34" charset="0"/>
              </a:rPr>
              <a:t>la </a:t>
            </a:r>
            <a:r>
              <a:rPr lang="fr-FR" sz="3200" dirty="0" smtClean="0">
                <a:latin typeface="Arial Black" panose="020B0A04020102020204" pitchFamily="34" charset="0"/>
              </a:rPr>
              <a:t>paix </a:t>
            </a:r>
            <a:r>
              <a:rPr lang="fr-FR" sz="3200" dirty="0">
                <a:latin typeface="Arial Black" panose="020B0A04020102020204" pitchFamily="34" charset="0"/>
              </a:rPr>
              <a:t>de Dieu, qui surpasse toute intelligence, gardera vos cœurs et vos pensées en Jésus-Christ.</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62015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 don de Dieu</a:t>
            </a:r>
            <a:endParaRPr lang="fr-FR" sz="3600" dirty="0">
              <a:latin typeface="Arial Black" panose="020B0A04020102020204" pitchFamily="34" charset="0"/>
            </a:endParaRPr>
          </a:p>
        </p:txBody>
      </p:sp>
      <p:sp>
        <p:nvSpPr>
          <p:cNvPr id="3" name="Rectangle 2"/>
          <p:cNvSpPr/>
          <p:nvPr/>
        </p:nvSpPr>
        <p:spPr>
          <a:xfrm>
            <a:off x="251137" y="1946117"/>
            <a:ext cx="8628845" cy="2554545"/>
          </a:xfrm>
          <a:prstGeom prst="rect">
            <a:avLst/>
          </a:prstGeom>
        </p:spPr>
        <p:txBody>
          <a:bodyPr wrap="square">
            <a:spAutoFit/>
          </a:bodyPr>
          <a:lstStyle/>
          <a:p>
            <a:pPr algn="just"/>
            <a:r>
              <a:rPr lang="fr-FR" sz="3200" dirty="0">
                <a:latin typeface="Arial Black" panose="020B0A04020102020204" pitchFamily="34" charset="0"/>
              </a:rPr>
              <a:t>Ephésiens </a:t>
            </a:r>
            <a:r>
              <a:rPr lang="fr-FR" sz="3200" dirty="0" smtClean="0">
                <a:latin typeface="Arial Black" panose="020B0A04020102020204" pitchFamily="34" charset="0"/>
              </a:rPr>
              <a:t>1.2</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Que </a:t>
            </a:r>
            <a:r>
              <a:rPr lang="fr-FR" sz="3200" dirty="0">
                <a:latin typeface="Arial Black" panose="020B0A04020102020204" pitchFamily="34" charset="0"/>
              </a:rPr>
              <a:t>la grâce et la paix </a:t>
            </a:r>
            <a:r>
              <a:rPr lang="fr-FR" sz="3200" dirty="0" smtClean="0">
                <a:latin typeface="Arial Black" panose="020B0A04020102020204" pitchFamily="34" charset="0"/>
              </a:rPr>
              <a:t>vous </a:t>
            </a:r>
            <a:r>
              <a:rPr lang="fr-FR" sz="3200" dirty="0">
                <a:latin typeface="Arial Black" panose="020B0A04020102020204" pitchFamily="34" charset="0"/>
              </a:rPr>
              <a:t>soient données de la part de Dieu notre Père et du Seigneur Jésus-Christ !</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2755469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Des temps trompeurs</a:t>
            </a:r>
            <a:endParaRPr lang="fr-FR" sz="3600" dirty="0">
              <a:latin typeface="Arial Black" panose="020B0A04020102020204" pitchFamily="34" charset="0"/>
            </a:endParaRPr>
          </a:p>
        </p:txBody>
      </p:sp>
      <p:sp>
        <p:nvSpPr>
          <p:cNvPr id="3" name="Rectangle 2"/>
          <p:cNvSpPr/>
          <p:nvPr/>
        </p:nvSpPr>
        <p:spPr>
          <a:xfrm>
            <a:off x="251137" y="1070353"/>
            <a:ext cx="8628845" cy="5693866"/>
          </a:xfrm>
          <a:prstGeom prst="rect">
            <a:avLst/>
          </a:prstGeom>
        </p:spPr>
        <p:txBody>
          <a:bodyPr wrap="square">
            <a:spAutoFit/>
          </a:bodyPr>
          <a:lstStyle/>
          <a:p>
            <a:pPr algn="just"/>
            <a:r>
              <a:rPr lang="fr-FR" sz="2800" dirty="0">
                <a:latin typeface="Arial Black" panose="020B0A04020102020204" pitchFamily="34" charset="0"/>
              </a:rPr>
              <a:t>1 </a:t>
            </a:r>
            <a:r>
              <a:rPr lang="fr-FR" sz="2800" dirty="0" smtClean="0">
                <a:latin typeface="Arial Black" panose="020B0A04020102020204" pitchFamily="34" charset="0"/>
              </a:rPr>
              <a:t>Thessaloniciens 5.3</a:t>
            </a:r>
          </a:p>
          <a:p>
            <a:pPr algn="just"/>
            <a:r>
              <a:rPr lang="fr-FR" sz="2800" dirty="0" smtClean="0">
                <a:latin typeface="Arial Black" panose="020B0A04020102020204" pitchFamily="34" charset="0"/>
              </a:rPr>
              <a:t>Quand </a:t>
            </a:r>
            <a:r>
              <a:rPr lang="fr-FR" sz="2800" dirty="0">
                <a:latin typeface="Arial Black" panose="020B0A04020102020204" pitchFamily="34" charset="0"/>
              </a:rPr>
              <a:t>les hommes diront : Paix </a:t>
            </a:r>
            <a:r>
              <a:rPr lang="fr-FR" sz="2800" dirty="0" smtClean="0">
                <a:latin typeface="Arial Black" panose="020B0A04020102020204" pitchFamily="34" charset="0"/>
              </a:rPr>
              <a:t>et </a:t>
            </a:r>
            <a:r>
              <a:rPr lang="fr-FR" sz="2800" dirty="0">
                <a:latin typeface="Arial Black" panose="020B0A04020102020204" pitchFamily="34" charset="0"/>
              </a:rPr>
              <a:t>sûreté ! alors une ruine soudaine les surprendra, comme les douleurs de l’enfantement surprennent la femme enceinte, et ils n’échapperont point.</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Apocalypse </a:t>
            </a:r>
            <a:r>
              <a:rPr lang="fr-FR" sz="2800" dirty="0" smtClean="0">
                <a:latin typeface="Arial Black" panose="020B0A04020102020204" pitchFamily="34" charset="0"/>
              </a:rPr>
              <a:t>6.4</a:t>
            </a:r>
          </a:p>
          <a:p>
            <a:pPr algn="just"/>
            <a:r>
              <a:rPr lang="fr-FR" sz="2800" dirty="0" smtClean="0">
                <a:latin typeface="Arial Black" panose="020B0A04020102020204" pitchFamily="34" charset="0"/>
              </a:rPr>
              <a:t>Et </a:t>
            </a:r>
            <a:r>
              <a:rPr lang="fr-FR" sz="2800" dirty="0">
                <a:latin typeface="Arial Black" panose="020B0A04020102020204" pitchFamily="34" charset="0"/>
              </a:rPr>
              <a:t>il sortit un autre cheval, roux. Celui qui le montait reçut le pouvoir d’enlever la paix </a:t>
            </a:r>
            <a:r>
              <a:rPr lang="fr-FR" sz="2800" dirty="0" smtClean="0">
                <a:latin typeface="Arial Black" panose="020B0A04020102020204" pitchFamily="34" charset="0"/>
              </a:rPr>
              <a:t>de </a:t>
            </a:r>
            <a:r>
              <a:rPr lang="fr-FR" sz="2800" dirty="0">
                <a:latin typeface="Arial Black" panose="020B0A04020102020204" pitchFamily="34" charset="0"/>
              </a:rPr>
              <a:t>la terre, afin que les hommes s’égorgeassent les uns les autres ; et une grande épée lui fut donnée.</a:t>
            </a:r>
          </a:p>
        </p:txBody>
      </p:sp>
    </p:spTree>
    <p:extLst>
      <p:ext uri="{BB962C8B-B14F-4D97-AF65-F5344CB8AC3E}">
        <p14:creationId xmlns:p14="http://schemas.microsoft.com/office/powerpoint/2010/main" val="6772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Mais une mission</a:t>
            </a:r>
            <a:endParaRPr lang="fr-FR" sz="3600" dirty="0">
              <a:latin typeface="Arial Black" panose="020B0A04020102020204" pitchFamily="34" charset="0"/>
            </a:endParaRPr>
          </a:p>
        </p:txBody>
      </p:sp>
      <p:sp>
        <p:nvSpPr>
          <p:cNvPr id="3" name="Rectangle 2"/>
          <p:cNvSpPr/>
          <p:nvPr/>
        </p:nvSpPr>
        <p:spPr>
          <a:xfrm>
            <a:off x="251137" y="1070353"/>
            <a:ext cx="8628845" cy="5693866"/>
          </a:xfrm>
          <a:prstGeom prst="rect">
            <a:avLst/>
          </a:prstGeom>
        </p:spPr>
        <p:txBody>
          <a:bodyPr wrap="square">
            <a:spAutoFit/>
          </a:bodyPr>
          <a:lstStyle/>
          <a:p>
            <a:pPr algn="just"/>
            <a:r>
              <a:rPr lang="fr-FR" sz="2800" dirty="0">
                <a:latin typeface="Arial Black" panose="020B0A04020102020204" pitchFamily="34" charset="0"/>
              </a:rPr>
              <a:t>Ephésiens </a:t>
            </a:r>
            <a:r>
              <a:rPr lang="fr-FR" sz="2800" dirty="0" smtClean="0">
                <a:latin typeface="Arial Black" panose="020B0A04020102020204" pitchFamily="34" charset="0"/>
              </a:rPr>
              <a:t>6.15</a:t>
            </a:r>
          </a:p>
          <a:p>
            <a:pPr algn="just"/>
            <a:r>
              <a:rPr lang="fr-FR" sz="2800" dirty="0" smtClean="0">
                <a:latin typeface="Arial Black" panose="020B0A04020102020204" pitchFamily="34" charset="0"/>
              </a:rPr>
              <a:t>…mettez </a:t>
            </a:r>
            <a:r>
              <a:rPr lang="fr-FR" sz="2800" dirty="0">
                <a:latin typeface="Arial Black" panose="020B0A04020102020204" pitchFamily="34" charset="0"/>
              </a:rPr>
              <a:t>pour chaussure à vos pieds le zèle que donne l’Evangile de </a:t>
            </a:r>
            <a:r>
              <a:rPr lang="fr-FR" sz="2800" dirty="0" smtClean="0">
                <a:latin typeface="Arial Black" panose="020B0A04020102020204" pitchFamily="34" charset="0"/>
              </a:rPr>
              <a:t>paix;</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Matthieu </a:t>
            </a:r>
            <a:r>
              <a:rPr lang="fr-FR" sz="2800" dirty="0" smtClean="0">
                <a:latin typeface="Arial Black" panose="020B0A04020102020204" pitchFamily="34" charset="0"/>
              </a:rPr>
              <a:t>10.13</a:t>
            </a:r>
          </a:p>
          <a:p>
            <a:pPr algn="just"/>
            <a:r>
              <a:rPr lang="fr-FR" sz="2800" dirty="0" smtClean="0">
                <a:latin typeface="Arial Black" panose="020B0A04020102020204" pitchFamily="34" charset="0"/>
              </a:rPr>
              <a:t>… et</a:t>
            </a:r>
            <a:r>
              <a:rPr lang="fr-FR" sz="2800" dirty="0">
                <a:latin typeface="Arial Black" panose="020B0A04020102020204" pitchFamily="34" charset="0"/>
              </a:rPr>
              <a:t>, si la maison en est digne, que votre paix vienne sur elle ; mais si elle n’en est pas digne, que votre paix retourne à vous.</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Luc </a:t>
            </a:r>
            <a:r>
              <a:rPr lang="fr-FR" sz="2800" dirty="0" smtClean="0">
                <a:latin typeface="Arial Black" panose="020B0A04020102020204" pitchFamily="34" charset="0"/>
              </a:rPr>
              <a:t>10.5</a:t>
            </a:r>
          </a:p>
          <a:p>
            <a:pPr algn="just"/>
            <a:r>
              <a:rPr lang="fr-FR" sz="2800" dirty="0" smtClean="0">
                <a:latin typeface="Arial Black" panose="020B0A04020102020204" pitchFamily="34" charset="0"/>
              </a:rPr>
              <a:t>Dans </a:t>
            </a:r>
            <a:r>
              <a:rPr lang="fr-FR" sz="2800" dirty="0">
                <a:latin typeface="Arial Black" panose="020B0A04020102020204" pitchFamily="34" charset="0"/>
              </a:rPr>
              <a:t>quelque maison que vous entriez, dites d’abord : Que la </a:t>
            </a:r>
            <a:r>
              <a:rPr lang="fr-FR" sz="2800">
                <a:latin typeface="Arial Black" panose="020B0A04020102020204" pitchFamily="34" charset="0"/>
              </a:rPr>
              <a:t>paix </a:t>
            </a:r>
            <a:r>
              <a:rPr lang="fr-FR" sz="2800" smtClean="0">
                <a:latin typeface="Arial Black" panose="020B0A04020102020204" pitchFamily="34" charset="0"/>
              </a:rPr>
              <a:t>soit </a:t>
            </a:r>
            <a:r>
              <a:rPr lang="fr-FR" sz="2800" dirty="0">
                <a:latin typeface="Arial Black" panose="020B0A04020102020204" pitchFamily="34" charset="0"/>
              </a:rPr>
              <a:t>sur cette </a:t>
            </a:r>
            <a:r>
              <a:rPr lang="fr-FR" sz="2800">
                <a:latin typeface="Arial Black" panose="020B0A04020102020204" pitchFamily="34" charset="0"/>
              </a:rPr>
              <a:t>maison </a:t>
            </a:r>
            <a:r>
              <a:rPr lang="fr-FR" sz="280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3901619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Une action spirituelle</a:t>
            </a:r>
            <a:endParaRPr lang="fr-FR" sz="3600" dirty="0">
              <a:latin typeface="Arial Black" panose="020B0A04020102020204" pitchFamily="34" charset="0"/>
            </a:endParaRPr>
          </a:p>
        </p:txBody>
      </p:sp>
      <p:sp>
        <p:nvSpPr>
          <p:cNvPr id="3" name="Rectangle 2"/>
          <p:cNvSpPr/>
          <p:nvPr/>
        </p:nvSpPr>
        <p:spPr>
          <a:xfrm>
            <a:off x="251137" y="1946117"/>
            <a:ext cx="8628845" cy="2554545"/>
          </a:xfrm>
          <a:prstGeom prst="rect">
            <a:avLst/>
          </a:prstGeom>
        </p:spPr>
        <p:txBody>
          <a:bodyPr wrap="square">
            <a:spAutoFit/>
          </a:bodyPr>
          <a:lstStyle/>
          <a:p>
            <a:pPr algn="just"/>
            <a:r>
              <a:rPr lang="fr-FR" sz="3200" dirty="0">
                <a:latin typeface="Arial Black" panose="020B0A04020102020204" pitchFamily="34" charset="0"/>
              </a:rPr>
              <a:t>Galates </a:t>
            </a:r>
            <a:r>
              <a:rPr lang="fr-FR" sz="3200" dirty="0" smtClean="0">
                <a:latin typeface="Arial Black" panose="020B0A04020102020204" pitchFamily="34" charset="0"/>
              </a:rPr>
              <a:t>5.22</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a:t>
            </a:r>
            <a:r>
              <a:rPr lang="fr-FR" sz="3200" dirty="0">
                <a:latin typeface="Arial Black" panose="020B0A04020102020204" pitchFamily="34" charset="0"/>
              </a:rPr>
              <a:t>le fruit de l’Esprit, c’est l’amour, la joie, la </a:t>
            </a:r>
            <a:r>
              <a:rPr lang="fr-FR" sz="3200" dirty="0" smtClean="0">
                <a:latin typeface="Arial Black" panose="020B0A04020102020204" pitchFamily="34" charset="0"/>
              </a:rPr>
              <a:t>paix, </a:t>
            </a:r>
            <a:r>
              <a:rPr lang="fr-FR" sz="3200" dirty="0">
                <a:latin typeface="Arial Black" panose="020B0A04020102020204" pitchFamily="34" charset="0"/>
              </a:rPr>
              <a:t>la patience, la bonté, la bénignité, la fidélité,</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3996260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5779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56" y="1083232"/>
            <a:ext cx="6787166" cy="110799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600" dirty="0" smtClean="0">
                <a:latin typeface="Arial Black" panose="020B0A04020102020204" pitchFamily="34" charset="0"/>
              </a:rPr>
              <a:t>La Paix</a:t>
            </a:r>
            <a:endParaRPr lang="fr-FR" sz="6600" dirty="0">
              <a:latin typeface="Arial Black" panose="020B0A04020102020204" pitchFamily="34" charset="0"/>
            </a:endParaRPr>
          </a:p>
        </p:txBody>
      </p:sp>
    </p:spTree>
    <p:extLst>
      <p:ext uri="{BB962C8B-B14F-4D97-AF65-F5344CB8AC3E}">
        <p14:creationId xmlns:p14="http://schemas.microsoft.com/office/powerpoint/2010/main" val="406580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155953"/>
            <a:ext cx="8641724"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Jésus est venu apporter la paix</a:t>
            </a:r>
            <a:endParaRPr lang="fr-FR" sz="3600" dirty="0">
              <a:latin typeface="Arial Black" panose="020B0A04020102020204" pitchFamily="34" charset="0"/>
            </a:endParaRPr>
          </a:p>
        </p:txBody>
      </p:sp>
      <p:sp>
        <p:nvSpPr>
          <p:cNvPr id="3" name="Rectangle 2"/>
          <p:cNvSpPr/>
          <p:nvPr/>
        </p:nvSpPr>
        <p:spPr>
          <a:xfrm>
            <a:off x="180305" y="967322"/>
            <a:ext cx="8628845" cy="5509200"/>
          </a:xfrm>
          <a:prstGeom prst="rect">
            <a:avLst/>
          </a:prstGeom>
        </p:spPr>
        <p:txBody>
          <a:bodyPr wrap="square">
            <a:spAutoFit/>
          </a:bodyPr>
          <a:lstStyle/>
          <a:p>
            <a:pPr algn="just"/>
            <a:r>
              <a:rPr lang="fr-FR" sz="3200" dirty="0">
                <a:latin typeface="Arial Black" panose="020B0A04020102020204" pitchFamily="34" charset="0"/>
              </a:rPr>
              <a:t>Luc </a:t>
            </a:r>
            <a:r>
              <a:rPr lang="fr-FR" sz="3200" dirty="0" smtClean="0">
                <a:latin typeface="Arial Black" panose="020B0A04020102020204" pitchFamily="34" charset="0"/>
              </a:rPr>
              <a:t>2.14</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Gloire </a:t>
            </a:r>
            <a:r>
              <a:rPr lang="fr-FR" sz="3200" dirty="0">
                <a:latin typeface="Arial Black" panose="020B0A04020102020204" pitchFamily="34" charset="0"/>
              </a:rPr>
              <a:t>à Dieu dans les lieux très hauts, Et </a:t>
            </a:r>
            <a:r>
              <a:rPr lang="fr-FR" sz="3200" dirty="0" smtClean="0">
                <a:latin typeface="Arial Black" panose="020B0A04020102020204" pitchFamily="34" charset="0"/>
              </a:rPr>
              <a:t>paix sur </a:t>
            </a:r>
            <a:r>
              <a:rPr lang="fr-FR" sz="3200" dirty="0">
                <a:latin typeface="Arial Black" panose="020B0A04020102020204" pitchFamily="34" charset="0"/>
              </a:rPr>
              <a:t>la terre parmi les hommes qu’il agrée </a:t>
            </a:r>
            <a:r>
              <a:rPr lang="fr-FR" sz="3200" dirty="0" smtClean="0">
                <a:latin typeface="Arial Black" panose="020B0A04020102020204" pitchFamily="34" charset="0"/>
              </a:rPr>
              <a:t>! </a:t>
            </a:r>
            <a:r>
              <a:rPr lang="fr-FR" sz="3200" dirty="0" smtClean="0">
                <a:solidFill>
                  <a:srgbClr val="FFFF00"/>
                </a:solidFill>
                <a:latin typeface="Arial Black" panose="020B0A04020102020204" pitchFamily="34" charset="0"/>
              </a:rPr>
              <a:t>(Les bergers)</a:t>
            </a:r>
            <a:endParaRPr lang="fr-FR" sz="3200" dirty="0" smtClean="0">
              <a:solidFill>
                <a:srgbClr val="FFFF00"/>
              </a:solidFill>
              <a:latin typeface="Arial Black" panose="020B0A04020102020204" pitchFamily="34" charset="0"/>
            </a:endParaRP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Luc </a:t>
            </a:r>
            <a:r>
              <a:rPr lang="fr-FR" sz="3200" dirty="0" smtClean="0">
                <a:latin typeface="Arial Black" panose="020B0A04020102020204" pitchFamily="34" charset="0"/>
              </a:rPr>
              <a:t>1.79</a:t>
            </a:r>
          </a:p>
          <a:p>
            <a:pPr algn="just"/>
            <a:r>
              <a:rPr lang="fr-FR" sz="3200" dirty="0" smtClean="0">
                <a:latin typeface="Arial Black" panose="020B0A04020102020204" pitchFamily="34" charset="0"/>
              </a:rPr>
              <a:t>Pour </a:t>
            </a:r>
            <a:r>
              <a:rPr lang="fr-FR" sz="3200" dirty="0">
                <a:latin typeface="Arial Black" panose="020B0A04020102020204" pitchFamily="34" charset="0"/>
              </a:rPr>
              <a:t>éclairer ceux qui sont assis dans les ténèbres et dans l’ombre de la mort, Pour diriger nos pas dans le chemin de la paix </a:t>
            </a:r>
            <a:r>
              <a:rPr lang="fr-FR" sz="3200" dirty="0" smtClean="0">
                <a:solidFill>
                  <a:srgbClr val="FFFF00"/>
                </a:solidFill>
                <a:latin typeface="Arial Black" panose="020B0A04020102020204" pitchFamily="34" charset="0"/>
              </a:rPr>
              <a:t>(Zacharie)</a:t>
            </a:r>
            <a:endParaRPr lang="fr-FR" sz="32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186097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53" y="143074"/>
            <a:ext cx="9015211" cy="61555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400" dirty="0" smtClean="0">
                <a:latin typeface="Arial Black" panose="020B0A04020102020204" pitchFamily="34" charset="0"/>
              </a:rPr>
              <a:t>Quand Jésus intervient dans une vie</a:t>
            </a:r>
            <a:endParaRPr lang="fr-FR" sz="3400" dirty="0">
              <a:latin typeface="Arial Black" panose="020B0A04020102020204" pitchFamily="34" charset="0"/>
            </a:endParaRPr>
          </a:p>
        </p:txBody>
      </p:sp>
      <p:sp>
        <p:nvSpPr>
          <p:cNvPr id="3" name="Rectangle 2"/>
          <p:cNvSpPr/>
          <p:nvPr/>
        </p:nvSpPr>
        <p:spPr>
          <a:xfrm>
            <a:off x="57953" y="1443841"/>
            <a:ext cx="9015211" cy="3323987"/>
          </a:xfrm>
          <a:prstGeom prst="rect">
            <a:avLst/>
          </a:prstGeom>
        </p:spPr>
        <p:txBody>
          <a:bodyPr wrap="square">
            <a:spAutoFit/>
          </a:bodyPr>
          <a:lstStyle/>
          <a:p>
            <a:pPr algn="just"/>
            <a:r>
              <a:rPr lang="fr-FR" sz="3000" dirty="0" smtClean="0">
                <a:latin typeface="Arial Black" panose="020B0A04020102020204" pitchFamily="34" charset="0"/>
              </a:rPr>
              <a:t>Luc 7.50</a:t>
            </a:r>
          </a:p>
          <a:p>
            <a:pPr algn="just"/>
            <a:r>
              <a:rPr lang="fr-FR" sz="3000" dirty="0" smtClean="0">
                <a:latin typeface="Arial Black" panose="020B0A04020102020204" pitchFamily="34" charset="0"/>
              </a:rPr>
              <a:t>Mais </a:t>
            </a:r>
            <a:r>
              <a:rPr lang="fr-FR" sz="3000" dirty="0">
                <a:latin typeface="Arial Black" panose="020B0A04020102020204" pitchFamily="34" charset="0"/>
              </a:rPr>
              <a:t>Jésus dit à la femme : Ta foi t’a sauvée, va en </a:t>
            </a:r>
            <a:r>
              <a:rPr lang="fr-FR" sz="3000" dirty="0" smtClean="0">
                <a:latin typeface="Arial Black" panose="020B0A04020102020204" pitchFamily="34" charset="0"/>
              </a:rPr>
              <a:t>paix</a:t>
            </a:r>
            <a:r>
              <a:rPr lang="fr-FR" sz="3000" dirty="0" smtClean="0">
                <a:latin typeface="Arial Black" panose="020B0A04020102020204" pitchFamily="34" charset="0"/>
              </a:rPr>
              <a:t>. </a:t>
            </a:r>
            <a:r>
              <a:rPr lang="fr-FR" sz="3000" dirty="0" smtClean="0">
                <a:solidFill>
                  <a:srgbClr val="FFFF00"/>
                </a:solidFill>
                <a:latin typeface="Arial Black" panose="020B0A04020102020204" pitchFamily="34" charset="0"/>
              </a:rPr>
              <a:t>(femme pècheresse)</a:t>
            </a:r>
            <a:endParaRPr lang="fr-FR" sz="3000" dirty="0" smtClean="0">
              <a:solidFill>
                <a:srgbClr val="FFFF00"/>
              </a:solidFill>
              <a:latin typeface="Arial Black" panose="020B0A04020102020204" pitchFamily="34" charset="0"/>
            </a:endParaRPr>
          </a:p>
          <a:p>
            <a:pPr algn="just"/>
            <a:endParaRPr lang="fr-FR" sz="3000" dirty="0">
              <a:latin typeface="Arial Black" panose="020B0A04020102020204" pitchFamily="34" charset="0"/>
            </a:endParaRPr>
          </a:p>
          <a:p>
            <a:pPr algn="just"/>
            <a:r>
              <a:rPr lang="fr-FR" sz="3000" dirty="0">
                <a:latin typeface="Arial Black" panose="020B0A04020102020204" pitchFamily="34" charset="0"/>
              </a:rPr>
              <a:t>Luc </a:t>
            </a:r>
            <a:r>
              <a:rPr lang="fr-FR" sz="3000" dirty="0" smtClean="0">
                <a:latin typeface="Arial Black" panose="020B0A04020102020204" pitchFamily="34" charset="0"/>
              </a:rPr>
              <a:t>8.48</a:t>
            </a:r>
          </a:p>
          <a:p>
            <a:pPr algn="just"/>
            <a:r>
              <a:rPr lang="fr-FR" sz="3000" dirty="0" smtClean="0">
                <a:latin typeface="Arial Black" panose="020B0A04020102020204" pitchFamily="34" charset="0"/>
              </a:rPr>
              <a:t>Jésus </a:t>
            </a:r>
            <a:r>
              <a:rPr lang="fr-FR" sz="3000" dirty="0">
                <a:latin typeface="Arial Black" panose="020B0A04020102020204" pitchFamily="34" charset="0"/>
              </a:rPr>
              <a:t>lui dit : Ma fille, ta foi t’a sauvée ; va en </a:t>
            </a:r>
            <a:r>
              <a:rPr lang="fr-FR" sz="3000" dirty="0" smtClean="0">
                <a:latin typeface="Arial Black" panose="020B0A04020102020204" pitchFamily="34" charset="0"/>
              </a:rPr>
              <a:t>paix</a:t>
            </a:r>
            <a:r>
              <a:rPr lang="fr-FR" sz="3000" dirty="0" smtClean="0">
                <a:latin typeface="Arial Black" panose="020B0A04020102020204" pitchFamily="34" charset="0"/>
              </a:rPr>
              <a:t>. </a:t>
            </a:r>
            <a:r>
              <a:rPr lang="fr-FR" sz="3000" dirty="0" smtClean="0">
                <a:solidFill>
                  <a:srgbClr val="FFFF00"/>
                </a:solidFill>
                <a:latin typeface="Arial Black" panose="020B0A04020102020204" pitchFamily="34" charset="0"/>
              </a:rPr>
              <a:t>(si seulement je pouvais…)</a:t>
            </a:r>
            <a:endParaRPr lang="fr-FR" sz="30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302616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6" y="143074"/>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Ce que Jésus nous donne</a:t>
            </a:r>
            <a:endParaRPr lang="fr-FR" sz="3600" dirty="0">
              <a:latin typeface="Arial Black" panose="020B0A04020102020204" pitchFamily="34" charset="0"/>
            </a:endParaRPr>
          </a:p>
        </p:txBody>
      </p:sp>
      <p:sp>
        <p:nvSpPr>
          <p:cNvPr id="3" name="Rectangle 2"/>
          <p:cNvSpPr/>
          <p:nvPr/>
        </p:nvSpPr>
        <p:spPr>
          <a:xfrm>
            <a:off x="90150" y="980202"/>
            <a:ext cx="8950817" cy="5170646"/>
          </a:xfrm>
          <a:prstGeom prst="rect">
            <a:avLst/>
          </a:prstGeom>
        </p:spPr>
        <p:txBody>
          <a:bodyPr wrap="square">
            <a:spAutoFit/>
          </a:bodyPr>
          <a:lstStyle/>
          <a:p>
            <a:pPr algn="just"/>
            <a:r>
              <a:rPr lang="fr-FR" sz="3000" dirty="0">
                <a:latin typeface="Arial Black" panose="020B0A04020102020204" pitchFamily="34" charset="0"/>
              </a:rPr>
              <a:t>Jean </a:t>
            </a:r>
            <a:r>
              <a:rPr lang="fr-FR" sz="3000" dirty="0" smtClean="0">
                <a:latin typeface="Arial Black" panose="020B0A04020102020204" pitchFamily="34" charset="0"/>
              </a:rPr>
              <a:t>14.27</a:t>
            </a:r>
          </a:p>
          <a:p>
            <a:pPr algn="just"/>
            <a:r>
              <a:rPr lang="fr-FR" sz="3000" dirty="0" smtClean="0">
                <a:latin typeface="Arial Black" panose="020B0A04020102020204" pitchFamily="34" charset="0"/>
              </a:rPr>
              <a:t>Je </a:t>
            </a:r>
            <a:r>
              <a:rPr lang="fr-FR" sz="3000" dirty="0">
                <a:latin typeface="Arial Black" panose="020B0A04020102020204" pitchFamily="34" charset="0"/>
              </a:rPr>
              <a:t>vous laisse la </a:t>
            </a:r>
            <a:r>
              <a:rPr lang="fr-FR" sz="3000" dirty="0" smtClean="0">
                <a:latin typeface="Arial Black" panose="020B0A04020102020204" pitchFamily="34" charset="0"/>
              </a:rPr>
              <a:t>paix, </a:t>
            </a:r>
            <a:r>
              <a:rPr lang="fr-FR" sz="3000" dirty="0">
                <a:latin typeface="Arial Black" panose="020B0A04020102020204" pitchFamily="34" charset="0"/>
              </a:rPr>
              <a:t>je vous donne ma </a:t>
            </a:r>
            <a:r>
              <a:rPr lang="fr-FR" sz="3000" dirty="0" smtClean="0">
                <a:latin typeface="Arial Black" panose="020B0A04020102020204" pitchFamily="34" charset="0"/>
              </a:rPr>
              <a:t>paix. </a:t>
            </a:r>
            <a:r>
              <a:rPr lang="fr-FR" sz="3000" dirty="0">
                <a:latin typeface="Arial Black" panose="020B0A04020102020204" pitchFamily="34" charset="0"/>
              </a:rPr>
              <a:t>Je ne vous donne pas comme le monde donne. Que votre cœur ne se trouble point, et ne s’alarme point.</a:t>
            </a:r>
          </a:p>
          <a:p>
            <a:pPr algn="just"/>
            <a:endParaRPr lang="fr-FR" sz="3000" dirty="0">
              <a:latin typeface="Arial Black" panose="020B0A04020102020204" pitchFamily="34" charset="0"/>
            </a:endParaRPr>
          </a:p>
          <a:p>
            <a:pPr algn="just"/>
            <a:r>
              <a:rPr lang="fr-FR" sz="3000" dirty="0">
                <a:latin typeface="Arial Black" panose="020B0A04020102020204" pitchFamily="34" charset="0"/>
              </a:rPr>
              <a:t>Jean </a:t>
            </a:r>
            <a:r>
              <a:rPr lang="fr-FR" sz="3000" dirty="0" smtClean="0">
                <a:latin typeface="Arial Black" panose="020B0A04020102020204" pitchFamily="34" charset="0"/>
              </a:rPr>
              <a:t>16.33</a:t>
            </a:r>
          </a:p>
          <a:p>
            <a:pPr algn="just"/>
            <a:r>
              <a:rPr lang="fr-FR" sz="3000" dirty="0" smtClean="0">
                <a:latin typeface="Arial Black" panose="020B0A04020102020204" pitchFamily="34" charset="0"/>
              </a:rPr>
              <a:t>Je </a:t>
            </a:r>
            <a:r>
              <a:rPr lang="fr-FR" sz="3000" dirty="0">
                <a:latin typeface="Arial Black" panose="020B0A04020102020204" pitchFamily="34" charset="0"/>
              </a:rPr>
              <a:t>vous ai dit ces choses, afin que vous ayez la </a:t>
            </a:r>
            <a:r>
              <a:rPr lang="fr-FR" sz="3000" dirty="0" smtClean="0">
                <a:latin typeface="Arial Black" panose="020B0A04020102020204" pitchFamily="34" charset="0"/>
              </a:rPr>
              <a:t>paix en </a:t>
            </a:r>
            <a:r>
              <a:rPr lang="fr-FR" sz="3000" dirty="0">
                <a:latin typeface="Arial Black" panose="020B0A04020102020204" pitchFamily="34" charset="0"/>
              </a:rPr>
              <a:t>moi. Vous aurez des tribulations dans le monde ; mais prenez courage, j’ai vaincu le monde.</a:t>
            </a:r>
          </a:p>
        </p:txBody>
      </p:sp>
    </p:spTree>
    <p:extLst>
      <p:ext uri="{BB962C8B-B14F-4D97-AF65-F5344CB8AC3E}">
        <p14:creationId xmlns:p14="http://schemas.microsoft.com/office/powerpoint/2010/main" val="104941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43074"/>
            <a:ext cx="866748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Face à nos craintes</a:t>
            </a:r>
            <a:endParaRPr lang="fr-FR" sz="3600" dirty="0">
              <a:latin typeface="Arial Black" panose="020B0A04020102020204" pitchFamily="34" charset="0"/>
            </a:endParaRPr>
          </a:p>
        </p:txBody>
      </p:sp>
      <p:sp>
        <p:nvSpPr>
          <p:cNvPr id="3" name="Rectangle 2"/>
          <p:cNvSpPr/>
          <p:nvPr/>
        </p:nvSpPr>
        <p:spPr>
          <a:xfrm>
            <a:off x="115909" y="1430962"/>
            <a:ext cx="8950817" cy="3323987"/>
          </a:xfrm>
          <a:prstGeom prst="rect">
            <a:avLst/>
          </a:prstGeom>
        </p:spPr>
        <p:txBody>
          <a:bodyPr wrap="square">
            <a:spAutoFit/>
          </a:bodyPr>
          <a:lstStyle/>
          <a:p>
            <a:pPr algn="just"/>
            <a:r>
              <a:rPr lang="fr-FR" sz="3000" dirty="0">
                <a:latin typeface="Arial Black" panose="020B0A04020102020204" pitchFamily="34" charset="0"/>
              </a:rPr>
              <a:t>Jean </a:t>
            </a:r>
            <a:r>
              <a:rPr lang="fr-FR" sz="3000" dirty="0" smtClean="0">
                <a:latin typeface="Arial Black" panose="020B0A04020102020204" pitchFamily="34" charset="0"/>
              </a:rPr>
              <a:t>20.19</a:t>
            </a:r>
          </a:p>
          <a:p>
            <a:pPr algn="just"/>
            <a:r>
              <a:rPr lang="fr-FR" sz="3000" dirty="0" smtClean="0">
                <a:latin typeface="Arial Black" panose="020B0A04020102020204" pitchFamily="34" charset="0"/>
              </a:rPr>
              <a:t>Le </a:t>
            </a:r>
            <a:r>
              <a:rPr lang="fr-FR" sz="3000" dirty="0">
                <a:latin typeface="Arial Black" panose="020B0A04020102020204" pitchFamily="34" charset="0"/>
              </a:rPr>
              <a:t>soir de ce jour, qui était le premier de la semaine, les portes du lieu où se trouvaient les disciples étant fermées, à cause de la crainte qu’ils avaient des Juifs, Jésus vint, se présenta au milieu d’eux, et leur dit : La </a:t>
            </a:r>
            <a:r>
              <a:rPr lang="fr-FR" sz="3000" dirty="0" smtClean="0">
                <a:latin typeface="Arial Black" panose="020B0A04020102020204" pitchFamily="34" charset="0"/>
              </a:rPr>
              <a:t>paix soit </a:t>
            </a:r>
            <a:r>
              <a:rPr lang="fr-FR" sz="3000" dirty="0">
                <a:latin typeface="Arial Black" panose="020B0A04020102020204" pitchFamily="34" charset="0"/>
              </a:rPr>
              <a:t>avec vous </a:t>
            </a:r>
            <a:r>
              <a:rPr lang="fr-FR" sz="3000" dirty="0" smtClean="0">
                <a:latin typeface="Arial Black" panose="020B0A04020102020204" pitchFamily="34" charset="0"/>
              </a:rPr>
              <a:t>!</a:t>
            </a:r>
            <a:endParaRPr lang="fr-FR" sz="3000" dirty="0">
              <a:latin typeface="Arial Black" panose="020B0A04020102020204" pitchFamily="34" charset="0"/>
            </a:endParaRPr>
          </a:p>
        </p:txBody>
      </p:sp>
    </p:spTree>
    <p:extLst>
      <p:ext uri="{BB962C8B-B14F-4D97-AF65-F5344CB8AC3E}">
        <p14:creationId xmlns:p14="http://schemas.microsoft.com/office/powerpoint/2010/main" val="60348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43074"/>
            <a:ext cx="866748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Face à nos craintes</a:t>
            </a:r>
            <a:endParaRPr lang="fr-FR" sz="3600" dirty="0">
              <a:latin typeface="Arial Black" panose="020B0A04020102020204" pitchFamily="34" charset="0"/>
            </a:endParaRPr>
          </a:p>
        </p:txBody>
      </p:sp>
      <p:sp>
        <p:nvSpPr>
          <p:cNvPr id="3" name="Rectangle 2"/>
          <p:cNvSpPr/>
          <p:nvPr/>
        </p:nvSpPr>
        <p:spPr>
          <a:xfrm>
            <a:off x="115909" y="1005959"/>
            <a:ext cx="8950817" cy="5632311"/>
          </a:xfrm>
          <a:prstGeom prst="rect">
            <a:avLst/>
          </a:prstGeom>
        </p:spPr>
        <p:txBody>
          <a:bodyPr wrap="square">
            <a:spAutoFit/>
          </a:bodyPr>
          <a:lstStyle/>
          <a:p>
            <a:pPr algn="just"/>
            <a:r>
              <a:rPr lang="fr-FR" sz="3000" dirty="0" smtClean="0">
                <a:latin typeface="Arial Black" panose="020B0A04020102020204" pitchFamily="34" charset="0"/>
              </a:rPr>
              <a:t>Jean 20.21</a:t>
            </a:r>
          </a:p>
          <a:p>
            <a:pPr algn="just"/>
            <a:r>
              <a:rPr lang="fr-FR" sz="3000" dirty="0" smtClean="0">
                <a:latin typeface="Arial Black" panose="020B0A04020102020204" pitchFamily="34" charset="0"/>
              </a:rPr>
              <a:t>Jésus </a:t>
            </a:r>
            <a:r>
              <a:rPr lang="fr-FR" sz="3000" dirty="0">
                <a:latin typeface="Arial Black" panose="020B0A04020102020204" pitchFamily="34" charset="0"/>
              </a:rPr>
              <a:t>leur dit de nouveau : La paix </a:t>
            </a:r>
            <a:r>
              <a:rPr lang="fr-FR" sz="3000" dirty="0" smtClean="0">
                <a:latin typeface="Arial Black" panose="020B0A04020102020204" pitchFamily="34" charset="0"/>
              </a:rPr>
              <a:t>soit </a:t>
            </a:r>
            <a:r>
              <a:rPr lang="fr-FR" sz="3000" dirty="0">
                <a:latin typeface="Arial Black" panose="020B0A04020102020204" pitchFamily="34" charset="0"/>
              </a:rPr>
              <a:t>avec vous ! Comme le Père m’a envoyé, moi aussi je vous envoie</a:t>
            </a:r>
            <a:r>
              <a:rPr lang="fr-FR" sz="3000" dirty="0" smtClean="0">
                <a:latin typeface="Arial Black" panose="020B0A04020102020204" pitchFamily="34" charset="0"/>
              </a:rPr>
              <a:t>.</a:t>
            </a:r>
          </a:p>
          <a:p>
            <a:pPr algn="just"/>
            <a:endParaRPr lang="fr-FR" sz="3000" dirty="0">
              <a:latin typeface="Arial Black" panose="020B0A04020102020204" pitchFamily="34" charset="0"/>
            </a:endParaRPr>
          </a:p>
          <a:p>
            <a:pPr algn="just"/>
            <a:r>
              <a:rPr lang="fr-FR" sz="3000" dirty="0">
                <a:latin typeface="Arial Black" panose="020B0A04020102020204" pitchFamily="34" charset="0"/>
              </a:rPr>
              <a:t>Jean </a:t>
            </a:r>
            <a:r>
              <a:rPr lang="fr-FR" sz="3000" dirty="0" smtClean="0">
                <a:latin typeface="Arial Black" panose="020B0A04020102020204" pitchFamily="34" charset="0"/>
              </a:rPr>
              <a:t>20.26</a:t>
            </a:r>
          </a:p>
          <a:p>
            <a:pPr algn="just"/>
            <a:r>
              <a:rPr lang="fr-FR" sz="3000" dirty="0" smtClean="0">
                <a:latin typeface="Arial Black" panose="020B0A04020102020204" pitchFamily="34" charset="0"/>
              </a:rPr>
              <a:t>Huit </a:t>
            </a:r>
            <a:r>
              <a:rPr lang="fr-FR" sz="3000" dirty="0">
                <a:latin typeface="Arial Black" panose="020B0A04020102020204" pitchFamily="34" charset="0"/>
              </a:rPr>
              <a:t>jours après, les disciples de Jésus étaient de nouveau dans la maison, et Thomas se trouvait avec eux. Jésus vint, les portes étant fermées, se présenta au milieu d’eux, et dit : La paix </a:t>
            </a:r>
            <a:r>
              <a:rPr lang="fr-FR" sz="3000" dirty="0" smtClean="0">
                <a:latin typeface="Arial Black" panose="020B0A04020102020204" pitchFamily="34" charset="0"/>
              </a:rPr>
              <a:t>soit </a:t>
            </a:r>
            <a:r>
              <a:rPr lang="fr-FR" sz="3000" dirty="0">
                <a:latin typeface="Arial Black" panose="020B0A04020102020204" pitchFamily="34" charset="0"/>
              </a:rPr>
              <a:t>avec vous </a:t>
            </a:r>
            <a:r>
              <a:rPr lang="fr-FR" sz="3000" dirty="0" smtClean="0">
                <a:latin typeface="Arial Black" panose="020B0A04020102020204" pitchFamily="34" charset="0"/>
              </a:rPr>
              <a:t>! </a:t>
            </a:r>
            <a:r>
              <a:rPr lang="fr-FR" sz="3000" dirty="0" smtClean="0">
                <a:solidFill>
                  <a:srgbClr val="FFFF00"/>
                </a:solidFill>
                <a:latin typeface="Arial Black" panose="020B0A04020102020204" pitchFamily="34" charset="0"/>
              </a:rPr>
              <a:t>(Mon Seigneur et Mon Dieu)</a:t>
            </a:r>
            <a:endParaRPr lang="fr-FR" sz="30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32479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297621"/>
            <a:ext cx="678716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prière des Apôtres</a:t>
            </a:r>
            <a:endParaRPr lang="fr-FR" sz="3600" dirty="0">
              <a:latin typeface="Arial Black" panose="020B0A04020102020204" pitchFamily="34" charset="0"/>
            </a:endParaRPr>
          </a:p>
        </p:txBody>
      </p:sp>
      <p:sp>
        <p:nvSpPr>
          <p:cNvPr id="3" name="Rectangle 2"/>
          <p:cNvSpPr/>
          <p:nvPr/>
        </p:nvSpPr>
        <p:spPr>
          <a:xfrm>
            <a:off x="251137" y="1817329"/>
            <a:ext cx="8628845" cy="3046988"/>
          </a:xfrm>
          <a:prstGeom prst="rect">
            <a:avLst/>
          </a:prstGeom>
        </p:spPr>
        <p:txBody>
          <a:bodyPr wrap="square">
            <a:spAutoFit/>
          </a:bodyPr>
          <a:lstStyle/>
          <a:p>
            <a:pPr algn="just"/>
            <a:r>
              <a:rPr lang="fr-FR" sz="3200" dirty="0">
                <a:latin typeface="Arial Black" panose="020B0A04020102020204" pitchFamily="34" charset="0"/>
              </a:rPr>
              <a:t>Romains </a:t>
            </a:r>
            <a:r>
              <a:rPr lang="fr-FR" sz="3200" dirty="0" smtClean="0">
                <a:latin typeface="Arial Black" panose="020B0A04020102020204" pitchFamily="34" charset="0"/>
              </a:rPr>
              <a:t>1.7</a:t>
            </a:r>
          </a:p>
          <a:p>
            <a:pPr algn="just"/>
            <a:r>
              <a:rPr lang="fr-FR" sz="3200" dirty="0" smtClean="0">
                <a:latin typeface="Arial Black" panose="020B0A04020102020204" pitchFamily="34" charset="0"/>
              </a:rPr>
              <a:t>… à </a:t>
            </a:r>
            <a:r>
              <a:rPr lang="fr-FR" sz="3200" dirty="0">
                <a:latin typeface="Arial Black" panose="020B0A04020102020204" pitchFamily="34" charset="0"/>
              </a:rPr>
              <a:t>tous ceux qui, à Rome, sont bien-aimés de Dieu, appelés à être saints : que la grâce et la </a:t>
            </a:r>
            <a:r>
              <a:rPr lang="fr-FR" sz="3200" dirty="0" smtClean="0">
                <a:latin typeface="Arial Black" panose="020B0A04020102020204" pitchFamily="34" charset="0"/>
              </a:rPr>
              <a:t>paix vous </a:t>
            </a:r>
            <a:r>
              <a:rPr lang="fr-FR" sz="3200" dirty="0">
                <a:latin typeface="Arial Black" panose="020B0A04020102020204" pitchFamily="34" charset="0"/>
              </a:rPr>
              <a:t>soient données de la part de Dieu notre Père et du Seigneur Jésus-Christ !</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67840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136" y="127603"/>
            <a:ext cx="862884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réalité</a:t>
            </a:r>
            <a:endParaRPr lang="fr-FR" sz="3600" dirty="0">
              <a:latin typeface="Arial Black" panose="020B0A04020102020204" pitchFamily="34" charset="0"/>
            </a:endParaRPr>
          </a:p>
        </p:txBody>
      </p:sp>
      <p:sp>
        <p:nvSpPr>
          <p:cNvPr id="3" name="Rectangle 2"/>
          <p:cNvSpPr/>
          <p:nvPr/>
        </p:nvSpPr>
        <p:spPr>
          <a:xfrm>
            <a:off x="251136" y="1147628"/>
            <a:ext cx="8628845" cy="4524315"/>
          </a:xfrm>
          <a:prstGeom prst="rect">
            <a:avLst/>
          </a:prstGeom>
        </p:spPr>
        <p:txBody>
          <a:bodyPr wrap="square">
            <a:spAutoFit/>
          </a:bodyPr>
          <a:lstStyle/>
          <a:p>
            <a:pPr algn="just"/>
            <a:r>
              <a:rPr lang="fr-FR" sz="3200" dirty="0">
                <a:latin typeface="Arial Black" panose="020B0A04020102020204" pitchFamily="34" charset="0"/>
              </a:rPr>
              <a:t>Romains </a:t>
            </a:r>
            <a:r>
              <a:rPr lang="fr-FR" sz="3200" dirty="0" smtClean="0">
                <a:latin typeface="Arial Black" panose="020B0A04020102020204" pitchFamily="34" charset="0"/>
              </a:rPr>
              <a:t>5.1</a:t>
            </a:r>
          </a:p>
          <a:p>
            <a:pPr algn="just"/>
            <a:r>
              <a:rPr lang="fr-FR" sz="3200" dirty="0" smtClean="0">
                <a:latin typeface="Arial Black" panose="020B0A04020102020204" pitchFamily="34" charset="0"/>
              </a:rPr>
              <a:t>Etant </a:t>
            </a:r>
            <a:r>
              <a:rPr lang="fr-FR" sz="3200" dirty="0">
                <a:latin typeface="Arial Black" panose="020B0A04020102020204" pitchFamily="34" charset="0"/>
              </a:rPr>
              <a:t>donc justifiés par la foi, nous avons la paix </a:t>
            </a:r>
            <a:r>
              <a:rPr lang="fr-FR" sz="3200" dirty="0" smtClean="0">
                <a:latin typeface="Arial Black" panose="020B0A04020102020204" pitchFamily="34" charset="0"/>
              </a:rPr>
              <a:t>avec </a:t>
            </a:r>
            <a:r>
              <a:rPr lang="fr-FR" sz="3200" dirty="0">
                <a:latin typeface="Arial Black" panose="020B0A04020102020204" pitchFamily="34" charset="0"/>
              </a:rPr>
              <a:t>Dieu par notre Seigneur Jésus-Christ,</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Romains 8.6</a:t>
            </a:r>
          </a:p>
          <a:p>
            <a:pPr algn="just"/>
            <a:r>
              <a:rPr lang="fr-FR" sz="3200" dirty="0" smtClean="0">
                <a:latin typeface="Arial Black" panose="020B0A04020102020204" pitchFamily="34" charset="0"/>
              </a:rPr>
              <a:t>Et </a:t>
            </a:r>
            <a:r>
              <a:rPr lang="fr-FR" sz="3200" dirty="0">
                <a:latin typeface="Arial Black" panose="020B0A04020102020204" pitchFamily="34" charset="0"/>
              </a:rPr>
              <a:t>l’affection de la chair, c’est la mort, tandis que l’affection de l’esprit, c’est la vie et la </a:t>
            </a:r>
            <a:r>
              <a:rPr lang="fr-FR" sz="3200" dirty="0" smtClean="0">
                <a:latin typeface="Arial Black" panose="020B0A04020102020204" pitchFamily="34" charset="0"/>
              </a:rPr>
              <a:t>paix;</a:t>
            </a:r>
            <a:endParaRPr lang="fr-FR" sz="3200" dirty="0">
              <a:latin typeface="Arial Black" panose="020B0A04020102020204" pitchFamily="34" charset="0"/>
            </a:endParaRPr>
          </a:p>
        </p:txBody>
      </p:sp>
    </p:spTree>
    <p:extLst>
      <p:ext uri="{BB962C8B-B14F-4D97-AF65-F5344CB8AC3E}">
        <p14:creationId xmlns:p14="http://schemas.microsoft.com/office/powerpoint/2010/main" val="2349115363"/>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815</Words>
  <Application>Microsoft Office PowerPoint</Application>
  <PresentationFormat>Affichage à l'écran (4:3)</PresentationFormat>
  <Paragraphs>87</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26</cp:revision>
  <dcterms:created xsi:type="dcterms:W3CDTF">2016-05-15T04:38:12Z</dcterms:created>
  <dcterms:modified xsi:type="dcterms:W3CDTF">2016-07-29T16:11:43Z</dcterms:modified>
</cp:coreProperties>
</file>