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3" r:id="rId6"/>
    <p:sldId id="264" r:id="rId7"/>
    <p:sldId id="279" r:id="rId8"/>
    <p:sldId id="286" r:id="rId9"/>
    <p:sldId id="309" r:id="rId10"/>
    <p:sldId id="314" r:id="rId11"/>
    <p:sldId id="310" r:id="rId12"/>
    <p:sldId id="311" r:id="rId13"/>
    <p:sldId id="312" r:id="rId14"/>
    <p:sldId id="313" r:id="rId15"/>
    <p:sldId id="289" r:id="rId16"/>
    <p:sldId id="315" r:id="rId17"/>
    <p:sldId id="316" r:id="rId18"/>
    <p:sldId id="317" r:id="rId19"/>
    <p:sldId id="318" r:id="rId20"/>
    <p:sldId id="319" r:id="rId21"/>
    <p:sldId id="320" r:id="rId22"/>
    <p:sldId id="321" r:id="rId23"/>
    <p:sldId id="26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31/07/2016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31/07/2016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31/07/2016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31/07/2016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31/07/2016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31/07/2016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31/07/2016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31/07/2016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31/07/2016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31/07/2016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31/07/2016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31/07/2016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Dans le </a:t>
            </a:r>
            <a:r>
              <a:rPr lang="fr-FR" sz="3600" dirty="0" smtClean="0">
                <a:latin typeface="Arial Black" panose="020B0A04020102020204" pitchFamily="34" charset="0"/>
              </a:rPr>
              <a:t>monde grec</a:t>
            </a:r>
            <a:endParaRPr lang="fr-FR" sz="3600" dirty="0" smtClean="0">
              <a:latin typeface="Arial Black" panose="020B0A04020102020204" pitchFamily="34" charset="0"/>
            </a:endParaRPr>
          </a:p>
        </p:txBody>
      </p:sp>
      <p:sp>
        <p:nvSpPr>
          <p:cNvPr id="2" name="Rectangle 1"/>
          <p:cNvSpPr/>
          <p:nvPr/>
        </p:nvSpPr>
        <p:spPr>
          <a:xfrm>
            <a:off x="128790" y="1286333"/>
            <a:ext cx="8744754" cy="4031873"/>
          </a:xfrm>
          <a:prstGeom prst="rect">
            <a:avLst/>
          </a:prstGeom>
        </p:spPr>
        <p:txBody>
          <a:bodyPr wrap="square">
            <a:spAutoFit/>
          </a:bodyPr>
          <a:lstStyle/>
          <a:p>
            <a:pPr algn="just"/>
            <a:r>
              <a:rPr lang="fr-FR" sz="3200" dirty="0">
                <a:solidFill>
                  <a:srgbClr val="FFFF00"/>
                </a:solidFill>
                <a:latin typeface="Arial Black" panose="020B0A04020102020204" pitchFamily="34" charset="0"/>
              </a:rPr>
              <a:t>La </a:t>
            </a:r>
            <a:r>
              <a:rPr lang="fr-FR" sz="3200" dirty="0" smtClean="0">
                <a:solidFill>
                  <a:srgbClr val="FFFF00"/>
                </a:solidFill>
                <a:latin typeface="Arial Black" panose="020B0A04020102020204" pitchFamily="34" charset="0"/>
              </a:rPr>
              <a:t>tempérance</a:t>
            </a:r>
            <a:r>
              <a:rPr lang="fr-FR" sz="3200" dirty="0" smtClean="0">
                <a:latin typeface="Arial Black" panose="020B0A04020102020204" pitchFamily="34" charset="0"/>
              </a:rPr>
              <a:t> se rapporte </a:t>
            </a:r>
            <a:r>
              <a:rPr lang="fr-FR" sz="3200" dirty="0">
                <a:latin typeface="Arial Black" panose="020B0A04020102020204" pitchFamily="34" charset="0"/>
              </a:rPr>
              <a:t>uniquement au domaine de la </a:t>
            </a:r>
            <a:r>
              <a:rPr lang="fr-FR" sz="3200" dirty="0" smtClean="0">
                <a:latin typeface="Arial Black" panose="020B0A04020102020204" pitchFamily="34" charset="0"/>
              </a:rPr>
              <a:t>boisson.</a:t>
            </a:r>
          </a:p>
          <a:p>
            <a:pPr algn="just"/>
            <a:endParaRPr lang="fr-FR" sz="3200" dirty="0" smtClean="0">
              <a:latin typeface="Arial Black" panose="020B0A04020102020204" pitchFamily="34" charset="0"/>
            </a:endParaRPr>
          </a:p>
          <a:p>
            <a:pPr algn="just"/>
            <a:endParaRPr lang="fr-FR" sz="3200" dirty="0">
              <a:latin typeface="Arial Black" panose="020B0A04020102020204" pitchFamily="34" charset="0"/>
            </a:endParaRPr>
          </a:p>
          <a:p>
            <a:pPr algn="just"/>
            <a:r>
              <a:rPr lang="fr-FR" sz="3200" dirty="0" smtClean="0">
                <a:solidFill>
                  <a:srgbClr val="FFFF00"/>
                </a:solidFill>
                <a:latin typeface="Arial Black" panose="020B0A04020102020204" pitchFamily="34" charset="0"/>
              </a:rPr>
              <a:t>La </a:t>
            </a:r>
            <a:r>
              <a:rPr lang="fr-FR" sz="3200" dirty="0">
                <a:solidFill>
                  <a:srgbClr val="FFFF00"/>
                </a:solidFill>
                <a:latin typeface="Arial Black" panose="020B0A04020102020204" pitchFamily="34" charset="0"/>
              </a:rPr>
              <a:t>maîtrise de soi</a:t>
            </a:r>
            <a:r>
              <a:rPr lang="fr-FR" sz="3200" dirty="0">
                <a:latin typeface="Arial Black" panose="020B0A04020102020204" pitchFamily="34" charset="0"/>
              </a:rPr>
              <a:t> est la vertu de celui qui sait garder ses désirs, en particulier ses appétits sensuels sous le contrôle de sa volonté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93397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Tempérance / maitrise de soi</a:t>
            </a:r>
            <a:endParaRPr lang="fr-FR" sz="3600" dirty="0" smtClean="0">
              <a:latin typeface="Arial Black" panose="020B0A04020102020204" pitchFamily="34" charset="0"/>
            </a:endParaRPr>
          </a:p>
        </p:txBody>
      </p:sp>
      <p:sp>
        <p:nvSpPr>
          <p:cNvPr id="4" name="Rectangle 3"/>
          <p:cNvSpPr/>
          <p:nvPr/>
        </p:nvSpPr>
        <p:spPr>
          <a:xfrm>
            <a:off x="128789" y="1344597"/>
            <a:ext cx="8886421" cy="3046988"/>
          </a:xfrm>
          <a:prstGeom prst="rect">
            <a:avLst/>
          </a:prstGeom>
        </p:spPr>
        <p:txBody>
          <a:bodyPr wrap="square">
            <a:spAutoFit/>
          </a:bodyPr>
          <a:lstStyle/>
          <a:p>
            <a:pPr algn="just"/>
            <a:r>
              <a:rPr lang="fr-FR" sz="3200" dirty="0" smtClean="0">
                <a:latin typeface="Arial Black" panose="020B0A04020102020204" pitchFamily="34" charset="0"/>
              </a:rPr>
              <a:t>« </a:t>
            </a:r>
            <a:r>
              <a:rPr lang="fr-FR" sz="3200" dirty="0" err="1" smtClean="0">
                <a:latin typeface="Arial Black" panose="020B0A04020102020204" pitchFamily="34" charset="0"/>
              </a:rPr>
              <a:t>egkrateia</a:t>
            </a:r>
            <a:r>
              <a:rPr lang="fr-FR" sz="3200" dirty="0" smtClean="0">
                <a:latin typeface="Arial Black" panose="020B0A04020102020204" pitchFamily="34" charset="0"/>
              </a:rPr>
              <a:t> »</a:t>
            </a:r>
            <a:endParaRPr lang="fr-FR" sz="3200" dirty="0">
              <a:latin typeface="Arial Black" panose="020B0A04020102020204" pitchFamily="34" charset="0"/>
            </a:endParaRPr>
          </a:p>
          <a:p>
            <a:pPr algn="just"/>
            <a:r>
              <a:rPr lang="fr-FR" sz="3200" dirty="0" smtClean="0">
                <a:latin typeface="Arial Black" panose="020B0A04020102020204" pitchFamily="34" charset="0"/>
              </a:rPr>
              <a:t>Contrôle </a:t>
            </a:r>
            <a:r>
              <a:rPr lang="fr-FR" sz="3200" dirty="0">
                <a:latin typeface="Arial Black" panose="020B0A04020102020204" pitchFamily="34" charset="0"/>
              </a:rPr>
              <a:t>de soi, vertu de ceux qui sont maîtres de leurs désirs et de leurs passions, en particulier des appétits des sens, maîtrise de soi empire sur soi-même, </a:t>
            </a:r>
            <a:r>
              <a:rPr lang="fr-FR" sz="3200" dirty="0" smtClean="0">
                <a:latin typeface="Arial Black" panose="020B0A04020102020204" pitchFamily="34" charset="0"/>
              </a:rPr>
              <a:t>modération</a:t>
            </a:r>
            <a:endParaRPr lang="fr-FR" sz="3200" dirty="0">
              <a:latin typeface="Arial Black" panose="020B0A04020102020204" pitchFamily="34" charset="0"/>
            </a:endParaRPr>
          </a:p>
        </p:txBody>
      </p:sp>
    </p:spTree>
    <p:extLst>
      <p:ext uri="{BB962C8B-B14F-4D97-AF65-F5344CB8AC3E}">
        <p14:creationId xmlns:p14="http://schemas.microsoft.com/office/powerpoint/2010/main" val="3188869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Tempérance / maitrise de soi</a:t>
            </a:r>
            <a:endParaRPr lang="fr-FR" sz="3600" dirty="0" smtClean="0">
              <a:latin typeface="Arial Black" panose="020B0A04020102020204" pitchFamily="34" charset="0"/>
            </a:endParaRPr>
          </a:p>
        </p:txBody>
      </p:sp>
      <p:sp>
        <p:nvSpPr>
          <p:cNvPr id="4" name="Rectangle 3"/>
          <p:cNvSpPr/>
          <p:nvPr/>
        </p:nvSpPr>
        <p:spPr>
          <a:xfrm>
            <a:off x="128789" y="1344597"/>
            <a:ext cx="8886421" cy="4031873"/>
          </a:xfrm>
          <a:prstGeom prst="rect">
            <a:avLst/>
          </a:prstGeom>
        </p:spPr>
        <p:txBody>
          <a:bodyPr wrap="square">
            <a:spAutoFit/>
          </a:bodyPr>
          <a:lstStyle/>
          <a:p>
            <a:pPr algn="just"/>
            <a:r>
              <a:rPr lang="fr-FR" sz="3200" dirty="0" err="1" smtClean="0">
                <a:latin typeface="Arial Black" panose="020B0A04020102020204" pitchFamily="34" charset="0"/>
              </a:rPr>
              <a:t>Egkrates</a:t>
            </a:r>
            <a:endParaRPr lang="fr-FR" sz="3200" dirty="0" smtClean="0">
              <a:latin typeface="Arial Black" panose="020B0A04020102020204" pitchFamily="34" charset="0"/>
            </a:endParaRP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Qui </a:t>
            </a:r>
            <a:r>
              <a:rPr lang="fr-FR" sz="3200" dirty="0">
                <a:latin typeface="Arial Black" panose="020B0A04020102020204" pitchFamily="34" charset="0"/>
              </a:rPr>
              <a:t>a de la force en </a:t>
            </a:r>
            <a:r>
              <a:rPr lang="fr-FR" sz="3200" dirty="0" smtClean="0">
                <a:latin typeface="Arial Black" panose="020B0A04020102020204" pitchFamily="34" charset="0"/>
              </a:rPr>
              <a:t>soi-même.</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Maîtrise</a:t>
            </a:r>
            <a:r>
              <a:rPr lang="fr-FR" sz="3200" dirty="0">
                <a:latin typeface="Arial Black" panose="020B0A04020102020204" pitchFamily="34" charset="0"/>
              </a:rPr>
              <a:t>, contrôle, maître de, être bridé, se contenir, maîtrise de soi, qui se gouverne ou se contrôle soi-même, maître de soi-même, </a:t>
            </a:r>
            <a:r>
              <a:rPr lang="fr-FR" sz="3200" dirty="0" smtClean="0">
                <a:latin typeface="Arial Black" panose="020B0A04020102020204" pitchFamily="34" charset="0"/>
              </a:rPr>
              <a:t>continent.</a:t>
            </a:r>
            <a:endParaRPr lang="fr-FR" sz="3200" dirty="0">
              <a:latin typeface="Arial Black" panose="020B0A04020102020204" pitchFamily="34" charset="0"/>
            </a:endParaRPr>
          </a:p>
        </p:txBody>
      </p:sp>
    </p:spTree>
    <p:extLst>
      <p:ext uri="{BB962C8B-B14F-4D97-AF65-F5344CB8AC3E}">
        <p14:creationId xmlns:p14="http://schemas.microsoft.com/office/powerpoint/2010/main" val="23163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Tempérance / maitrise de soi</a:t>
            </a:r>
            <a:endParaRPr lang="fr-FR" sz="3600" dirty="0" smtClean="0">
              <a:latin typeface="Arial Black" panose="020B0A04020102020204" pitchFamily="34" charset="0"/>
            </a:endParaRPr>
          </a:p>
        </p:txBody>
      </p:sp>
      <p:sp>
        <p:nvSpPr>
          <p:cNvPr id="4" name="Rectangle 3"/>
          <p:cNvSpPr/>
          <p:nvPr/>
        </p:nvSpPr>
        <p:spPr>
          <a:xfrm>
            <a:off x="128789" y="1344597"/>
            <a:ext cx="8886421" cy="3539430"/>
          </a:xfrm>
          <a:prstGeom prst="rect">
            <a:avLst/>
          </a:prstGeom>
        </p:spPr>
        <p:txBody>
          <a:bodyPr wrap="square">
            <a:spAutoFit/>
          </a:bodyPr>
          <a:lstStyle/>
          <a:p>
            <a:pPr algn="just"/>
            <a:r>
              <a:rPr lang="fr-FR" sz="3200" dirty="0" err="1" smtClean="0">
                <a:latin typeface="Arial Black" panose="020B0A04020102020204" pitchFamily="34" charset="0"/>
              </a:rPr>
              <a:t>Sôphronismos</a:t>
            </a:r>
            <a:endParaRPr lang="fr-FR" sz="3200" dirty="0" smtClean="0">
              <a:latin typeface="Arial Black" panose="020B0A04020102020204" pitchFamily="34" charset="0"/>
            </a:endParaRP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1</a:t>
            </a:r>
            <a:r>
              <a:rPr lang="fr-FR" sz="3200" dirty="0">
                <a:latin typeface="Arial Black" panose="020B0A04020102020204" pitchFamily="34" charset="0"/>
              </a:rPr>
              <a:t>) une réprimande ou un appel à un esprit sain, à la modération et au contrôle de soi</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2</a:t>
            </a:r>
            <a:r>
              <a:rPr lang="fr-FR" sz="3200" dirty="0">
                <a:latin typeface="Arial Black" panose="020B0A04020102020204" pitchFamily="34" charset="0"/>
              </a:rPr>
              <a:t>) </a:t>
            </a:r>
            <a:r>
              <a:rPr lang="fr-FR" sz="3200" dirty="0" err="1">
                <a:latin typeface="Arial Black" panose="020B0A04020102020204" pitchFamily="34" charset="0"/>
              </a:rPr>
              <a:t>auto-contrôle</a:t>
            </a:r>
            <a:r>
              <a:rPr lang="fr-FR" sz="3200" dirty="0">
                <a:latin typeface="Arial Black" panose="020B0A04020102020204" pitchFamily="34" charset="0"/>
              </a:rPr>
              <a:t>, modération, </a:t>
            </a:r>
            <a:r>
              <a:rPr lang="fr-FR" sz="3200" dirty="0" smtClean="0">
                <a:latin typeface="Arial Black" panose="020B0A04020102020204" pitchFamily="34" charset="0"/>
              </a:rPr>
              <a:t>sobriété</a:t>
            </a:r>
            <a:endParaRPr lang="fr-FR" sz="3200" dirty="0">
              <a:latin typeface="Arial Black" panose="020B0A04020102020204" pitchFamily="34" charset="0"/>
            </a:endParaRPr>
          </a:p>
        </p:txBody>
      </p:sp>
    </p:spTree>
    <p:extLst>
      <p:ext uri="{BB962C8B-B14F-4D97-AF65-F5344CB8AC3E}">
        <p14:creationId xmlns:p14="http://schemas.microsoft.com/office/powerpoint/2010/main" val="2105342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Tempérance / maitrise de soi</a:t>
            </a:r>
            <a:endParaRPr lang="fr-FR" sz="3600" dirty="0" smtClean="0">
              <a:latin typeface="Arial Black" panose="020B0A04020102020204" pitchFamily="34" charset="0"/>
            </a:endParaRPr>
          </a:p>
        </p:txBody>
      </p:sp>
      <p:sp>
        <p:nvSpPr>
          <p:cNvPr id="4" name="Rectangle 3"/>
          <p:cNvSpPr/>
          <p:nvPr/>
        </p:nvSpPr>
        <p:spPr>
          <a:xfrm>
            <a:off x="128789" y="1769600"/>
            <a:ext cx="8886421" cy="1569660"/>
          </a:xfrm>
          <a:prstGeom prst="rect">
            <a:avLst/>
          </a:prstGeom>
        </p:spPr>
        <p:txBody>
          <a:bodyPr wrap="square">
            <a:spAutoFit/>
          </a:bodyPr>
          <a:lstStyle/>
          <a:p>
            <a:pPr algn="just"/>
            <a:r>
              <a:rPr lang="fr-FR" sz="3200" dirty="0" err="1" smtClean="0">
                <a:latin typeface="Arial Black" panose="020B0A04020102020204" pitchFamily="34" charset="0"/>
              </a:rPr>
              <a:t>nephaleos</a:t>
            </a:r>
            <a:endParaRPr lang="fr-FR" sz="3200" dirty="0">
              <a:latin typeface="Arial Black" panose="020B0A04020102020204" pitchFamily="34" charset="0"/>
            </a:endParaRP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Sobre</a:t>
            </a:r>
            <a:r>
              <a:rPr lang="fr-FR" sz="3200" dirty="0">
                <a:latin typeface="Arial Black" panose="020B0A04020102020204" pitchFamily="34" charset="0"/>
              </a:rPr>
              <a:t>, tempéré, modéré </a:t>
            </a:r>
          </a:p>
        </p:txBody>
      </p:sp>
    </p:spTree>
    <p:extLst>
      <p:ext uri="{BB962C8B-B14F-4D97-AF65-F5344CB8AC3E}">
        <p14:creationId xmlns:p14="http://schemas.microsoft.com/office/powerpoint/2010/main" val="446363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244662"/>
            <a:ext cx="888642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Vertu étrangère au monde</a:t>
            </a:r>
            <a:endParaRPr lang="fr-FR" sz="3200" dirty="0" smtClean="0">
              <a:latin typeface="Arial Black" panose="020B0A04020102020204" pitchFamily="34" charset="0"/>
            </a:endParaRPr>
          </a:p>
        </p:txBody>
      </p:sp>
      <p:sp>
        <p:nvSpPr>
          <p:cNvPr id="3" name="Rectangle 2"/>
          <p:cNvSpPr/>
          <p:nvPr/>
        </p:nvSpPr>
        <p:spPr>
          <a:xfrm>
            <a:off x="90149" y="1006373"/>
            <a:ext cx="8886421" cy="5693866"/>
          </a:xfrm>
          <a:prstGeom prst="rect">
            <a:avLst/>
          </a:prstGeom>
        </p:spPr>
        <p:txBody>
          <a:bodyPr wrap="square">
            <a:spAutoFit/>
          </a:bodyPr>
          <a:lstStyle/>
          <a:p>
            <a:pPr algn="just"/>
            <a:r>
              <a:rPr lang="fr-FR" sz="2800" dirty="0" smtClean="0">
                <a:latin typeface="Arial Black" panose="020B0A04020102020204" pitchFamily="34" charset="0"/>
              </a:rPr>
              <a:t>Actes 24.24-26</a:t>
            </a:r>
          </a:p>
          <a:p>
            <a:pPr algn="just"/>
            <a:endParaRPr lang="fr-FR" sz="2800" dirty="0" smtClean="0">
              <a:latin typeface="Arial Black" panose="020B0A04020102020204" pitchFamily="34" charset="0"/>
            </a:endParaRPr>
          </a:p>
          <a:p>
            <a:pPr algn="just"/>
            <a:r>
              <a:rPr lang="fr-FR" sz="2800" dirty="0" smtClean="0">
                <a:latin typeface="Arial Black" panose="020B0A04020102020204" pitchFamily="34" charset="0"/>
              </a:rPr>
              <a:t>Quelques </a:t>
            </a:r>
            <a:r>
              <a:rPr lang="fr-FR" sz="2800" dirty="0">
                <a:latin typeface="Arial Black" panose="020B0A04020102020204" pitchFamily="34" charset="0"/>
              </a:rPr>
              <a:t>jours après, Félix vint avec </a:t>
            </a:r>
            <a:r>
              <a:rPr lang="fr-FR" sz="2800" dirty="0" err="1">
                <a:latin typeface="Arial Black" panose="020B0A04020102020204" pitchFamily="34" charset="0"/>
              </a:rPr>
              <a:t>Drusille</a:t>
            </a:r>
            <a:r>
              <a:rPr lang="fr-FR" sz="2800" dirty="0">
                <a:latin typeface="Arial Black" panose="020B0A04020102020204" pitchFamily="34" charset="0"/>
              </a:rPr>
              <a:t>, sa femme, qui était Juive, et il fit appeler Paul. Il l’entendit sur la foi en Christ.</a:t>
            </a:r>
          </a:p>
          <a:p>
            <a:pPr algn="just"/>
            <a:r>
              <a:rPr lang="fr-FR" sz="2800" dirty="0" smtClean="0">
                <a:latin typeface="Arial Black" panose="020B0A04020102020204" pitchFamily="34" charset="0"/>
              </a:rPr>
              <a:t>Mais</a:t>
            </a:r>
            <a:r>
              <a:rPr lang="fr-FR" sz="2800" dirty="0">
                <a:latin typeface="Arial Black" panose="020B0A04020102020204" pitchFamily="34" charset="0"/>
              </a:rPr>
              <a:t>, comme </a:t>
            </a:r>
            <a:r>
              <a:rPr lang="fr-FR" sz="2800" dirty="0">
                <a:solidFill>
                  <a:srgbClr val="FFFF00"/>
                </a:solidFill>
                <a:latin typeface="Arial Black" panose="020B0A04020102020204" pitchFamily="34" charset="0"/>
              </a:rPr>
              <a:t>Paul discourait </a:t>
            </a:r>
            <a:r>
              <a:rPr lang="fr-FR" sz="2800" dirty="0">
                <a:latin typeface="Arial Black" panose="020B0A04020102020204" pitchFamily="34" charset="0"/>
              </a:rPr>
              <a:t>sur la justice, </a:t>
            </a:r>
            <a:r>
              <a:rPr lang="fr-FR" sz="2800" dirty="0">
                <a:solidFill>
                  <a:srgbClr val="FFFF00"/>
                </a:solidFill>
                <a:latin typeface="Arial Black" panose="020B0A04020102020204" pitchFamily="34" charset="0"/>
              </a:rPr>
              <a:t>sur la tempérance</a:t>
            </a:r>
            <a:r>
              <a:rPr lang="fr-FR" sz="2800" dirty="0">
                <a:latin typeface="Arial Black" panose="020B0A04020102020204" pitchFamily="34" charset="0"/>
              </a:rPr>
              <a:t>, et sur le jugement à venir, </a:t>
            </a:r>
            <a:r>
              <a:rPr lang="fr-FR" sz="2800" dirty="0">
                <a:solidFill>
                  <a:srgbClr val="FFFF00"/>
                </a:solidFill>
                <a:latin typeface="Arial Black" panose="020B0A04020102020204" pitchFamily="34" charset="0"/>
              </a:rPr>
              <a:t>Félix, effrayé, dit : Pour le moment retire-toi</a:t>
            </a:r>
            <a:r>
              <a:rPr lang="fr-FR" sz="2800" dirty="0">
                <a:latin typeface="Arial Black" panose="020B0A04020102020204" pitchFamily="34" charset="0"/>
              </a:rPr>
              <a:t> ; quand j’en trouverai l’occasion, je te rappellerai</a:t>
            </a:r>
            <a:r>
              <a:rPr lang="fr-FR" sz="2800" dirty="0" smtClean="0">
                <a:latin typeface="Arial Black" panose="020B0A04020102020204" pitchFamily="34" charset="0"/>
              </a:rPr>
              <a:t>. Il </a:t>
            </a:r>
            <a:r>
              <a:rPr lang="fr-FR" sz="2800" dirty="0">
                <a:latin typeface="Arial Black" panose="020B0A04020102020204" pitchFamily="34" charset="0"/>
              </a:rPr>
              <a:t>espérait en même temps que Paul lui donnerait de l’argent ; aussi l’envoyait-il chercher assez fréquemment, pour s’entretenir avec lui.</a:t>
            </a:r>
            <a:endParaRPr lang="fr-FR" sz="2800" dirty="0">
              <a:latin typeface="Arial Black" panose="020B0A04020102020204" pitchFamily="34" charset="0"/>
            </a:endParaRPr>
          </a:p>
        </p:txBody>
      </p:sp>
    </p:spTree>
    <p:extLst>
      <p:ext uri="{BB962C8B-B14F-4D97-AF65-F5344CB8AC3E}">
        <p14:creationId xmlns:p14="http://schemas.microsoft.com/office/powerpoint/2010/main" val="320932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128751"/>
            <a:ext cx="8886421"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Vertu indispensable au enfants de Dieu</a:t>
            </a:r>
            <a:endParaRPr lang="fr-FR" sz="3200" dirty="0" smtClean="0">
              <a:latin typeface="Arial Black" panose="020B0A04020102020204" pitchFamily="34" charset="0"/>
            </a:endParaRPr>
          </a:p>
        </p:txBody>
      </p:sp>
      <p:sp>
        <p:nvSpPr>
          <p:cNvPr id="3" name="Rectangle 2"/>
          <p:cNvSpPr/>
          <p:nvPr/>
        </p:nvSpPr>
        <p:spPr>
          <a:xfrm>
            <a:off x="90149" y="1328347"/>
            <a:ext cx="8886421" cy="5509200"/>
          </a:xfrm>
          <a:prstGeom prst="rect">
            <a:avLst/>
          </a:prstGeom>
        </p:spPr>
        <p:txBody>
          <a:bodyPr wrap="square">
            <a:spAutoFit/>
          </a:bodyPr>
          <a:lstStyle/>
          <a:p>
            <a:pPr algn="just"/>
            <a:r>
              <a:rPr lang="fr-FR" sz="2800" dirty="0">
                <a:latin typeface="Arial Black" panose="020B0A04020102020204" pitchFamily="34" charset="0"/>
              </a:rPr>
              <a:t>1 Timothée 3.2-3 : </a:t>
            </a:r>
            <a:r>
              <a:rPr lang="fr-FR" sz="2800" dirty="0">
                <a:solidFill>
                  <a:srgbClr val="FFFF00"/>
                </a:solidFill>
                <a:latin typeface="Arial Black" panose="020B0A04020102020204" pitchFamily="34" charset="0"/>
              </a:rPr>
              <a:t>Il faut donc que l’évêque </a:t>
            </a:r>
            <a:r>
              <a:rPr lang="fr-FR" sz="2800" dirty="0">
                <a:latin typeface="Arial Black" panose="020B0A04020102020204" pitchFamily="34" charset="0"/>
              </a:rPr>
              <a:t>soit irréprochable, mari d’une seule femme, sobre, modéré, réglé dans sa conduite, hospitalier, propre à l’enseignement. Il faut qu’il ne soit ni adonné au vin, ni violent, mais indulgent, pacifique, désintéressé</a:t>
            </a:r>
            <a:r>
              <a:rPr lang="fr-FR" sz="2800" dirty="0" smtClean="0">
                <a:latin typeface="Arial Black" panose="020B0A04020102020204" pitchFamily="34" charset="0"/>
              </a:rPr>
              <a:t>.</a:t>
            </a:r>
          </a:p>
          <a:p>
            <a:pPr algn="just"/>
            <a:endParaRPr lang="fr-FR" sz="800" dirty="0">
              <a:latin typeface="Arial Black" panose="020B0A04020102020204" pitchFamily="34" charset="0"/>
            </a:endParaRPr>
          </a:p>
          <a:p>
            <a:pPr algn="just"/>
            <a:r>
              <a:rPr lang="fr-FR" sz="2800" dirty="0">
                <a:latin typeface="Arial Black" panose="020B0A04020102020204" pitchFamily="34" charset="0"/>
              </a:rPr>
              <a:t>1 Timothée 3.11 : </a:t>
            </a:r>
            <a:r>
              <a:rPr lang="fr-FR" sz="2800" dirty="0">
                <a:solidFill>
                  <a:srgbClr val="FFFF00"/>
                </a:solidFill>
                <a:latin typeface="Arial Black" panose="020B0A04020102020204" pitchFamily="34" charset="0"/>
              </a:rPr>
              <a:t>Les femmes, de même</a:t>
            </a:r>
            <a:r>
              <a:rPr lang="fr-FR" sz="2800" dirty="0">
                <a:latin typeface="Arial Black" panose="020B0A04020102020204" pitchFamily="34" charset="0"/>
              </a:rPr>
              <a:t>, doivent être honnêtes, non médisantes, sobres, fidèles en toutes choses</a:t>
            </a:r>
            <a:r>
              <a:rPr lang="fr-FR" sz="2800" dirty="0" smtClean="0">
                <a:latin typeface="Arial Black" panose="020B0A04020102020204" pitchFamily="34" charset="0"/>
              </a:rPr>
              <a:t>.</a:t>
            </a:r>
          </a:p>
          <a:p>
            <a:pPr algn="just"/>
            <a:endParaRPr lang="fr-FR" sz="800" dirty="0">
              <a:latin typeface="Arial Black" panose="020B0A04020102020204" pitchFamily="34" charset="0"/>
            </a:endParaRPr>
          </a:p>
          <a:p>
            <a:pPr algn="just"/>
            <a:r>
              <a:rPr lang="fr-FR" sz="2800" dirty="0">
                <a:latin typeface="Arial Black" panose="020B0A04020102020204" pitchFamily="34" charset="0"/>
              </a:rPr>
              <a:t>Tite 2.2 : </a:t>
            </a:r>
            <a:r>
              <a:rPr lang="fr-FR" sz="2800" dirty="0">
                <a:solidFill>
                  <a:srgbClr val="FFFF00"/>
                </a:solidFill>
                <a:latin typeface="Arial Black" panose="020B0A04020102020204" pitchFamily="34" charset="0"/>
              </a:rPr>
              <a:t>Dis que les vieillards </a:t>
            </a:r>
            <a:r>
              <a:rPr lang="fr-FR" sz="2800" dirty="0">
                <a:latin typeface="Arial Black" panose="020B0A04020102020204" pitchFamily="34" charset="0"/>
              </a:rPr>
              <a:t>doivent être sobres, honnêtes, modérés, sains dans la foi, dans la charité, dans la patience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704366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49" y="412086"/>
            <a:ext cx="888642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Sur notre caractère</a:t>
            </a:r>
            <a:endParaRPr lang="fr-FR" sz="3200" dirty="0" smtClean="0">
              <a:latin typeface="Arial Black" panose="020B0A04020102020204" pitchFamily="34" charset="0"/>
            </a:endParaRPr>
          </a:p>
        </p:txBody>
      </p:sp>
      <p:sp>
        <p:nvSpPr>
          <p:cNvPr id="3" name="Rectangle 2"/>
          <p:cNvSpPr/>
          <p:nvPr/>
        </p:nvSpPr>
        <p:spPr>
          <a:xfrm>
            <a:off x="90149" y="1637440"/>
            <a:ext cx="8886421" cy="2246769"/>
          </a:xfrm>
          <a:prstGeom prst="rect">
            <a:avLst/>
          </a:prstGeom>
        </p:spPr>
        <p:txBody>
          <a:bodyPr wrap="square">
            <a:spAutoFit/>
          </a:bodyPr>
          <a:lstStyle/>
          <a:p>
            <a:pPr algn="just"/>
            <a:r>
              <a:rPr lang="fr-FR" sz="2800" dirty="0" smtClean="0">
                <a:latin typeface="Arial Black" panose="020B0A04020102020204" pitchFamily="34" charset="0"/>
              </a:rPr>
              <a:t>Proverbe 16.32</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Celui </a:t>
            </a:r>
            <a:r>
              <a:rPr lang="fr-FR" sz="2800" dirty="0">
                <a:latin typeface="Arial Black" panose="020B0A04020102020204" pitchFamily="34" charset="0"/>
              </a:rPr>
              <a:t>qui est lent à la colère vaut mieux qu’un héros, Et celui qui est maître de lui-même, que celui qui prend des villes.</a:t>
            </a:r>
          </a:p>
        </p:txBody>
      </p:sp>
    </p:spTree>
    <p:extLst>
      <p:ext uri="{BB962C8B-B14F-4D97-AF65-F5344CB8AC3E}">
        <p14:creationId xmlns:p14="http://schemas.microsoft.com/office/powerpoint/2010/main" val="3829540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47" y="193145"/>
            <a:ext cx="888642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Sur notre chair</a:t>
            </a:r>
            <a:endParaRPr lang="fr-FR" sz="3200" dirty="0" smtClean="0">
              <a:latin typeface="Arial Black" panose="020B0A04020102020204" pitchFamily="34" charset="0"/>
            </a:endParaRPr>
          </a:p>
        </p:txBody>
      </p:sp>
      <p:sp>
        <p:nvSpPr>
          <p:cNvPr id="3" name="Rectangle 2"/>
          <p:cNvSpPr/>
          <p:nvPr/>
        </p:nvSpPr>
        <p:spPr>
          <a:xfrm>
            <a:off x="90147" y="1032133"/>
            <a:ext cx="8886421" cy="5693866"/>
          </a:xfrm>
          <a:prstGeom prst="rect">
            <a:avLst/>
          </a:prstGeom>
        </p:spPr>
        <p:txBody>
          <a:bodyPr wrap="square">
            <a:spAutoFit/>
          </a:bodyPr>
          <a:lstStyle/>
          <a:p>
            <a:pPr algn="just"/>
            <a:r>
              <a:rPr lang="fr-FR" sz="2800" dirty="0" smtClean="0">
                <a:latin typeface="Arial Black" panose="020B0A04020102020204" pitchFamily="34" charset="0"/>
              </a:rPr>
              <a:t>Romains 6.12-14</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 Que le péché ne règne donc point dans votre corps mortel, et n’obéissez pas à ses convoitises</a:t>
            </a:r>
            <a:r>
              <a:rPr lang="fr-FR" sz="2800" dirty="0" smtClean="0">
                <a:latin typeface="Arial Black" panose="020B0A04020102020204" pitchFamily="34" charset="0"/>
              </a:rPr>
              <a:t>. Ne </a:t>
            </a:r>
            <a:r>
              <a:rPr lang="fr-FR" sz="2800" dirty="0">
                <a:latin typeface="Arial Black" panose="020B0A04020102020204" pitchFamily="34" charset="0"/>
              </a:rPr>
              <a:t>livrez pas vos membres au péché, comme des instruments d’iniquité ; mais donnez-vous vous-mêmes à Dieu, comme étant vivants de morts que vous étiez, et offrez à Dieu vos membres, comme des instruments de justice</a:t>
            </a:r>
            <a:r>
              <a:rPr lang="fr-FR" sz="2800" dirty="0" smtClean="0">
                <a:latin typeface="Arial Black" panose="020B0A04020102020204" pitchFamily="34" charset="0"/>
              </a:rPr>
              <a:t>. Car </a:t>
            </a:r>
            <a:r>
              <a:rPr lang="fr-FR" sz="2800" dirty="0">
                <a:latin typeface="Arial Black" panose="020B0A04020102020204" pitchFamily="34" charset="0"/>
              </a:rPr>
              <a:t>le péché n’aura point de pouvoir sur vous, puisque vous êtes, non sous la loi, mais sous la grâce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351588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47" y="193145"/>
            <a:ext cx="888642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Sur notre langue</a:t>
            </a:r>
            <a:endParaRPr lang="fr-FR" sz="3200" dirty="0" smtClean="0">
              <a:latin typeface="Arial Black" panose="020B0A04020102020204" pitchFamily="34" charset="0"/>
            </a:endParaRPr>
          </a:p>
        </p:txBody>
      </p:sp>
      <p:sp>
        <p:nvSpPr>
          <p:cNvPr id="3" name="Rectangle 2"/>
          <p:cNvSpPr/>
          <p:nvPr/>
        </p:nvSpPr>
        <p:spPr>
          <a:xfrm>
            <a:off x="90147" y="1263953"/>
            <a:ext cx="8886421" cy="2677656"/>
          </a:xfrm>
          <a:prstGeom prst="rect">
            <a:avLst/>
          </a:prstGeom>
        </p:spPr>
        <p:txBody>
          <a:bodyPr wrap="square">
            <a:spAutoFit/>
          </a:bodyPr>
          <a:lstStyle/>
          <a:p>
            <a:pPr algn="just"/>
            <a:r>
              <a:rPr lang="fr-FR" sz="2800" dirty="0" smtClean="0">
                <a:latin typeface="Arial Black" panose="020B0A04020102020204" pitchFamily="34" charset="0"/>
              </a:rPr>
              <a:t>Jacques 3.2</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Nous bronchons tous de plusieurs manières. Si quelqu’un ne bronche point en paroles, c’est un homme parfait, capable de tenir tout son corps en bride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5221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34826"/>
            <a:ext cx="888642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1 Pierre 1.13-16</a:t>
            </a:r>
            <a:endParaRPr lang="fr-FR" sz="5400" dirty="0">
              <a:latin typeface="Arial Black" panose="020B0A04020102020204" pitchFamily="34" charset="0"/>
            </a:endParaRPr>
          </a:p>
        </p:txBody>
      </p:sp>
    </p:spTree>
    <p:extLst>
      <p:ext uri="{BB962C8B-B14F-4D97-AF65-F5344CB8AC3E}">
        <p14:creationId xmlns:p14="http://schemas.microsoft.com/office/powerpoint/2010/main" val="226940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47" y="193145"/>
            <a:ext cx="888642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Jésus-Christ nous donne de le vivre</a:t>
            </a:r>
            <a:endParaRPr lang="fr-FR" sz="3200" dirty="0" smtClean="0">
              <a:latin typeface="Arial Black" panose="020B0A04020102020204" pitchFamily="34" charset="0"/>
            </a:endParaRPr>
          </a:p>
        </p:txBody>
      </p:sp>
      <p:sp>
        <p:nvSpPr>
          <p:cNvPr id="3" name="Rectangle 2"/>
          <p:cNvSpPr/>
          <p:nvPr/>
        </p:nvSpPr>
        <p:spPr>
          <a:xfrm>
            <a:off x="90147" y="1263953"/>
            <a:ext cx="8886421" cy="8279190"/>
          </a:xfrm>
          <a:prstGeom prst="rect">
            <a:avLst/>
          </a:prstGeom>
        </p:spPr>
        <p:txBody>
          <a:bodyPr wrap="square">
            <a:spAutoFit/>
          </a:bodyPr>
          <a:lstStyle/>
          <a:p>
            <a:pPr algn="just"/>
            <a:r>
              <a:rPr lang="fr-FR" sz="2800" dirty="0" smtClean="0">
                <a:latin typeface="Arial Black" panose="020B0A04020102020204" pitchFamily="34" charset="0"/>
              </a:rPr>
              <a:t>1 Pierre 1.3-4</a:t>
            </a:r>
            <a:endParaRPr lang="fr-FR" sz="2800" dirty="0">
              <a:latin typeface="Arial Black" panose="020B0A04020102020204" pitchFamily="34" charset="0"/>
            </a:endParaRPr>
          </a:p>
          <a:p>
            <a:pPr algn="just"/>
            <a:r>
              <a:rPr lang="fr-FR" sz="2800" dirty="0">
                <a:latin typeface="Arial Black" panose="020B0A04020102020204" pitchFamily="34" charset="0"/>
              </a:rPr>
              <a:t>Comme sa divine puissance nous a donné tout ce qui contribue à la vie et à la piété, au moyen de la connaissance de celui qui nous a appelés par sa propre gloire et par sa vertu</a:t>
            </a:r>
            <a:r>
              <a:rPr lang="fr-FR" sz="2800" dirty="0" smtClean="0">
                <a:latin typeface="Arial Black" panose="020B0A04020102020204" pitchFamily="34" charset="0"/>
              </a:rPr>
              <a:t>, lesquelles </a:t>
            </a:r>
            <a:r>
              <a:rPr lang="fr-FR" sz="2800" dirty="0">
                <a:latin typeface="Arial Black" panose="020B0A04020102020204" pitchFamily="34" charset="0"/>
              </a:rPr>
              <a:t>nous assurent de sa part les plus grandes et les plus précieuses promesses, afin que par elles vous deveniez participants de la nature divine, en fuyant la corruption qui existe dans le monde par la convoitise,</a:t>
            </a:r>
          </a:p>
          <a:p>
            <a:pPr algn="just"/>
            <a:r>
              <a:rPr lang="fr-FR" sz="2800" dirty="0">
                <a:latin typeface="Arial Black" panose="020B0A04020102020204" pitchFamily="34" charset="0"/>
              </a:rPr>
              <a:t>5 ¶  à cause de cela même, faites tous vos efforts pour joindre à votre foi la vertu, à la vertu la science,</a:t>
            </a:r>
          </a:p>
          <a:p>
            <a:pPr algn="just"/>
            <a:r>
              <a:rPr lang="fr-FR" sz="2800" dirty="0">
                <a:latin typeface="Arial Black" panose="020B0A04020102020204" pitchFamily="34" charset="0"/>
              </a:rPr>
              <a:t>6  à la science la tempérance, à la tempérance la patience, à la patience la piété,</a:t>
            </a:r>
          </a:p>
          <a:p>
            <a:pPr algn="just"/>
            <a:r>
              <a:rPr lang="fr-FR" sz="2800" dirty="0">
                <a:latin typeface="Arial Black" panose="020B0A04020102020204" pitchFamily="34" charset="0"/>
              </a:rPr>
              <a:t>7  à la piété l’amour fraternel, à l’amour fraternel la charité.</a:t>
            </a:r>
          </a:p>
        </p:txBody>
      </p:sp>
    </p:spTree>
    <p:extLst>
      <p:ext uri="{BB962C8B-B14F-4D97-AF65-F5344CB8AC3E}">
        <p14:creationId xmlns:p14="http://schemas.microsoft.com/office/powerpoint/2010/main" val="1900865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47" y="193145"/>
            <a:ext cx="888642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Notre part</a:t>
            </a:r>
            <a:endParaRPr lang="fr-FR" sz="3200" dirty="0" smtClean="0">
              <a:latin typeface="Arial Black" panose="020B0A04020102020204" pitchFamily="34" charset="0"/>
            </a:endParaRPr>
          </a:p>
        </p:txBody>
      </p:sp>
      <p:sp>
        <p:nvSpPr>
          <p:cNvPr id="3" name="Rectangle 2"/>
          <p:cNvSpPr/>
          <p:nvPr/>
        </p:nvSpPr>
        <p:spPr>
          <a:xfrm>
            <a:off x="90147" y="1263953"/>
            <a:ext cx="8886421" cy="3539430"/>
          </a:xfrm>
          <a:prstGeom prst="rect">
            <a:avLst/>
          </a:prstGeom>
        </p:spPr>
        <p:txBody>
          <a:bodyPr wrap="square">
            <a:spAutoFit/>
          </a:bodyPr>
          <a:lstStyle/>
          <a:p>
            <a:pPr algn="just"/>
            <a:r>
              <a:rPr lang="fr-FR" sz="2800" dirty="0" smtClean="0">
                <a:latin typeface="Arial Black" panose="020B0A04020102020204" pitchFamily="34" charset="0"/>
              </a:rPr>
              <a:t>1 Pierre 1.5-7</a:t>
            </a:r>
            <a:endParaRPr lang="fr-FR" sz="2800" dirty="0">
              <a:latin typeface="Arial Black" panose="020B0A04020102020204" pitchFamily="34" charset="0"/>
            </a:endParaRP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 </a:t>
            </a:r>
            <a:r>
              <a:rPr lang="fr-FR" sz="2800" dirty="0">
                <a:latin typeface="Arial Black" panose="020B0A04020102020204" pitchFamily="34" charset="0"/>
              </a:rPr>
              <a:t>à cause de cela même, faites tous vos efforts pour joindre à votre foi la vertu, à la vertu la science</a:t>
            </a:r>
            <a:r>
              <a:rPr lang="fr-FR" sz="2800" dirty="0" smtClean="0">
                <a:latin typeface="Arial Black" panose="020B0A04020102020204" pitchFamily="34" charset="0"/>
              </a:rPr>
              <a:t>, à </a:t>
            </a:r>
            <a:r>
              <a:rPr lang="fr-FR" sz="2800" dirty="0">
                <a:latin typeface="Arial Black" panose="020B0A04020102020204" pitchFamily="34" charset="0"/>
              </a:rPr>
              <a:t>la science la tempérance, à la tempérance la patience, à la patience la piété</a:t>
            </a:r>
            <a:r>
              <a:rPr lang="fr-FR" sz="2800" dirty="0" smtClean="0">
                <a:latin typeface="Arial Black" panose="020B0A04020102020204" pitchFamily="34" charset="0"/>
              </a:rPr>
              <a:t>, à </a:t>
            </a:r>
            <a:r>
              <a:rPr lang="fr-FR" sz="2800" dirty="0">
                <a:latin typeface="Arial Black" panose="020B0A04020102020204" pitchFamily="34" charset="0"/>
              </a:rPr>
              <a:t>la piété l’amour fraternel, à l’amour fraternel la charité.</a:t>
            </a:r>
          </a:p>
        </p:txBody>
      </p:sp>
    </p:spTree>
    <p:extLst>
      <p:ext uri="{BB962C8B-B14F-4D97-AF65-F5344CB8AC3E}">
        <p14:creationId xmlns:p14="http://schemas.microsoft.com/office/powerpoint/2010/main" val="874682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47" y="193145"/>
            <a:ext cx="8886421"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La part du Saint Esprit</a:t>
            </a:r>
            <a:endParaRPr lang="fr-FR" sz="3200" dirty="0" smtClean="0">
              <a:latin typeface="Arial Black" panose="020B0A04020102020204" pitchFamily="34" charset="0"/>
            </a:endParaRPr>
          </a:p>
        </p:txBody>
      </p:sp>
      <p:sp>
        <p:nvSpPr>
          <p:cNvPr id="3" name="Rectangle 2"/>
          <p:cNvSpPr/>
          <p:nvPr/>
        </p:nvSpPr>
        <p:spPr>
          <a:xfrm>
            <a:off x="90147" y="1263953"/>
            <a:ext cx="8886421" cy="2677656"/>
          </a:xfrm>
          <a:prstGeom prst="rect">
            <a:avLst/>
          </a:prstGeom>
        </p:spPr>
        <p:txBody>
          <a:bodyPr wrap="square">
            <a:spAutoFit/>
          </a:bodyPr>
          <a:lstStyle/>
          <a:p>
            <a:pPr algn="just"/>
            <a:r>
              <a:rPr lang="fr-FR" sz="2800" dirty="0" smtClean="0">
                <a:latin typeface="Arial Black" panose="020B0A04020102020204" pitchFamily="34" charset="0"/>
              </a:rPr>
              <a:t>Galates 5.22-23</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Mais </a:t>
            </a:r>
            <a:r>
              <a:rPr lang="fr-FR" sz="2800" dirty="0">
                <a:latin typeface="Arial Black" panose="020B0A04020102020204" pitchFamily="34" charset="0"/>
              </a:rPr>
              <a:t>le fruit de l’Esprit, c’est l’amour, la joie, la paix, la patience, la bonté, la bénignité, la fidélité</a:t>
            </a:r>
            <a:r>
              <a:rPr lang="fr-FR" sz="2800" dirty="0" smtClean="0">
                <a:latin typeface="Arial Black" panose="020B0A04020102020204" pitchFamily="34" charset="0"/>
              </a:rPr>
              <a:t>, la </a:t>
            </a:r>
            <a:r>
              <a:rPr lang="fr-FR" sz="2800" dirty="0">
                <a:latin typeface="Arial Black" panose="020B0A04020102020204" pitchFamily="34" charset="0"/>
              </a:rPr>
              <a:t>douceur, la tempérance ; </a:t>
            </a:r>
            <a:r>
              <a:rPr lang="fr-FR" sz="2800" dirty="0" smtClean="0">
                <a:latin typeface="Arial Black" panose="020B0A04020102020204" pitchFamily="34" charset="0"/>
              </a:rPr>
              <a:t>la </a:t>
            </a:r>
            <a:r>
              <a:rPr lang="fr-FR" sz="2800" dirty="0">
                <a:latin typeface="Arial Black" panose="020B0A04020102020204" pitchFamily="34" charset="0"/>
              </a:rPr>
              <a:t>loi n’est pas contre ces choses</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1927246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399209"/>
            <a:ext cx="8886421" cy="5016758"/>
          </a:xfrm>
          <a:prstGeom prst="rect">
            <a:avLst/>
          </a:prstGeom>
        </p:spPr>
        <p:txBody>
          <a:bodyPr wrap="square">
            <a:spAutoFit/>
          </a:bodyPr>
          <a:lstStyle/>
          <a:p>
            <a:pPr algn="just"/>
            <a:r>
              <a:rPr lang="fr-FR" sz="3200" dirty="0" smtClean="0">
                <a:latin typeface="Arial Black" panose="020B0A04020102020204" pitchFamily="34" charset="0"/>
              </a:rPr>
              <a:t>C’est pourquoi, ceignez les reins de votre entendement, soyez sobres, et ayez une entière espérance dans la grâce qui vous sera apportée, lorsque Jésus-Christ apparaîtra.</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des enfants obéissants, ne vous conformez pas aux convoitises que vous aviez autrefois, quand vous étiez dans l’ignorance.</a:t>
            </a:r>
          </a:p>
        </p:txBody>
      </p:sp>
    </p:spTree>
    <p:extLst>
      <p:ext uri="{BB962C8B-B14F-4D97-AF65-F5344CB8AC3E}">
        <p14:creationId xmlns:p14="http://schemas.microsoft.com/office/powerpoint/2010/main" val="88814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772696"/>
            <a:ext cx="8886421" cy="2554545"/>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 Vous serez saints, car je suis saint.</a:t>
            </a:r>
          </a:p>
        </p:txBody>
      </p:sp>
    </p:spTree>
    <p:extLst>
      <p:ext uri="{BB962C8B-B14F-4D97-AF65-F5344CB8AC3E}">
        <p14:creationId xmlns:p14="http://schemas.microsoft.com/office/powerpoint/2010/main" val="70729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20"/>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Vous serez saints, car je suis saint</a:t>
            </a:r>
          </a:p>
        </p:txBody>
      </p:sp>
      <p:sp>
        <p:nvSpPr>
          <p:cNvPr id="3" name="Rectangle 2"/>
          <p:cNvSpPr/>
          <p:nvPr/>
        </p:nvSpPr>
        <p:spPr>
          <a:xfrm>
            <a:off x="103030" y="1285705"/>
            <a:ext cx="8886421" cy="4832092"/>
          </a:xfrm>
          <a:prstGeom prst="rect">
            <a:avLst/>
          </a:prstGeom>
        </p:spPr>
        <p:txBody>
          <a:bodyPr wrap="square">
            <a:spAutoFit/>
          </a:bodyPr>
          <a:lstStyle/>
          <a:p>
            <a:pPr algn="just"/>
            <a:r>
              <a:rPr lang="fr-FR" sz="2800" dirty="0" smtClean="0">
                <a:latin typeface="Arial Black" panose="020B0A04020102020204" pitchFamily="34" charset="0"/>
              </a:rPr>
              <a:t>Lévitique 20.26</a:t>
            </a:r>
          </a:p>
          <a:p>
            <a:pPr algn="just"/>
            <a:r>
              <a:rPr lang="fr-FR" sz="2800" dirty="0" smtClean="0">
                <a:latin typeface="Arial Black" panose="020B0A04020102020204" pitchFamily="34" charset="0"/>
              </a:rPr>
              <a:t>Vous serez saints pour moi, car je suis saint, moi, l’Eternel ; je vous ai séparés des peuples, afin que vous soyez à moi.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Jean 17.14-15</a:t>
            </a:r>
          </a:p>
          <a:p>
            <a:pPr algn="just"/>
            <a:r>
              <a:rPr lang="fr-FR" sz="2800" dirty="0" smtClean="0">
                <a:latin typeface="Arial Black" panose="020B0A04020102020204" pitchFamily="34" charset="0"/>
              </a:rPr>
              <a:t>Je leur ai donné ta parole ; et le monde les a haïs, parce qu’ils ne sont pas du monde, comme moi je ne suis pas du monde. Je ne te prie pas de les ôter du monde, mais de les préserver du mal.</a:t>
            </a:r>
          </a:p>
        </p:txBody>
      </p:sp>
    </p:spTree>
    <p:extLst>
      <p:ext uri="{BB962C8B-B14F-4D97-AF65-F5344CB8AC3E}">
        <p14:creationId xmlns:p14="http://schemas.microsoft.com/office/powerpoint/2010/main" val="76836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Tree>
    <p:extLst>
      <p:ext uri="{BB962C8B-B14F-4D97-AF65-F5344CB8AC3E}">
        <p14:creationId xmlns:p14="http://schemas.microsoft.com/office/powerpoint/2010/main" val="55938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Porter du fruit</a:t>
            </a:r>
            <a:endParaRPr lang="fr-FR" sz="3600" dirty="0" smtClean="0">
              <a:latin typeface="Arial Black" panose="020B0A04020102020204" pitchFamily="34" charset="0"/>
            </a:endParaRPr>
          </a:p>
        </p:txBody>
      </p:sp>
      <p:sp>
        <p:nvSpPr>
          <p:cNvPr id="5" name="Rectangle 4"/>
          <p:cNvSpPr/>
          <p:nvPr/>
        </p:nvSpPr>
        <p:spPr>
          <a:xfrm>
            <a:off x="10732" y="1335075"/>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a:t>
            </a:r>
            <a:r>
              <a:rPr lang="fr-FR" sz="3600" dirty="0" smtClean="0">
                <a:latin typeface="Arial Black" panose="020B0A04020102020204" pitchFamily="34" charset="0"/>
              </a:rPr>
              <a:t>joie</a:t>
            </a:r>
            <a:endParaRPr lang="fr-FR" sz="3600" dirty="0" smtClean="0">
              <a:latin typeface="Arial Black" panose="020B0A04020102020204" pitchFamily="34" charset="0"/>
            </a:endParaRPr>
          </a:p>
        </p:txBody>
      </p:sp>
      <p:sp>
        <p:nvSpPr>
          <p:cNvPr id="6" name="Rectangle 5"/>
          <p:cNvSpPr/>
          <p:nvPr/>
        </p:nvSpPr>
        <p:spPr>
          <a:xfrm>
            <a:off x="10732" y="324194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a:t>
            </a:r>
            <a:r>
              <a:rPr lang="fr-FR" sz="3600" dirty="0" smtClean="0">
                <a:latin typeface="Arial Black" panose="020B0A04020102020204" pitchFamily="34" charset="0"/>
              </a:rPr>
              <a:t>patience</a:t>
            </a:r>
            <a:endParaRPr lang="fr-FR" sz="3600" dirty="0" smtClean="0">
              <a:latin typeface="Arial Black" panose="020B0A04020102020204" pitchFamily="34" charset="0"/>
            </a:endParaRPr>
          </a:p>
        </p:txBody>
      </p:sp>
      <p:sp>
        <p:nvSpPr>
          <p:cNvPr id="7" name="Rectangle 6"/>
          <p:cNvSpPr/>
          <p:nvPr/>
        </p:nvSpPr>
        <p:spPr>
          <a:xfrm>
            <a:off x="0" y="228465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p>
        </p:txBody>
      </p:sp>
      <p:sp>
        <p:nvSpPr>
          <p:cNvPr id="8" name="Rectangle 7"/>
          <p:cNvSpPr/>
          <p:nvPr/>
        </p:nvSpPr>
        <p:spPr>
          <a:xfrm>
            <a:off x="10732" y="4237878"/>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p>
        </p:txBody>
      </p:sp>
    </p:spTree>
    <p:extLst>
      <p:ext uri="{BB962C8B-B14F-4D97-AF65-F5344CB8AC3E}">
        <p14:creationId xmlns:p14="http://schemas.microsoft.com/office/powerpoint/2010/main" val="54949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798455"/>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1" y="3050112"/>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maitrise de soi</a:t>
            </a:r>
          </a:p>
          <a:p>
            <a:pPr algn="ctr"/>
            <a:r>
              <a:rPr lang="fr-FR" sz="3600" dirty="0" smtClean="0">
                <a:latin typeface="Arial Black" panose="020B0A04020102020204" pitchFamily="34" charset="0"/>
              </a:rPr>
              <a:t>La tempérance</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210507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Constat d’un sage</a:t>
            </a:r>
            <a:endParaRPr lang="fr-FR" sz="3600" dirty="0" smtClean="0">
              <a:latin typeface="Arial Black" panose="020B0A04020102020204" pitchFamily="34" charset="0"/>
            </a:endParaRPr>
          </a:p>
        </p:txBody>
      </p:sp>
      <p:sp>
        <p:nvSpPr>
          <p:cNvPr id="4" name="Rectangle 3"/>
          <p:cNvSpPr/>
          <p:nvPr/>
        </p:nvSpPr>
        <p:spPr>
          <a:xfrm>
            <a:off x="128789" y="1499144"/>
            <a:ext cx="8886421" cy="2554545"/>
          </a:xfrm>
          <a:prstGeom prst="rect">
            <a:avLst/>
          </a:prstGeom>
        </p:spPr>
        <p:txBody>
          <a:bodyPr wrap="square">
            <a:spAutoFit/>
          </a:bodyPr>
          <a:lstStyle/>
          <a:p>
            <a:pPr algn="just"/>
            <a:r>
              <a:rPr lang="fr-FR" sz="3200" dirty="0">
                <a:latin typeface="Arial Black" panose="020B0A04020102020204" pitchFamily="34" charset="0"/>
              </a:rPr>
              <a:t>Proverbes 25.28 </a:t>
            </a:r>
            <a:r>
              <a:rPr lang="fr-FR" sz="3200" dirty="0" smtClean="0">
                <a:latin typeface="Arial Black" panose="020B0A04020102020204" pitchFamily="34" charset="0"/>
              </a:rPr>
              <a:t>:</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a:t>
            </a:r>
            <a:r>
              <a:rPr lang="fr-FR" sz="3200" dirty="0">
                <a:latin typeface="Arial Black" panose="020B0A04020102020204" pitchFamily="34" charset="0"/>
              </a:rPr>
              <a:t>une ville forcée et sans murailles, Ainsi est l’homme qui n’est pas maître de lui-même.</a:t>
            </a:r>
          </a:p>
        </p:txBody>
      </p:sp>
    </p:spTree>
    <p:extLst>
      <p:ext uri="{BB962C8B-B14F-4D97-AF65-F5344CB8AC3E}">
        <p14:creationId xmlns:p14="http://schemas.microsoft.com/office/powerpoint/2010/main" val="431815716"/>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343</TotalTime>
  <Words>815</Words>
  <Application>Microsoft Office PowerPoint</Application>
  <PresentationFormat>Affichage à l'écran (4:3)</PresentationFormat>
  <Paragraphs>85</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ADD MONTAUBAN</cp:lastModifiedBy>
  <cp:revision>38</cp:revision>
  <dcterms:created xsi:type="dcterms:W3CDTF">2016-06-19T05:15:59Z</dcterms:created>
  <dcterms:modified xsi:type="dcterms:W3CDTF">2016-07-31T06:47:49Z</dcterms:modified>
</cp:coreProperties>
</file>