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3" r:id="rId6"/>
    <p:sldId id="264" r:id="rId7"/>
    <p:sldId id="279" r:id="rId8"/>
    <p:sldId id="286" r:id="rId9"/>
    <p:sldId id="325" r:id="rId10"/>
    <p:sldId id="332" r:id="rId11"/>
    <p:sldId id="329" r:id="rId12"/>
    <p:sldId id="330" r:id="rId13"/>
    <p:sldId id="331" r:id="rId14"/>
    <p:sldId id="333" r:id="rId15"/>
    <p:sldId id="328" r:id="rId16"/>
    <p:sldId id="334" r:id="rId17"/>
    <p:sldId id="309" r:id="rId18"/>
    <p:sldId id="314" r:id="rId19"/>
    <p:sldId id="335" r:id="rId20"/>
    <p:sldId id="337" r:id="rId21"/>
    <p:sldId id="338" r:id="rId22"/>
    <p:sldId id="336" r:id="rId23"/>
    <p:sldId id="324" r:id="rId24"/>
    <p:sldId id="261"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07/08/2016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09655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07/08/2016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4605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07/08/2016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731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07/08/2016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551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0DCCA6-DA58-416F-B105-8DE8A190D1F7}" type="datetimeFigureOut">
              <a:rPr lang="fr-FR" smtClean="0"/>
              <a:t>07/08/2016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791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50DCCA6-DA58-416F-B105-8DE8A190D1F7}" type="datetimeFigureOut">
              <a:rPr lang="fr-FR" smtClean="0"/>
              <a:t>07/08/2016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089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50DCCA6-DA58-416F-B105-8DE8A190D1F7}" type="datetimeFigureOut">
              <a:rPr lang="fr-FR" smtClean="0"/>
              <a:t>07/08/2016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4164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50DCCA6-DA58-416F-B105-8DE8A190D1F7}" type="datetimeFigureOut">
              <a:rPr lang="fr-FR" smtClean="0"/>
              <a:t>07/08/2016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57706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CCA6-DA58-416F-B105-8DE8A190D1F7}" type="datetimeFigureOut">
              <a:rPr lang="fr-FR" smtClean="0"/>
              <a:t>07/08/2016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2054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07/08/2016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88695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07/08/2016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9494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CCA6-DA58-416F-B105-8DE8A190D1F7}" type="datetimeFigureOut">
              <a:rPr lang="fr-FR" smtClean="0"/>
              <a:t>07/08/2016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6E04-6749-4BEF-AB44-B07AEC756D20}" type="slidenum">
              <a:rPr lang="fr-FR" smtClean="0"/>
              <a:t>‹N°›</a:t>
            </a:fld>
            <a:endParaRPr lang="fr-FR"/>
          </a:p>
        </p:txBody>
      </p:sp>
    </p:spTree>
    <p:extLst>
      <p:ext uri="{BB962C8B-B14F-4D97-AF65-F5344CB8AC3E}">
        <p14:creationId xmlns:p14="http://schemas.microsoft.com/office/powerpoint/2010/main" val="27239491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59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bonté de Dieu</a:t>
            </a:r>
          </a:p>
        </p:txBody>
      </p:sp>
      <p:sp>
        <p:nvSpPr>
          <p:cNvPr id="2" name="Rectangle 1"/>
          <p:cNvSpPr/>
          <p:nvPr/>
        </p:nvSpPr>
        <p:spPr>
          <a:xfrm>
            <a:off x="199623" y="1144665"/>
            <a:ext cx="8744754" cy="5262979"/>
          </a:xfrm>
          <a:prstGeom prst="rect">
            <a:avLst/>
          </a:prstGeom>
        </p:spPr>
        <p:txBody>
          <a:bodyPr wrap="square">
            <a:spAutoFit/>
          </a:bodyPr>
          <a:lstStyle/>
          <a:p>
            <a:pPr algn="just"/>
            <a:r>
              <a:rPr lang="fr-FR" sz="3200" dirty="0">
                <a:latin typeface="Arial Black" panose="020B0A04020102020204" pitchFamily="34" charset="0"/>
              </a:rPr>
              <a:t>Jonas </a:t>
            </a:r>
            <a:r>
              <a:rPr lang="fr-FR" sz="3200" dirty="0" smtClean="0">
                <a:latin typeface="Arial Black" panose="020B0A04020102020204" pitchFamily="34" charset="0"/>
              </a:rPr>
              <a:t>4.2</a:t>
            </a:r>
          </a:p>
          <a:p>
            <a:pPr algn="just"/>
            <a:r>
              <a:rPr lang="fr-FR" sz="3200" dirty="0" smtClean="0">
                <a:latin typeface="Arial Black" panose="020B0A04020102020204" pitchFamily="34" charset="0"/>
              </a:rPr>
              <a:t>Il </a:t>
            </a:r>
            <a:r>
              <a:rPr lang="fr-FR" sz="3200" dirty="0">
                <a:latin typeface="Arial Black" panose="020B0A04020102020204" pitchFamily="34" charset="0"/>
              </a:rPr>
              <a:t>implora l’Eternel, et il dit : Ah ! Eternel, n’est-ce pas ce que je disais quand j’étais encore dans mon pays ? C’est ce que je voulais prévenir en fuyant à </a:t>
            </a:r>
            <a:r>
              <a:rPr lang="fr-FR" sz="3200" dirty="0" err="1">
                <a:latin typeface="Arial Black" panose="020B0A04020102020204" pitchFamily="34" charset="0"/>
              </a:rPr>
              <a:t>Tarsis</a:t>
            </a:r>
            <a:r>
              <a:rPr lang="fr-FR" sz="3200" dirty="0">
                <a:latin typeface="Arial Black" panose="020B0A04020102020204" pitchFamily="34" charset="0"/>
              </a:rPr>
              <a:t>. Car je savais que tu es un </a:t>
            </a:r>
            <a:r>
              <a:rPr lang="fr-FR" sz="4000" dirty="0">
                <a:solidFill>
                  <a:srgbClr val="FFFF00"/>
                </a:solidFill>
                <a:latin typeface="Arial Black" panose="020B0A04020102020204" pitchFamily="34" charset="0"/>
              </a:rPr>
              <a:t>Dieu</a:t>
            </a:r>
            <a:r>
              <a:rPr lang="fr-FR" sz="3200" dirty="0">
                <a:latin typeface="Arial Black" panose="020B0A04020102020204" pitchFamily="34" charset="0"/>
              </a:rPr>
              <a:t> compatissant et miséricordieux, lent à la colère et </a:t>
            </a:r>
            <a:r>
              <a:rPr lang="fr-FR" sz="4000" dirty="0">
                <a:solidFill>
                  <a:srgbClr val="FFFF00"/>
                </a:solidFill>
                <a:latin typeface="Arial Black" panose="020B0A04020102020204" pitchFamily="34" charset="0"/>
              </a:rPr>
              <a:t>riche en bonté</a:t>
            </a:r>
            <a:r>
              <a:rPr lang="fr-FR" sz="3200" dirty="0">
                <a:latin typeface="Arial Black" panose="020B0A04020102020204" pitchFamily="34" charset="0"/>
              </a:rPr>
              <a:t>, et qui te repens du mal.</a:t>
            </a:r>
          </a:p>
        </p:txBody>
      </p:sp>
    </p:spTree>
    <p:extLst>
      <p:ext uri="{BB962C8B-B14F-4D97-AF65-F5344CB8AC3E}">
        <p14:creationId xmlns:p14="http://schemas.microsoft.com/office/powerpoint/2010/main" val="4184850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bonté de Dieu: pour qui?</a:t>
            </a:r>
          </a:p>
        </p:txBody>
      </p:sp>
      <p:sp>
        <p:nvSpPr>
          <p:cNvPr id="2" name="Rectangle 1"/>
          <p:cNvSpPr/>
          <p:nvPr/>
        </p:nvSpPr>
        <p:spPr>
          <a:xfrm>
            <a:off x="199623" y="1144665"/>
            <a:ext cx="8744754" cy="5509200"/>
          </a:xfrm>
          <a:prstGeom prst="rect">
            <a:avLst/>
          </a:prstGeom>
        </p:spPr>
        <p:txBody>
          <a:bodyPr wrap="square">
            <a:spAutoFit/>
          </a:bodyPr>
          <a:lstStyle/>
          <a:p>
            <a:pPr algn="just"/>
            <a:r>
              <a:rPr lang="fr-FR" sz="3200" dirty="0">
                <a:latin typeface="Arial Black" panose="020B0A04020102020204" pitchFamily="34" charset="0"/>
              </a:rPr>
              <a:t>Lamentations </a:t>
            </a:r>
            <a:r>
              <a:rPr lang="fr-FR" sz="3200" dirty="0" smtClean="0">
                <a:latin typeface="Arial Black" panose="020B0A04020102020204" pitchFamily="34" charset="0"/>
              </a:rPr>
              <a:t>3.25</a:t>
            </a:r>
          </a:p>
          <a:p>
            <a:pPr algn="just"/>
            <a:r>
              <a:rPr lang="fr-FR" sz="3200" dirty="0" smtClean="0">
                <a:latin typeface="Arial Black" panose="020B0A04020102020204" pitchFamily="34" charset="0"/>
              </a:rPr>
              <a:t>L’Eternel </a:t>
            </a:r>
            <a:r>
              <a:rPr lang="fr-FR" sz="3200" dirty="0">
                <a:latin typeface="Arial Black" panose="020B0A04020102020204" pitchFamily="34" charset="0"/>
              </a:rPr>
              <a:t>a de la bonté </a:t>
            </a:r>
            <a:r>
              <a:rPr lang="fr-FR" sz="3200" dirty="0">
                <a:solidFill>
                  <a:srgbClr val="FFFF00"/>
                </a:solidFill>
                <a:latin typeface="Arial Black" panose="020B0A04020102020204" pitchFamily="34" charset="0"/>
              </a:rPr>
              <a:t>pour qui espère en lui, Pour l’âme qui le cherche</a:t>
            </a:r>
            <a:r>
              <a:rPr lang="fr-FR" sz="3200" dirty="0" smtClean="0">
                <a:latin typeface="Arial Black" panose="020B0A04020102020204" pitchFamily="34" charset="0"/>
              </a:rPr>
              <a:t>.</a:t>
            </a:r>
          </a:p>
          <a:p>
            <a:pPr algn="just"/>
            <a:endParaRPr lang="fr-FR" sz="3200" dirty="0" smtClean="0">
              <a:latin typeface="Arial Black" panose="020B0A04020102020204" pitchFamily="34" charset="0"/>
            </a:endParaRPr>
          </a:p>
          <a:p>
            <a:pPr algn="just"/>
            <a:r>
              <a:rPr lang="fr-FR" sz="3200" dirty="0">
                <a:latin typeface="Arial Black" panose="020B0A04020102020204" pitchFamily="34" charset="0"/>
              </a:rPr>
              <a:t>Psaumes </a:t>
            </a:r>
            <a:r>
              <a:rPr lang="fr-FR" sz="3200" dirty="0" smtClean="0">
                <a:latin typeface="Arial Black" panose="020B0A04020102020204" pitchFamily="34" charset="0"/>
              </a:rPr>
              <a:t>31.20</a:t>
            </a:r>
          </a:p>
          <a:p>
            <a:pPr algn="just"/>
            <a:r>
              <a:rPr lang="fr-FR" sz="3200" dirty="0" smtClean="0">
                <a:latin typeface="Arial Black" panose="020B0A04020102020204" pitchFamily="34" charset="0"/>
              </a:rPr>
              <a:t>Oh</a:t>
            </a:r>
            <a:r>
              <a:rPr lang="fr-FR" sz="3200" dirty="0">
                <a:latin typeface="Arial Black" panose="020B0A04020102020204" pitchFamily="34" charset="0"/>
              </a:rPr>
              <a:t> ! combien est grande </a:t>
            </a:r>
            <a:r>
              <a:rPr lang="fr-FR" sz="3200" dirty="0">
                <a:solidFill>
                  <a:srgbClr val="FFFF00"/>
                </a:solidFill>
                <a:latin typeface="Arial Black" panose="020B0A04020102020204" pitchFamily="34" charset="0"/>
              </a:rPr>
              <a:t>ta bonté, </a:t>
            </a:r>
            <a:r>
              <a:rPr lang="fr-FR" sz="3200" dirty="0" smtClean="0">
                <a:solidFill>
                  <a:srgbClr val="FFFF00"/>
                </a:solidFill>
                <a:latin typeface="Arial Black" panose="020B0A04020102020204" pitchFamily="34" charset="0"/>
              </a:rPr>
              <a:t>que </a:t>
            </a:r>
            <a:r>
              <a:rPr lang="fr-FR" sz="3200" dirty="0">
                <a:solidFill>
                  <a:srgbClr val="FFFF00"/>
                </a:solidFill>
                <a:latin typeface="Arial Black" panose="020B0A04020102020204" pitchFamily="34" charset="0"/>
              </a:rPr>
              <a:t>tu tiens en réserve pour ceux qui te craignent</a:t>
            </a:r>
            <a:r>
              <a:rPr lang="fr-FR" sz="3200" dirty="0">
                <a:latin typeface="Arial Black" panose="020B0A04020102020204" pitchFamily="34" charset="0"/>
              </a:rPr>
              <a:t>, Que tu témoignes à ceux qui cherchent en toi leur refuge, A la vue des fils de l’homme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698930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bonté de Dieu nous ouvre les porte su salut</a:t>
            </a:r>
          </a:p>
        </p:txBody>
      </p:sp>
      <p:sp>
        <p:nvSpPr>
          <p:cNvPr id="2" name="Rectangle 1"/>
          <p:cNvSpPr/>
          <p:nvPr/>
        </p:nvSpPr>
        <p:spPr>
          <a:xfrm>
            <a:off x="199623" y="1672699"/>
            <a:ext cx="8744754" cy="5016758"/>
          </a:xfrm>
          <a:prstGeom prst="rect">
            <a:avLst/>
          </a:prstGeom>
        </p:spPr>
        <p:txBody>
          <a:bodyPr wrap="square">
            <a:spAutoFit/>
          </a:bodyPr>
          <a:lstStyle/>
          <a:p>
            <a:pPr algn="just"/>
            <a:r>
              <a:rPr lang="fr-FR" sz="3200" dirty="0" smtClean="0">
                <a:latin typeface="Arial Black" panose="020B0A04020102020204" pitchFamily="34" charset="0"/>
              </a:rPr>
              <a:t>Psaume 51.3</a:t>
            </a:r>
          </a:p>
          <a:p>
            <a:pPr algn="just"/>
            <a:r>
              <a:rPr lang="fr-FR" sz="3200" dirty="0">
                <a:latin typeface="Arial Black" panose="020B0A04020102020204" pitchFamily="34" charset="0"/>
              </a:rPr>
              <a:t>O Dieu ! </a:t>
            </a:r>
            <a:r>
              <a:rPr lang="fr-FR" sz="3200" dirty="0">
                <a:solidFill>
                  <a:srgbClr val="FFFF00"/>
                </a:solidFill>
                <a:latin typeface="Arial Black" panose="020B0A04020102020204" pitchFamily="34" charset="0"/>
              </a:rPr>
              <a:t>aie pitié de moi dans ta bonté</a:t>
            </a:r>
            <a:r>
              <a:rPr lang="fr-FR" sz="3200" dirty="0">
                <a:latin typeface="Arial Black" panose="020B0A04020102020204" pitchFamily="34" charset="0"/>
              </a:rPr>
              <a:t> ; Selon ta grande miséricorde, efface mes transgressions ;</a:t>
            </a:r>
          </a:p>
          <a:p>
            <a:pPr algn="just"/>
            <a:endParaRPr lang="fr-FR" sz="3200" dirty="0" smtClean="0">
              <a:latin typeface="Arial Black" panose="020B0A04020102020204" pitchFamily="34" charset="0"/>
            </a:endParaRPr>
          </a:p>
          <a:p>
            <a:pPr algn="just"/>
            <a:r>
              <a:rPr lang="fr-FR" sz="3200" dirty="0">
                <a:latin typeface="Arial Black" panose="020B0A04020102020204" pitchFamily="34" charset="0"/>
              </a:rPr>
              <a:t>Romains </a:t>
            </a:r>
            <a:r>
              <a:rPr lang="fr-FR" sz="3200" dirty="0" smtClean="0">
                <a:latin typeface="Arial Black" panose="020B0A04020102020204" pitchFamily="34" charset="0"/>
              </a:rPr>
              <a:t>2.4 </a:t>
            </a:r>
            <a:r>
              <a:rPr lang="fr-FR" sz="3200" dirty="0">
                <a:latin typeface="Arial Black" panose="020B0A04020102020204" pitchFamily="34" charset="0"/>
              </a:rPr>
              <a:t>Ou méprises-tu les richesses de sa bonté, de sa patience et de sa longanimité, ne reconnaissant pas que </a:t>
            </a:r>
            <a:r>
              <a:rPr lang="fr-FR" sz="3200" dirty="0">
                <a:solidFill>
                  <a:srgbClr val="FFFF00"/>
                </a:solidFill>
                <a:latin typeface="Arial Black" panose="020B0A04020102020204" pitchFamily="34" charset="0"/>
              </a:rPr>
              <a:t>la bonté de Dieu te pousse à la repentance</a:t>
            </a:r>
            <a:r>
              <a:rPr lang="fr-FR" sz="3200" dirty="0">
                <a:latin typeface="Arial Black" panose="020B0A04020102020204" pitchFamily="34" charset="0"/>
              </a:rPr>
              <a:t>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919348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bonté de Dieu manifestée…</a:t>
            </a:r>
          </a:p>
        </p:txBody>
      </p:sp>
      <p:sp>
        <p:nvSpPr>
          <p:cNvPr id="2" name="Rectangle 1"/>
          <p:cNvSpPr/>
          <p:nvPr/>
        </p:nvSpPr>
        <p:spPr>
          <a:xfrm>
            <a:off x="109470" y="1312090"/>
            <a:ext cx="8925059" cy="5262979"/>
          </a:xfrm>
          <a:prstGeom prst="rect">
            <a:avLst/>
          </a:prstGeom>
        </p:spPr>
        <p:txBody>
          <a:bodyPr wrap="square">
            <a:spAutoFit/>
          </a:bodyPr>
          <a:lstStyle/>
          <a:p>
            <a:pPr algn="just"/>
            <a:r>
              <a:rPr lang="fr-FR" sz="2800" dirty="0" smtClean="0">
                <a:latin typeface="Arial Black" panose="020B0A04020102020204" pitchFamily="34" charset="0"/>
              </a:rPr>
              <a:t>Tite 3.4-7</a:t>
            </a:r>
          </a:p>
          <a:p>
            <a:pPr algn="just"/>
            <a:r>
              <a:rPr lang="fr-FR" sz="2800" dirty="0">
                <a:latin typeface="Arial Black" panose="020B0A04020102020204" pitchFamily="34" charset="0"/>
              </a:rPr>
              <a:t>Mais, lorsque la bonté de Dieu notre Sauveur et son amour </a:t>
            </a:r>
            <a:r>
              <a:rPr lang="fr-FR" sz="2800" dirty="0">
                <a:solidFill>
                  <a:srgbClr val="FFFF00"/>
                </a:solidFill>
                <a:latin typeface="Arial Black" panose="020B0A04020102020204" pitchFamily="34" charset="0"/>
              </a:rPr>
              <a:t>pour les hommes </a:t>
            </a:r>
            <a:r>
              <a:rPr lang="fr-FR" sz="2800" dirty="0">
                <a:latin typeface="Arial Black" panose="020B0A04020102020204" pitchFamily="34" charset="0"/>
              </a:rPr>
              <a:t>ont été manifestés</a:t>
            </a:r>
            <a:r>
              <a:rPr lang="fr-FR" sz="2800" dirty="0" smtClean="0">
                <a:latin typeface="Arial Black" panose="020B0A04020102020204" pitchFamily="34" charset="0"/>
              </a:rPr>
              <a:t>, </a:t>
            </a:r>
            <a:r>
              <a:rPr lang="fr-FR" sz="2800" dirty="0" smtClean="0">
                <a:solidFill>
                  <a:srgbClr val="FFFF00"/>
                </a:solidFill>
                <a:latin typeface="Arial Black" panose="020B0A04020102020204" pitchFamily="34" charset="0"/>
              </a:rPr>
              <a:t>il </a:t>
            </a:r>
            <a:r>
              <a:rPr lang="fr-FR" sz="2800" dirty="0">
                <a:solidFill>
                  <a:srgbClr val="FFFF00"/>
                </a:solidFill>
                <a:latin typeface="Arial Black" panose="020B0A04020102020204" pitchFamily="34" charset="0"/>
              </a:rPr>
              <a:t>nous a sauvés</a:t>
            </a:r>
            <a:r>
              <a:rPr lang="fr-FR" sz="2800" dirty="0">
                <a:latin typeface="Arial Black" panose="020B0A04020102020204" pitchFamily="34" charset="0"/>
              </a:rPr>
              <a:t>, non à cause des œuvres de justice que nous aurions faites, mais selon sa miséricorde, par le baptême de la régénération et le renouvellement du Saint-Esprit</a:t>
            </a:r>
            <a:r>
              <a:rPr lang="fr-FR" sz="2800" dirty="0" smtClean="0">
                <a:latin typeface="Arial Black" panose="020B0A04020102020204" pitchFamily="34" charset="0"/>
              </a:rPr>
              <a:t>, qu’il </a:t>
            </a:r>
            <a:r>
              <a:rPr lang="fr-FR" sz="2800" dirty="0">
                <a:latin typeface="Arial Black" panose="020B0A04020102020204" pitchFamily="34" charset="0"/>
              </a:rPr>
              <a:t>a répandu sur nous avec abondance par Jésus-Christ notre Sauveur</a:t>
            </a:r>
            <a:r>
              <a:rPr lang="fr-FR" sz="2800" dirty="0" smtClean="0">
                <a:latin typeface="Arial Black" panose="020B0A04020102020204" pitchFamily="34" charset="0"/>
              </a:rPr>
              <a:t>, afin </a:t>
            </a:r>
            <a:r>
              <a:rPr lang="fr-FR" sz="2800" dirty="0">
                <a:latin typeface="Arial Black" panose="020B0A04020102020204" pitchFamily="34" charset="0"/>
              </a:rPr>
              <a:t>que, justifiés par sa grâce, nous devenions, en espérance, </a:t>
            </a:r>
            <a:r>
              <a:rPr lang="fr-FR" sz="2800" dirty="0">
                <a:solidFill>
                  <a:srgbClr val="FFFF00"/>
                </a:solidFill>
                <a:latin typeface="Arial Black" panose="020B0A04020102020204" pitchFamily="34" charset="0"/>
              </a:rPr>
              <a:t>héritiers de la vie éternelle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3863493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341773"/>
            <a:ext cx="9143999"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4000" dirty="0" smtClean="0">
                <a:latin typeface="Arial Black" panose="020B0A04020102020204" pitchFamily="34" charset="0"/>
              </a:rPr>
              <a:t>La bonté dans la vie des enfants de Dieu</a:t>
            </a:r>
          </a:p>
        </p:txBody>
      </p:sp>
    </p:spTree>
    <p:extLst>
      <p:ext uri="{BB962C8B-B14F-4D97-AF65-F5344CB8AC3E}">
        <p14:creationId xmlns:p14="http://schemas.microsoft.com/office/powerpoint/2010/main" val="318045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Marque des enfants de Dieu</a:t>
            </a:r>
          </a:p>
        </p:txBody>
      </p:sp>
      <p:sp>
        <p:nvSpPr>
          <p:cNvPr id="2" name="Rectangle 1"/>
          <p:cNvSpPr/>
          <p:nvPr/>
        </p:nvSpPr>
        <p:spPr>
          <a:xfrm>
            <a:off x="90153" y="1788609"/>
            <a:ext cx="8744754" cy="3908762"/>
          </a:xfrm>
          <a:prstGeom prst="rect">
            <a:avLst/>
          </a:prstGeom>
        </p:spPr>
        <p:txBody>
          <a:bodyPr wrap="square">
            <a:spAutoFit/>
          </a:bodyPr>
          <a:lstStyle/>
          <a:p>
            <a:pPr algn="just"/>
            <a:r>
              <a:rPr lang="fr-FR" sz="3200" dirty="0">
                <a:latin typeface="Arial Black" panose="020B0A04020102020204" pitchFamily="34" charset="0"/>
              </a:rPr>
              <a:t>Colossiens </a:t>
            </a:r>
            <a:r>
              <a:rPr lang="fr-FR" sz="3200" dirty="0" smtClean="0">
                <a:latin typeface="Arial Black" panose="020B0A04020102020204" pitchFamily="34" charset="0"/>
              </a:rPr>
              <a:t>3.12</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Ainsi </a:t>
            </a:r>
            <a:r>
              <a:rPr lang="fr-FR" sz="3200" dirty="0">
                <a:latin typeface="Arial Black" panose="020B0A04020102020204" pitchFamily="34" charset="0"/>
              </a:rPr>
              <a:t>donc, comme des élus de Dieu, saints et bien-aimés, </a:t>
            </a:r>
            <a:r>
              <a:rPr lang="fr-FR" sz="4000" dirty="0">
                <a:solidFill>
                  <a:srgbClr val="FFFF00"/>
                </a:solidFill>
                <a:latin typeface="Arial Black" panose="020B0A04020102020204" pitchFamily="34" charset="0"/>
              </a:rPr>
              <a:t>revêtez-vous</a:t>
            </a:r>
            <a:r>
              <a:rPr lang="fr-FR" sz="3200" dirty="0">
                <a:latin typeface="Arial Black" panose="020B0A04020102020204" pitchFamily="34" charset="0"/>
              </a:rPr>
              <a:t> d’entrailles de miséricorde, </a:t>
            </a:r>
            <a:r>
              <a:rPr lang="fr-FR" sz="4000" dirty="0">
                <a:solidFill>
                  <a:srgbClr val="FFFF00"/>
                </a:solidFill>
                <a:latin typeface="Arial Black" panose="020B0A04020102020204" pitchFamily="34" charset="0"/>
              </a:rPr>
              <a:t>de bonté</a:t>
            </a:r>
            <a:r>
              <a:rPr lang="fr-FR" sz="3200" dirty="0">
                <a:latin typeface="Arial Black" panose="020B0A04020102020204" pitchFamily="34" charset="0"/>
              </a:rPr>
              <a:t>, d’humilité, de douceur, de patience.</a:t>
            </a:r>
          </a:p>
        </p:txBody>
      </p:sp>
    </p:spTree>
    <p:extLst>
      <p:ext uri="{BB962C8B-B14F-4D97-AF65-F5344CB8AC3E}">
        <p14:creationId xmlns:p14="http://schemas.microsoft.com/office/powerpoint/2010/main" val="1881944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Action de l’Esprit en nous</a:t>
            </a:r>
          </a:p>
        </p:txBody>
      </p:sp>
      <p:sp>
        <p:nvSpPr>
          <p:cNvPr id="2" name="Rectangle 1"/>
          <p:cNvSpPr/>
          <p:nvPr/>
        </p:nvSpPr>
        <p:spPr>
          <a:xfrm>
            <a:off x="90153" y="1788609"/>
            <a:ext cx="8744754" cy="2308324"/>
          </a:xfrm>
          <a:prstGeom prst="rect">
            <a:avLst/>
          </a:prstGeom>
        </p:spPr>
        <p:txBody>
          <a:bodyPr wrap="square">
            <a:spAutoFit/>
          </a:bodyPr>
          <a:lstStyle/>
          <a:p>
            <a:pPr algn="just"/>
            <a:r>
              <a:rPr lang="fr-FR" sz="3200" dirty="0" smtClean="0">
                <a:latin typeface="Arial Black" panose="020B0A04020102020204" pitchFamily="34" charset="0"/>
              </a:rPr>
              <a:t>Galates 5.22</a:t>
            </a:r>
          </a:p>
          <a:p>
            <a:pPr algn="just"/>
            <a:r>
              <a:rPr lang="fr-FR" sz="3200" dirty="0" smtClean="0">
                <a:latin typeface="Arial Black" panose="020B0A04020102020204" pitchFamily="34" charset="0"/>
              </a:rPr>
              <a:t>Mais </a:t>
            </a:r>
            <a:r>
              <a:rPr lang="fr-FR" sz="3200" dirty="0">
                <a:latin typeface="Arial Black" panose="020B0A04020102020204" pitchFamily="34" charset="0"/>
              </a:rPr>
              <a:t>le fruit de l’Esprit, c’est l’amour, la joie, la paix, la patience, </a:t>
            </a:r>
            <a:r>
              <a:rPr lang="fr-FR" sz="4000" dirty="0">
                <a:solidFill>
                  <a:srgbClr val="FFFF00"/>
                </a:solidFill>
                <a:latin typeface="Arial Black" panose="020B0A04020102020204" pitchFamily="34" charset="0"/>
              </a:rPr>
              <a:t>la </a:t>
            </a:r>
            <a:r>
              <a:rPr lang="fr-FR" sz="4000" dirty="0" smtClean="0">
                <a:solidFill>
                  <a:srgbClr val="FFFF00"/>
                </a:solidFill>
                <a:latin typeface="Arial Black" panose="020B0A04020102020204" pitchFamily="34" charset="0"/>
              </a:rPr>
              <a:t>bonté</a:t>
            </a:r>
            <a:r>
              <a:rPr lang="fr-FR" sz="3200" dirty="0" smtClean="0">
                <a:latin typeface="Arial Black" panose="020B0A04020102020204" pitchFamily="34" charset="0"/>
              </a:rPr>
              <a:t>, </a:t>
            </a:r>
            <a:r>
              <a:rPr lang="fr-FR" sz="4000" dirty="0">
                <a:solidFill>
                  <a:srgbClr val="FFFF00"/>
                </a:solidFill>
                <a:latin typeface="Arial Black" panose="020B0A04020102020204" pitchFamily="34" charset="0"/>
              </a:rPr>
              <a:t>la bénignité</a:t>
            </a:r>
            <a:r>
              <a:rPr lang="fr-FR" sz="3200" dirty="0">
                <a:latin typeface="Arial Black" panose="020B0A04020102020204" pitchFamily="34" charset="0"/>
              </a:rPr>
              <a:t>, la fidélité</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3048753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Bonté</a:t>
            </a:r>
          </a:p>
        </p:txBody>
      </p:sp>
      <p:sp>
        <p:nvSpPr>
          <p:cNvPr id="4" name="Rectangle 3"/>
          <p:cNvSpPr/>
          <p:nvPr/>
        </p:nvSpPr>
        <p:spPr>
          <a:xfrm>
            <a:off x="128789" y="1293082"/>
            <a:ext cx="8886421" cy="4031873"/>
          </a:xfrm>
          <a:prstGeom prst="rect">
            <a:avLst/>
          </a:prstGeom>
        </p:spPr>
        <p:txBody>
          <a:bodyPr wrap="square">
            <a:spAutoFit/>
          </a:bodyPr>
          <a:lstStyle/>
          <a:p>
            <a:pPr algn="just"/>
            <a:r>
              <a:rPr lang="fr-FR" sz="3200" dirty="0">
                <a:latin typeface="Arial Black" panose="020B0A04020102020204" pitchFamily="34" charset="0"/>
              </a:rPr>
              <a:t> </a:t>
            </a:r>
            <a:r>
              <a:rPr lang="fr-FR" sz="3200" dirty="0" smtClean="0">
                <a:solidFill>
                  <a:srgbClr val="FFFF00"/>
                </a:solidFill>
                <a:latin typeface="Arial Black" panose="020B0A04020102020204" pitchFamily="34" charset="0"/>
              </a:rPr>
              <a:t>« </a:t>
            </a:r>
            <a:r>
              <a:rPr lang="fr-FR" sz="3200" dirty="0" err="1" smtClean="0">
                <a:solidFill>
                  <a:srgbClr val="FFFF00"/>
                </a:solidFill>
                <a:latin typeface="Arial Black" panose="020B0A04020102020204" pitchFamily="34" charset="0"/>
              </a:rPr>
              <a:t>agathosune</a:t>
            </a:r>
            <a:r>
              <a:rPr lang="fr-FR" sz="3200" dirty="0" smtClean="0">
                <a:solidFill>
                  <a:srgbClr val="FFFF00"/>
                </a:solidFill>
                <a:latin typeface="Arial Black" panose="020B0A04020102020204" pitchFamily="34" charset="0"/>
              </a:rPr>
              <a:t> »</a:t>
            </a:r>
            <a:endParaRPr lang="fr-FR" sz="3200" dirty="0">
              <a:solidFill>
                <a:srgbClr val="FFFF00"/>
              </a:solidFill>
              <a:latin typeface="Arial Black" panose="020B0A04020102020204" pitchFamily="34" charset="0"/>
            </a:endParaRPr>
          </a:p>
          <a:p>
            <a:pPr algn="just"/>
            <a:r>
              <a:rPr lang="fr-FR" sz="3200" dirty="0" smtClean="0">
                <a:latin typeface="Arial Black" panose="020B0A04020102020204" pitchFamily="34" charset="0"/>
              </a:rPr>
              <a:t>Disposition, droiture </a:t>
            </a:r>
            <a:r>
              <a:rPr lang="fr-FR" sz="3200" dirty="0">
                <a:latin typeface="Arial Black" panose="020B0A04020102020204" pitchFamily="34" charset="0"/>
              </a:rPr>
              <a:t>de cœur et de vie, </a:t>
            </a:r>
            <a:r>
              <a:rPr lang="fr-FR" sz="3200" dirty="0" smtClean="0">
                <a:latin typeface="Arial Black" panose="020B0A04020102020204" pitchFamily="34" charset="0"/>
              </a:rPr>
              <a:t>bonté</a:t>
            </a:r>
          </a:p>
          <a:p>
            <a:pPr algn="just"/>
            <a:r>
              <a:rPr lang="fr-FR" sz="3200" dirty="0" smtClean="0">
                <a:solidFill>
                  <a:srgbClr val="FFFF00"/>
                </a:solidFill>
                <a:latin typeface="Arial Black" panose="020B0A04020102020204" pitchFamily="34" charset="0"/>
              </a:rPr>
              <a:t>«</a:t>
            </a:r>
            <a:r>
              <a:rPr lang="fr-FR" sz="3200" dirty="0">
                <a:solidFill>
                  <a:srgbClr val="FFFF00"/>
                </a:solidFill>
                <a:latin typeface="Arial Black" panose="020B0A04020102020204" pitchFamily="34" charset="0"/>
              </a:rPr>
              <a:t> </a:t>
            </a:r>
            <a:r>
              <a:rPr lang="fr-FR" sz="3200" dirty="0" err="1">
                <a:solidFill>
                  <a:srgbClr val="FFFF00"/>
                </a:solidFill>
                <a:latin typeface="Arial Black" panose="020B0A04020102020204" pitchFamily="34" charset="0"/>
              </a:rPr>
              <a:t>chrestotes</a:t>
            </a:r>
            <a:r>
              <a:rPr lang="fr-FR" sz="3200" dirty="0">
                <a:solidFill>
                  <a:srgbClr val="FFFF00"/>
                </a:solidFill>
                <a:latin typeface="Arial Black" panose="020B0A04020102020204" pitchFamily="34" charset="0"/>
              </a:rPr>
              <a:t> »</a:t>
            </a:r>
            <a:r>
              <a:rPr lang="fr-FR" sz="3200" dirty="0">
                <a:latin typeface="Arial Black" panose="020B0A04020102020204" pitchFamily="34" charset="0"/>
              </a:rPr>
              <a:t> </a:t>
            </a:r>
          </a:p>
          <a:p>
            <a:pPr algn="just"/>
            <a:r>
              <a:rPr lang="fr-FR" sz="3200" dirty="0" smtClean="0">
                <a:latin typeface="Arial Black" panose="020B0A04020102020204" pitchFamily="34" charset="0"/>
              </a:rPr>
              <a:t>Bonté</a:t>
            </a:r>
            <a:r>
              <a:rPr lang="fr-FR" sz="3200" dirty="0">
                <a:latin typeface="Arial Black" panose="020B0A04020102020204" pitchFamily="34" charset="0"/>
              </a:rPr>
              <a:t>, bénignité, bien, bonté morale, intégrité, honnêteté, vertu, obligeance, bonne tenue</a:t>
            </a:r>
            <a:r>
              <a:rPr lang="fr-FR" sz="3200" dirty="0" smtClean="0">
                <a:latin typeface="Arial Black" panose="020B0A04020102020204" pitchFamily="34" charset="0"/>
              </a:rPr>
              <a:t>. Opposé à ce qui est rude, tranchant.</a:t>
            </a:r>
            <a:endParaRPr lang="fr-FR" sz="3200" dirty="0">
              <a:latin typeface="Arial Black" panose="020B0A04020102020204" pitchFamily="34" charset="0"/>
            </a:endParaRPr>
          </a:p>
        </p:txBody>
      </p:sp>
      <p:sp>
        <p:nvSpPr>
          <p:cNvPr id="5" name="Rectangle 4"/>
          <p:cNvSpPr/>
          <p:nvPr/>
        </p:nvSpPr>
        <p:spPr>
          <a:xfrm>
            <a:off x="128788" y="5561299"/>
            <a:ext cx="8886421"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Se manifeste en paroles et en actions</a:t>
            </a:r>
            <a:endParaRPr lang="fr-FR" sz="3200" dirty="0">
              <a:latin typeface="Arial Black" panose="020B0A04020102020204" pitchFamily="34" charset="0"/>
            </a:endParaRPr>
          </a:p>
        </p:txBody>
      </p:sp>
    </p:spTree>
    <p:extLst>
      <p:ext uri="{BB962C8B-B14F-4D97-AF65-F5344CB8AC3E}">
        <p14:creationId xmlns:p14="http://schemas.microsoft.com/office/powerpoint/2010/main" val="431815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3948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Rayonnement</a:t>
            </a:r>
          </a:p>
        </p:txBody>
      </p:sp>
      <p:sp>
        <p:nvSpPr>
          <p:cNvPr id="2" name="Rectangle 1"/>
          <p:cNvSpPr/>
          <p:nvPr/>
        </p:nvSpPr>
        <p:spPr>
          <a:xfrm>
            <a:off x="103032" y="848657"/>
            <a:ext cx="8886422" cy="6001643"/>
          </a:xfrm>
          <a:prstGeom prst="rect">
            <a:avLst/>
          </a:prstGeom>
        </p:spPr>
        <p:txBody>
          <a:bodyPr wrap="square">
            <a:spAutoFit/>
          </a:bodyPr>
          <a:lstStyle/>
          <a:p>
            <a:pPr algn="just"/>
            <a:r>
              <a:rPr lang="fr-FR" sz="3200" dirty="0">
                <a:latin typeface="Arial Black" panose="020B0A04020102020204" pitchFamily="34" charset="0"/>
              </a:rPr>
              <a:t>Ephésiens 5.9</a:t>
            </a:r>
          </a:p>
          <a:p>
            <a:pPr algn="just"/>
            <a:r>
              <a:rPr lang="fr-FR" sz="3200" dirty="0" smtClean="0">
                <a:solidFill>
                  <a:srgbClr val="FFFF00"/>
                </a:solidFill>
                <a:latin typeface="Arial Black" panose="020B0A04020102020204" pitchFamily="34" charset="0"/>
              </a:rPr>
              <a:t>Car </a:t>
            </a:r>
            <a:r>
              <a:rPr lang="fr-FR" sz="3200" dirty="0">
                <a:solidFill>
                  <a:srgbClr val="FFFF00"/>
                </a:solidFill>
                <a:latin typeface="Arial Black" panose="020B0A04020102020204" pitchFamily="34" charset="0"/>
              </a:rPr>
              <a:t>le fruit de la lumière </a:t>
            </a:r>
            <a:r>
              <a:rPr lang="fr-FR" sz="3200" dirty="0">
                <a:latin typeface="Arial Black" panose="020B0A04020102020204" pitchFamily="34" charset="0"/>
              </a:rPr>
              <a:t>consiste en </a:t>
            </a:r>
            <a:r>
              <a:rPr lang="fr-FR" sz="3200" dirty="0">
                <a:solidFill>
                  <a:srgbClr val="FFFF00"/>
                </a:solidFill>
                <a:latin typeface="Arial Black" panose="020B0A04020102020204" pitchFamily="34" charset="0"/>
              </a:rPr>
              <a:t>toute sorte de bonté</a:t>
            </a:r>
            <a:r>
              <a:rPr lang="fr-FR" sz="3200" dirty="0">
                <a:latin typeface="Arial Black" panose="020B0A04020102020204" pitchFamily="34" charset="0"/>
              </a:rPr>
              <a:t>, de justice et de vérité.</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Romains 15.14</a:t>
            </a:r>
          </a:p>
          <a:p>
            <a:pPr algn="just"/>
            <a:r>
              <a:rPr lang="fr-FR" sz="3200" dirty="0" smtClean="0">
                <a:latin typeface="Arial Black" panose="020B0A04020102020204" pitchFamily="34" charset="0"/>
              </a:rPr>
              <a:t>Pour </a:t>
            </a:r>
            <a:r>
              <a:rPr lang="fr-FR" sz="3200" dirty="0">
                <a:latin typeface="Arial Black" panose="020B0A04020102020204" pitchFamily="34" charset="0"/>
              </a:rPr>
              <a:t>ce qui vous concerne, mes frères, je suis moi-même persuadé que vous êtes pleins de </a:t>
            </a:r>
            <a:r>
              <a:rPr lang="fr-FR" sz="3200" dirty="0">
                <a:solidFill>
                  <a:srgbClr val="FFFF00"/>
                </a:solidFill>
                <a:latin typeface="Arial Black" panose="020B0A04020102020204" pitchFamily="34" charset="0"/>
              </a:rPr>
              <a:t>bonnes </a:t>
            </a:r>
            <a:r>
              <a:rPr lang="fr-FR" sz="3200" dirty="0" smtClean="0">
                <a:solidFill>
                  <a:srgbClr val="FFFF00"/>
                </a:solidFill>
                <a:latin typeface="Arial Black" panose="020B0A04020102020204" pitchFamily="34" charset="0"/>
              </a:rPr>
              <a:t>dispositions</a:t>
            </a:r>
            <a:r>
              <a:rPr lang="fr-FR" sz="3200" dirty="0" smtClean="0">
                <a:latin typeface="Arial Black" panose="020B0A04020102020204" pitchFamily="34" charset="0"/>
              </a:rPr>
              <a:t>, </a:t>
            </a:r>
            <a:r>
              <a:rPr lang="fr-FR" sz="3200" dirty="0">
                <a:latin typeface="Arial Black" panose="020B0A04020102020204" pitchFamily="34" charset="0"/>
              </a:rPr>
              <a:t>remplis de toute connaissance, et capables de vous exhorter les uns les autres</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933973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3948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Exemple de Joseph</a:t>
            </a:r>
          </a:p>
        </p:txBody>
      </p:sp>
      <p:sp>
        <p:nvSpPr>
          <p:cNvPr id="2" name="Rectangle 1"/>
          <p:cNvSpPr/>
          <p:nvPr/>
        </p:nvSpPr>
        <p:spPr>
          <a:xfrm>
            <a:off x="141668" y="1209266"/>
            <a:ext cx="8860664" cy="5509200"/>
          </a:xfrm>
          <a:prstGeom prst="rect">
            <a:avLst/>
          </a:prstGeom>
        </p:spPr>
        <p:txBody>
          <a:bodyPr wrap="square">
            <a:spAutoFit/>
          </a:bodyPr>
          <a:lstStyle/>
          <a:p>
            <a:pPr algn="just"/>
            <a:r>
              <a:rPr lang="fr-FR" sz="3200" dirty="0" smtClean="0">
                <a:latin typeface="Arial Black" panose="020B0A04020102020204" pitchFamily="34" charset="0"/>
              </a:rPr>
              <a:t>Genèse 50.20-21</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Vous </a:t>
            </a:r>
            <a:r>
              <a:rPr lang="fr-FR" sz="3200" dirty="0">
                <a:latin typeface="Arial Black" panose="020B0A04020102020204" pitchFamily="34" charset="0"/>
              </a:rPr>
              <a:t>aviez médité de me faire du mal : Dieu l’a changé en bien, pour accomplir ce qui arrive aujourd’hui, pour sauver la vie à un peuple nombreux.</a:t>
            </a:r>
          </a:p>
          <a:p>
            <a:pPr algn="just"/>
            <a:r>
              <a:rPr lang="fr-FR" sz="3200" dirty="0" smtClean="0">
                <a:latin typeface="Arial Black" panose="020B0A04020102020204" pitchFamily="34" charset="0"/>
              </a:rPr>
              <a:t>Soyez </a:t>
            </a:r>
            <a:r>
              <a:rPr lang="fr-FR" sz="3200" dirty="0">
                <a:latin typeface="Arial Black" panose="020B0A04020102020204" pitchFamily="34" charset="0"/>
              </a:rPr>
              <a:t>donc sans crainte ; </a:t>
            </a:r>
            <a:r>
              <a:rPr lang="fr-FR" sz="3200" dirty="0">
                <a:solidFill>
                  <a:srgbClr val="FFFF00"/>
                </a:solidFill>
                <a:latin typeface="Arial Black" panose="020B0A04020102020204" pitchFamily="34" charset="0"/>
              </a:rPr>
              <a:t>je vous entretiendrai, vous et vos enfants</a:t>
            </a:r>
            <a:r>
              <a:rPr lang="fr-FR" sz="3200" dirty="0">
                <a:latin typeface="Arial Black" panose="020B0A04020102020204" pitchFamily="34" charset="0"/>
              </a:rPr>
              <a:t>. Et il les consola, en parlant à leur cœur.</a:t>
            </a:r>
          </a:p>
          <a:p>
            <a:pPr algn="just"/>
            <a:endParaRPr lang="fr-FR" sz="3200" dirty="0">
              <a:latin typeface="Arial Black" panose="020B0A04020102020204" pitchFamily="34" charset="0"/>
            </a:endParaRPr>
          </a:p>
        </p:txBody>
      </p:sp>
    </p:spTree>
    <p:extLst>
      <p:ext uri="{BB962C8B-B14F-4D97-AF65-F5344CB8AC3E}">
        <p14:creationId xmlns:p14="http://schemas.microsoft.com/office/powerpoint/2010/main" val="1812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034826"/>
            <a:ext cx="888642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1 Pierre 1.13-16</a:t>
            </a:r>
            <a:endParaRPr lang="fr-FR" sz="5400" dirty="0">
              <a:latin typeface="Arial Black" panose="020B0A04020102020204" pitchFamily="34" charset="0"/>
            </a:endParaRPr>
          </a:p>
        </p:txBody>
      </p:sp>
    </p:spTree>
    <p:extLst>
      <p:ext uri="{BB962C8B-B14F-4D97-AF65-F5344CB8AC3E}">
        <p14:creationId xmlns:p14="http://schemas.microsoft.com/office/powerpoint/2010/main" val="2269403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3948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Exemple du bon Samaritain</a:t>
            </a:r>
          </a:p>
        </p:txBody>
      </p:sp>
      <p:sp>
        <p:nvSpPr>
          <p:cNvPr id="2" name="Rectangle 1"/>
          <p:cNvSpPr/>
          <p:nvPr/>
        </p:nvSpPr>
        <p:spPr>
          <a:xfrm>
            <a:off x="1" y="848657"/>
            <a:ext cx="9143999" cy="6093976"/>
          </a:xfrm>
          <a:prstGeom prst="rect">
            <a:avLst/>
          </a:prstGeom>
        </p:spPr>
        <p:txBody>
          <a:bodyPr wrap="square">
            <a:spAutoFit/>
          </a:bodyPr>
          <a:lstStyle/>
          <a:p>
            <a:pPr algn="just"/>
            <a:r>
              <a:rPr lang="fr-FR" sz="3000" dirty="0" smtClean="0">
                <a:latin typeface="Arial Black" panose="020B0A04020102020204" pitchFamily="34" charset="0"/>
              </a:rPr>
              <a:t>Luc 10.33-35</a:t>
            </a:r>
          </a:p>
          <a:p>
            <a:pPr algn="just"/>
            <a:endParaRPr lang="fr-FR" sz="3000" dirty="0" smtClean="0">
              <a:latin typeface="Arial Black" panose="020B0A04020102020204" pitchFamily="34" charset="0"/>
            </a:endParaRPr>
          </a:p>
          <a:p>
            <a:pPr algn="just"/>
            <a:r>
              <a:rPr lang="fr-FR" sz="3000" dirty="0" smtClean="0">
                <a:latin typeface="Arial Black" panose="020B0A04020102020204" pitchFamily="34" charset="0"/>
              </a:rPr>
              <a:t>Mais </a:t>
            </a:r>
            <a:r>
              <a:rPr lang="fr-FR" sz="3000" dirty="0">
                <a:latin typeface="Arial Black" panose="020B0A04020102020204" pitchFamily="34" charset="0"/>
              </a:rPr>
              <a:t>un Samaritain, qui voyageait, étant venu là, fut ému de compassion lorsqu’il le vit.</a:t>
            </a:r>
          </a:p>
          <a:p>
            <a:pPr algn="just"/>
            <a:r>
              <a:rPr lang="fr-FR" sz="3000" dirty="0" smtClean="0">
                <a:latin typeface="Arial Black" panose="020B0A04020102020204" pitchFamily="34" charset="0"/>
              </a:rPr>
              <a:t>Il </a:t>
            </a:r>
            <a:r>
              <a:rPr lang="fr-FR" sz="3000" dirty="0">
                <a:latin typeface="Arial Black" panose="020B0A04020102020204" pitchFamily="34" charset="0"/>
              </a:rPr>
              <a:t>s’approcha, et banda ses plaies, en y versant de l’huile et du vin ; puis il le mit sur sa propre monture, le conduisit à une hôtellerie, et prit soin de lui</a:t>
            </a:r>
            <a:r>
              <a:rPr lang="fr-FR" sz="3000" dirty="0" smtClean="0">
                <a:latin typeface="Arial Black" panose="020B0A04020102020204" pitchFamily="34" charset="0"/>
              </a:rPr>
              <a:t>. Le </a:t>
            </a:r>
            <a:r>
              <a:rPr lang="fr-FR" sz="3000" dirty="0">
                <a:latin typeface="Arial Black" panose="020B0A04020102020204" pitchFamily="34" charset="0"/>
              </a:rPr>
              <a:t>lendemain, il tira deux deniers, les donna à l’hôte, et dit : Aie soin de lui, et ce que tu dépenseras de plus, je te le rendrai à mon retour</a:t>
            </a:r>
            <a:r>
              <a:rPr lang="fr-FR" sz="3000" dirty="0" smtClean="0">
                <a:latin typeface="Arial Black" panose="020B0A04020102020204" pitchFamily="34" charset="0"/>
              </a:rPr>
              <a:t>.</a:t>
            </a:r>
            <a:endParaRPr lang="fr-FR" sz="3000" dirty="0">
              <a:latin typeface="Arial Black" panose="020B0A04020102020204" pitchFamily="34" charset="0"/>
            </a:endParaRPr>
          </a:p>
        </p:txBody>
      </p:sp>
    </p:spTree>
    <p:extLst>
      <p:ext uri="{BB962C8B-B14F-4D97-AF65-F5344CB8AC3E}">
        <p14:creationId xmlns:p14="http://schemas.microsoft.com/office/powerpoint/2010/main" val="883639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3948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Exemple de Paul</a:t>
            </a:r>
          </a:p>
        </p:txBody>
      </p:sp>
      <p:sp>
        <p:nvSpPr>
          <p:cNvPr id="2" name="Rectangle 1"/>
          <p:cNvSpPr/>
          <p:nvPr/>
        </p:nvSpPr>
        <p:spPr>
          <a:xfrm>
            <a:off x="1" y="848657"/>
            <a:ext cx="9143999" cy="6555641"/>
          </a:xfrm>
          <a:prstGeom prst="rect">
            <a:avLst/>
          </a:prstGeom>
        </p:spPr>
        <p:txBody>
          <a:bodyPr wrap="square">
            <a:spAutoFit/>
          </a:bodyPr>
          <a:lstStyle/>
          <a:p>
            <a:pPr algn="just"/>
            <a:r>
              <a:rPr lang="fr-FR" sz="2800" dirty="0" smtClean="0">
                <a:latin typeface="Arial Black" panose="020B0A04020102020204" pitchFamily="34" charset="0"/>
              </a:rPr>
              <a:t>1 Corinthiens 4.10-13</a:t>
            </a:r>
          </a:p>
          <a:p>
            <a:pPr algn="just"/>
            <a:r>
              <a:rPr lang="fr-FR" sz="2800" dirty="0">
                <a:latin typeface="Arial Black" panose="020B0A04020102020204" pitchFamily="34" charset="0"/>
              </a:rPr>
              <a:t> Nous sommes fous à cause de Christ ; mais vous, vous êtes sages en Christ ; nous sommes faibles, mais vous êtes forts. Vous êtes honorés, et nous sommes méprisés </a:t>
            </a:r>
            <a:r>
              <a:rPr lang="fr-FR" sz="2800" dirty="0" smtClean="0">
                <a:latin typeface="Arial Black" panose="020B0A04020102020204" pitchFamily="34" charset="0"/>
              </a:rPr>
              <a:t>! Jusqu’à </a:t>
            </a:r>
            <a:r>
              <a:rPr lang="fr-FR" sz="2800" dirty="0">
                <a:latin typeface="Arial Black" panose="020B0A04020102020204" pitchFamily="34" charset="0"/>
              </a:rPr>
              <a:t>cette heure, nous souffrons la faim, la soif, la nudité ; nous sommes maltraités, errants çà et là </a:t>
            </a:r>
            <a:r>
              <a:rPr lang="fr-FR" sz="2800" dirty="0" smtClean="0">
                <a:latin typeface="Arial Black" panose="020B0A04020102020204" pitchFamily="34" charset="0"/>
              </a:rPr>
              <a:t>; nous </a:t>
            </a:r>
            <a:r>
              <a:rPr lang="fr-FR" sz="2800" dirty="0">
                <a:latin typeface="Arial Black" panose="020B0A04020102020204" pitchFamily="34" charset="0"/>
              </a:rPr>
              <a:t>nous fatiguons à travailler de nos propres mains ; injuriés, nous bénissons ; persécutés, nous supportons </a:t>
            </a:r>
            <a:r>
              <a:rPr lang="fr-FR" sz="2800" dirty="0" smtClean="0">
                <a:latin typeface="Arial Black" panose="020B0A04020102020204" pitchFamily="34" charset="0"/>
              </a:rPr>
              <a:t>; </a:t>
            </a:r>
            <a:r>
              <a:rPr lang="fr-FR" sz="2800" dirty="0" smtClean="0">
                <a:solidFill>
                  <a:srgbClr val="FFFF00"/>
                </a:solidFill>
                <a:latin typeface="Arial Black" panose="020B0A04020102020204" pitchFamily="34" charset="0"/>
              </a:rPr>
              <a:t>calomniés</a:t>
            </a:r>
            <a:r>
              <a:rPr lang="fr-FR" sz="2800" dirty="0">
                <a:solidFill>
                  <a:srgbClr val="FFFF00"/>
                </a:solidFill>
                <a:latin typeface="Arial Black" panose="020B0A04020102020204" pitchFamily="34" charset="0"/>
              </a:rPr>
              <a:t>, nous parlons avec bonté</a:t>
            </a:r>
            <a:r>
              <a:rPr lang="fr-FR" sz="2800" dirty="0">
                <a:latin typeface="Arial Black" panose="020B0A04020102020204" pitchFamily="34" charset="0"/>
              </a:rPr>
              <a:t> ; nous sommes devenus comme les balayures du monde, le rebut de tous, jusqu’à maintenant.</a:t>
            </a:r>
          </a:p>
          <a:p>
            <a:pPr algn="just"/>
            <a:endParaRPr lang="fr-FR" sz="2800" dirty="0">
              <a:latin typeface="Arial Black" panose="020B0A04020102020204" pitchFamily="34" charset="0"/>
            </a:endParaRPr>
          </a:p>
        </p:txBody>
      </p:sp>
    </p:spTree>
    <p:extLst>
      <p:ext uri="{BB962C8B-B14F-4D97-AF65-F5344CB8AC3E}">
        <p14:creationId xmlns:p14="http://schemas.microsoft.com/office/powerpoint/2010/main" val="2154071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3948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Parole de l’Eternel</a:t>
            </a:r>
          </a:p>
        </p:txBody>
      </p:sp>
      <p:sp>
        <p:nvSpPr>
          <p:cNvPr id="2" name="Rectangle 1"/>
          <p:cNvSpPr/>
          <p:nvPr/>
        </p:nvSpPr>
        <p:spPr>
          <a:xfrm>
            <a:off x="0" y="1164134"/>
            <a:ext cx="9143999" cy="5693866"/>
          </a:xfrm>
          <a:prstGeom prst="rect">
            <a:avLst/>
          </a:prstGeom>
        </p:spPr>
        <p:txBody>
          <a:bodyPr wrap="square">
            <a:spAutoFit/>
          </a:bodyPr>
          <a:lstStyle/>
          <a:p>
            <a:pPr algn="just"/>
            <a:r>
              <a:rPr lang="fr-FR" sz="2800" dirty="0" smtClean="0">
                <a:latin typeface="Arial Black" panose="020B0A04020102020204" pitchFamily="34" charset="0"/>
              </a:rPr>
              <a:t>Zacharie 7.9-10</a:t>
            </a:r>
          </a:p>
          <a:p>
            <a:pPr algn="just"/>
            <a:r>
              <a:rPr lang="fr-FR" sz="2800" dirty="0" smtClean="0">
                <a:latin typeface="Arial Black" panose="020B0A04020102020204" pitchFamily="34" charset="0"/>
              </a:rPr>
              <a:t>Ainsi </a:t>
            </a:r>
            <a:r>
              <a:rPr lang="fr-FR" sz="2800" dirty="0">
                <a:latin typeface="Arial Black" panose="020B0A04020102020204" pitchFamily="34" charset="0"/>
              </a:rPr>
              <a:t>parlait l’Eternel des armées : Rendez véritablement la justice, </a:t>
            </a:r>
            <a:r>
              <a:rPr lang="fr-FR" sz="2800" dirty="0">
                <a:solidFill>
                  <a:srgbClr val="FFFF00"/>
                </a:solidFill>
                <a:latin typeface="Arial Black" panose="020B0A04020102020204" pitchFamily="34" charset="0"/>
              </a:rPr>
              <a:t>Et ayez l’un pour l’autre de la bonté et de la miséricorde</a:t>
            </a:r>
            <a:r>
              <a:rPr lang="fr-FR" sz="2800" dirty="0" smtClean="0">
                <a:latin typeface="Arial Black" panose="020B0A04020102020204" pitchFamily="34" charset="0"/>
              </a:rPr>
              <a:t>. </a:t>
            </a:r>
          </a:p>
          <a:p>
            <a:pPr algn="just"/>
            <a:r>
              <a:rPr lang="fr-FR" sz="2800" dirty="0" smtClean="0">
                <a:latin typeface="Arial Black" panose="020B0A04020102020204" pitchFamily="34" charset="0"/>
              </a:rPr>
              <a:t>N’opprimez </a:t>
            </a:r>
            <a:r>
              <a:rPr lang="fr-FR" sz="2800" dirty="0">
                <a:latin typeface="Arial Black" panose="020B0A04020102020204" pitchFamily="34" charset="0"/>
              </a:rPr>
              <a:t>pas la veuve et l’orphelin, l’étranger et le pauvre, Et ne méditez pas l’un contre l’autre le mal dans vos cœurs</a:t>
            </a:r>
            <a:r>
              <a:rPr lang="fr-FR" sz="2800" dirty="0" smtClean="0">
                <a:latin typeface="Arial Black" panose="020B0A04020102020204" pitchFamily="34" charset="0"/>
              </a:rPr>
              <a:t>.</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Ephésiens 4.32</a:t>
            </a:r>
          </a:p>
          <a:p>
            <a:pPr algn="just"/>
            <a:r>
              <a:rPr lang="fr-FR" sz="2800" dirty="0">
                <a:solidFill>
                  <a:srgbClr val="FFFF00"/>
                </a:solidFill>
                <a:latin typeface="Arial Black" panose="020B0A04020102020204" pitchFamily="34" charset="0"/>
              </a:rPr>
              <a:t>Soyez bons les uns envers les autres</a:t>
            </a:r>
            <a:r>
              <a:rPr lang="fr-FR" sz="2800" dirty="0">
                <a:latin typeface="Arial Black" panose="020B0A04020102020204" pitchFamily="34" charset="0"/>
              </a:rPr>
              <a:t>, compatissants, vous pardonnant réciproquement, comme Dieu vous a pardonné en Christ</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3372067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Pour la gloire de Christ</a:t>
            </a:r>
          </a:p>
        </p:txBody>
      </p:sp>
      <p:sp>
        <p:nvSpPr>
          <p:cNvPr id="2" name="Rectangle 1"/>
          <p:cNvSpPr/>
          <p:nvPr/>
        </p:nvSpPr>
        <p:spPr>
          <a:xfrm>
            <a:off x="90153" y="1157544"/>
            <a:ext cx="8744754" cy="5262979"/>
          </a:xfrm>
          <a:prstGeom prst="rect">
            <a:avLst/>
          </a:prstGeom>
        </p:spPr>
        <p:txBody>
          <a:bodyPr wrap="square">
            <a:spAutoFit/>
          </a:bodyPr>
          <a:lstStyle/>
          <a:p>
            <a:pPr algn="just"/>
            <a:r>
              <a:rPr lang="fr-FR" sz="2800" dirty="0" smtClean="0">
                <a:latin typeface="Arial Black" panose="020B0A04020102020204" pitchFamily="34" charset="0"/>
              </a:rPr>
              <a:t>2 Thessaloniciens 1.11-12</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C’est </a:t>
            </a:r>
            <a:r>
              <a:rPr lang="fr-FR" sz="2800" dirty="0">
                <a:latin typeface="Arial Black" panose="020B0A04020102020204" pitchFamily="34" charset="0"/>
              </a:rPr>
              <a:t>pourquoi aussi nous prions continuellement pour vous, afin que notre Dieu vous juge dignes de la vocation, et qu’il accomplisse par sa puissance tous les desseins bienveillants de </a:t>
            </a:r>
            <a:r>
              <a:rPr lang="fr-FR" sz="2800" dirty="0">
                <a:solidFill>
                  <a:srgbClr val="FFFF00"/>
                </a:solidFill>
                <a:latin typeface="Arial Black" panose="020B0A04020102020204" pitchFamily="34" charset="0"/>
              </a:rPr>
              <a:t>sa </a:t>
            </a:r>
            <a:r>
              <a:rPr lang="fr-FR" sz="2800" dirty="0" smtClean="0">
                <a:solidFill>
                  <a:srgbClr val="FFFF00"/>
                </a:solidFill>
                <a:latin typeface="Arial Black" panose="020B0A04020102020204" pitchFamily="34" charset="0"/>
              </a:rPr>
              <a:t>bonté</a:t>
            </a:r>
            <a:r>
              <a:rPr lang="fr-FR" sz="2800" dirty="0" smtClean="0">
                <a:latin typeface="Arial Black" panose="020B0A04020102020204" pitchFamily="34" charset="0"/>
              </a:rPr>
              <a:t>, </a:t>
            </a:r>
            <a:r>
              <a:rPr lang="fr-FR" sz="2800" dirty="0">
                <a:latin typeface="Arial Black" panose="020B0A04020102020204" pitchFamily="34" charset="0"/>
              </a:rPr>
              <a:t>et l’œuvre de votre foi, pour que le nom de notre Seigneur Jésus soit glorifié en vous, et que vous soyez glorifiés en lui, selon la grâce de notre Dieu et du Seigneur Jésus-Christ</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2850333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960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399209"/>
            <a:ext cx="8886421" cy="5016758"/>
          </a:xfrm>
          <a:prstGeom prst="rect">
            <a:avLst/>
          </a:prstGeom>
        </p:spPr>
        <p:txBody>
          <a:bodyPr wrap="square">
            <a:spAutoFit/>
          </a:bodyPr>
          <a:lstStyle/>
          <a:p>
            <a:pPr algn="just"/>
            <a:r>
              <a:rPr lang="fr-FR" sz="3200" dirty="0" smtClean="0">
                <a:latin typeface="Arial Black" panose="020B0A04020102020204" pitchFamily="34" charset="0"/>
              </a:rPr>
              <a:t>C’est pourquoi, ceignez les reins de votre entendement, soyez sobres, et ayez une entière espérance dans la grâce qui vous sera apportée, lorsque Jésus-Christ apparaîtra.</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Comme des enfants obéissants, ne vous conformez pas aux convoitises que vous aviez autrefois, quand vous étiez dans l’ignorance.</a:t>
            </a:r>
          </a:p>
        </p:txBody>
      </p:sp>
    </p:spTree>
    <p:extLst>
      <p:ext uri="{BB962C8B-B14F-4D97-AF65-F5344CB8AC3E}">
        <p14:creationId xmlns:p14="http://schemas.microsoft.com/office/powerpoint/2010/main" val="88814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772696"/>
            <a:ext cx="8886421" cy="2554545"/>
          </a:xfrm>
          <a:prstGeom prst="rect">
            <a:avLst/>
          </a:prstGeom>
        </p:spPr>
        <p:txBody>
          <a:bodyPr wrap="square">
            <a:spAutoFit/>
          </a:bodyPr>
          <a:lstStyle/>
          <a:p>
            <a:pPr algn="just"/>
            <a:r>
              <a:rPr lang="fr-FR" sz="3200" dirty="0" smtClean="0">
                <a:latin typeface="Arial Black" panose="020B0A04020102020204" pitchFamily="34" charset="0"/>
              </a:rPr>
              <a:t>Mais, puisque celui qui vous a appelés est saint, vous aussi soyez saints dans toute votre conduite, selon qu’il est écrit : Vous serez saints, car je suis saint.</a:t>
            </a:r>
          </a:p>
        </p:txBody>
      </p:sp>
    </p:spTree>
    <p:extLst>
      <p:ext uri="{BB962C8B-B14F-4D97-AF65-F5344CB8AC3E}">
        <p14:creationId xmlns:p14="http://schemas.microsoft.com/office/powerpoint/2010/main" val="70729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70420"/>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Vous serez saints, car je suis saint</a:t>
            </a:r>
          </a:p>
        </p:txBody>
      </p:sp>
      <p:sp>
        <p:nvSpPr>
          <p:cNvPr id="3" name="Rectangle 2"/>
          <p:cNvSpPr/>
          <p:nvPr/>
        </p:nvSpPr>
        <p:spPr>
          <a:xfrm>
            <a:off x="103030" y="1285705"/>
            <a:ext cx="8886421" cy="4832092"/>
          </a:xfrm>
          <a:prstGeom prst="rect">
            <a:avLst/>
          </a:prstGeom>
        </p:spPr>
        <p:txBody>
          <a:bodyPr wrap="square">
            <a:spAutoFit/>
          </a:bodyPr>
          <a:lstStyle/>
          <a:p>
            <a:pPr algn="just"/>
            <a:r>
              <a:rPr lang="fr-FR" sz="2800" dirty="0" smtClean="0">
                <a:latin typeface="Arial Black" panose="020B0A04020102020204" pitchFamily="34" charset="0"/>
              </a:rPr>
              <a:t>Lévitique 20.26</a:t>
            </a:r>
          </a:p>
          <a:p>
            <a:pPr algn="just"/>
            <a:r>
              <a:rPr lang="fr-FR" sz="2800" dirty="0" smtClean="0">
                <a:latin typeface="Arial Black" panose="020B0A04020102020204" pitchFamily="34" charset="0"/>
              </a:rPr>
              <a:t>Vous serez saints pour moi, car je suis saint, moi, l’Eternel ; je vous ai séparés des peuples, afin que vous soyez à moi.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Jean 17.14-15</a:t>
            </a:r>
          </a:p>
          <a:p>
            <a:pPr algn="just"/>
            <a:r>
              <a:rPr lang="fr-FR" sz="2800" dirty="0" smtClean="0">
                <a:latin typeface="Arial Black" panose="020B0A04020102020204" pitchFamily="34" charset="0"/>
              </a:rPr>
              <a:t>Je leur ai donné ta parole ; et le monde les a haïs, parce qu’ils ne sont pas du monde, comme moi je ne suis pas du monde. Je ne te prie pas de les ôter du monde, mais de les préserver du mal.</a:t>
            </a:r>
          </a:p>
        </p:txBody>
      </p:sp>
    </p:spTree>
    <p:extLst>
      <p:ext uri="{BB962C8B-B14F-4D97-AF65-F5344CB8AC3E}">
        <p14:creationId xmlns:p14="http://schemas.microsoft.com/office/powerpoint/2010/main" val="76836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914364"/>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Tree>
    <p:extLst>
      <p:ext uri="{BB962C8B-B14F-4D97-AF65-F5344CB8AC3E}">
        <p14:creationId xmlns:p14="http://schemas.microsoft.com/office/powerpoint/2010/main" val="55938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228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Porter du fruit</a:t>
            </a:r>
          </a:p>
        </p:txBody>
      </p:sp>
      <p:sp>
        <p:nvSpPr>
          <p:cNvPr id="5" name="Rectangle 4"/>
          <p:cNvSpPr/>
          <p:nvPr/>
        </p:nvSpPr>
        <p:spPr>
          <a:xfrm>
            <a:off x="10732" y="1335075"/>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joie</a:t>
            </a:r>
          </a:p>
        </p:txBody>
      </p:sp>
      <p:sp>
        <p:nvSpPr>
          <p:cNvPr id="6" name="Rectangle 5"/>
          <p:cNvSpPr/>
          <p:nvPr/>
        </p:nvSpPr>
        <p:spPr>
          <a:xfrm>
            <a:off x="10732" y="324194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patience</a:t>
            </a:r>
          </a:p>
        </p:txBody>
      </p:sp>
      <p:sp>
        <p:nvSpPr>
          <p:cNvPr id="7" name="Rectangle 6"/>
          <p:cNvSpPr/>
          <p:nvPr/>
        </p:nvSpPr>
        <p:spPr>
          <a:xfrm>
            <a:off x="0" y="228465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douceur</a:t>
            </a:r>
          </a:p>
        </p:txBody>
      </p:sp>
      <p:sp>
        <p:nvSpPr>
          <p:cNvPr id="8" name="Rectangle 7"/>
          <p:cNvSpPr/>
          <p:nvPr/>
        </p:nvSpPr>
        <p:spPr>
          <a:xfrm>
            <a:off x="10732" y="4237878"/>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paix</a:t>
            </a:r>
          </a:p>
        </p:txBody>
      </p:sp>
      <p:sp>
        <p:nvSpPr>
          <p:cNvPr id="9" name="Rectangle 8"/>
          <p:cNvSpPr/>
          <p:nvPr/>
        </p:nvSpPr>
        <p:spPr>
          <a:xfrm>
            <a:off x="10732" y="5330435"/>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tempérance/maitrise de soi</a:t>
            </a:r>
          </a:p>
        </p:txBody>
      </p:sp>
    </p:spTree>
    <p:extLst>
      <p:ext uri="{BB962C8B-B14F-4D97-AF65-F5344CB8AC3E}">
        <p14:creationId xmlns:p14="http://schemas.microsoft.com/office/powerpoint/2010/main" val="54949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798455"/>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
        <p:nvSpPr>
          <p:cNvPr id="3" name="Rectangle 2"/>
          <p:cNvSpPr/>
          <p:nvPr/>
        </p:nvSpPr>
        <p:spPr>
          <a:xfrm>
            <a:off x="1" y="3050112"/>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bonté</a:t>
            </a:r>
          </a:p>
          <a:p>
            <a:pPr algn="ctr"/>
            <a:r>
              <a:rPr lang="fr-FR" sz="3600" dirty="0" smtClean="0">
                <a:latin typeface="Arial Black" panose="020B0A04020102020204" pitchFamily="34" charset="0"/>
              </a:rPr>
              <a:t>La bénignité </a:t>
            </a:r>
          </a:p>
        </p:txBody>
      </p:sp>
    </p:spTree>
    <p:extLst>
      <p:ext uri="{BB962C8B-B14F-4D97-AF65-F5344CB8AC3E}">
        <p14:creationId xmlns:p14="http://schemas.microsoft.com/office/powerpoint/2010/main" val="210507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341773"/>
            <a:ext cx="9143999" cy="70788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4000" dirty="0" smtClean="0">
                <a:latin typeface="Arial Black" panose="020B0A04020102020204" pitchFamily="34" charset="0"/>
              </a:rPr>
              <a:t>La bonté de Dieu</a:t>
            </a:r>
          </a:p>
        </p:txBody>
      </p:sp>
    </p:spTree>
    <p:extLst>
      <p:ext uri="{BB962C8B-B14F-4D97-AF65-F5344CB8AC3E}">
        <p14:creationId xmlns:p14="http://schemas.microsoft.com/office/powerpoint/2010/main" val="1951414306"/>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448</TotalTime>
  <Words>599</Words>
  <Application>Microsoft Office PowerPoint</Application>
  <PresentationFormat>Affichage à l'écran (4:3)</PresentationFormat>
  <Paragraphs>83</Paragraphs>
  <Slides>24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ADD MONTAUBAN</cp:lastModifiedBy>
  <cp:revision>52</cp:revision>
  <dcterms:created xsi:type="dcterms:W3CDTF">2016-06-19T05:15:59Z</dcterms:created>
  <dcterms:modified xsi:type="dcterms:W3CDTF">2016-08-07T06:52:23Z</dcterms:modified>
</cp:coreProperties>
</file>