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4" r:id="rId7"/>
    <p:sldId id="279" r:id="rId8"/>
    <p:sldId id="286" r:id="rId9"/>
    <p:sldId id="332" r:id="rId10"/>
    <p:sldId id="339" r:id="rId11"/>
    <p:sldId id="342" r:id="rId12"/>
    <p:sldId id="340" r:id="rId13"/>
    <p:sldId id="341" r:id="rId14"/>
    <p:sldId id="343" r:id="rId15"/>
    <p:sldId id="344" r:id="rId16"/>
    <p:sldId id="345" r:id="rId17"/>
    <p:sldId id="349" r:id="rId18"/>
    <p:sldId id="346" r:id="rId19"/>
    <p:sldId id="347" r:id="rId20"/>
    <p:sldId id="348" r:id="rId21"/>
    <p:sldId id="350" r:id="rId22"/>
    <p:sldId id="351" r:id="rId23"/>
    <p:sldId id="352" r:id="rId24"/>
    <p:sldId id="26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28/08/2016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28/08/2016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28/08/2016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28/08/2016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28/08/2016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28/08/2016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28/08/2016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28/08/2016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28/08/2016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2660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fidélité: un attribut de Dieu</a:t>
            </a:r>
            <a:endParaRPr lang="fr-FR" sz="3600" dirty="0" smtClean="0">
              <a:latin typeface="Arial Black" panose="020B0A04020102020204" pitchFamily="34" charset="0"/>
            </a:endParaRPr>
          </a:p>
        </p:txBody>
      </p:sp>
      <p:sp>
        <p:nvSpPr>
          <p:cNvPr id="4" name="Rectangle 3"/>
          <p:cNvSpPr/>
          <p:nvPr/>
        </p:nvSpPr>
        <p:spPr>
          <a:xfrm>
            <a:off x="45076" y="1092943"/>
            <a:ext cx="9053847" cy="5262979"/>
          </a:xfrm>
          <a:prstGeom prst="rect">
            <a:avLst/>
          </a:prstGeom>
        </p:spPr>
        <p:txBody>
          <a:bodyPr wrap="square">
            <a:spAutoFit/>
          </a:bodyPr>
          <a:lstStyle/>
          <a:p>
            <a:pPr algn="just"/>
            <a:r>
              <a:rPr lang="fr-FR" sz="2800" dirty="0" smtClean="0">
                <a:latin typeface="Arial Black" panose="020B0A04020102020204" pitchFamily="34" charset="0"/>
              </a:rPr>
              <a:t>Deutéronome 7.9: </a:t>
            </a:r>
          </a:p>
          <a:p>
            <a:pPr algn="just"/>
            <a:r>
              <a:rPr lang="fr-FR" sz="2800" dirty="0">
                <a:latin typeface="Arial Black" panose="020B0A04020102020204" pitchFamily="34" charset="0"/>
              </a:rPr>
              <a:t>Sache donc que c’est l’Eternel, ton Dieu, qui est Dieu. Ce Dieu fidèle garde son alliance et sa miséricorde jusqu’à la millième génération envers ceux qui l’aiment et qui observent ses commandements.</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Deutéronome 32.4: </a:t>
            </a:r>
          </a:p>
          <a:p>
            <a:pPr algn="just"/>
            <a:r>
              <a:rPr lang="fr-FR" sz="2800" dirty="0">
                <a:latin typeface="Arial Black" panose="020B0A04020102020204" pitchFamily="34" charset="0"/>
              </a:rPr>
              <a:t>Il est le rocher ; ses œuvres sont parfaites, Car toutes ses voies sont justes ; C’est un Dieu fidèle et sans iniquité, Il est juste et droit</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124168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fidélité: un attribut de Dieu</a:t>
            </a:r>
            <a:endParaRPr lang="fr-FR" sz="3600" dirty="0" smtClean="0">
              <a:latin typeface="Arial Black" panose="020B0A04020102020204" pitchFamily="34" charset="0"/>
            </a:endParaRPr>
          </a:p>
        </p:txBody>
      </p:sp>
      <p:sp>
        <p:nvSpPr>
          <p:cNvPr id="4" name="Rectangle 3"/>
          <p:cNvSpPr/>
          <p:nvPr/>
        </p:nvSpPr>
        <p:spPr>
          <a:xfrm>
            <a:off x="1" y="1724009"/>
            <a:ext cx="8860665" cy="2062103"/>
          </a:xfrm>
          <a:prstGeom prst="rect">
            <a:avLst/>
          </a:prstGeom>
        </p:spPr>
        <p:txBody>
          <a:bodyPr wrap="square">
            <a:spAutoFit/>
          </a:bodyPr>
          <a:lstStyle/>
          <a:p>
            <a:pPr algn="just"/>
            <a:r>
              <a:rPr lang="fr-FR" sz="3200" dirty="0" smtClean="0">
                <a:latin typeface="Arial Black" panose="020B0A04020102020204" pitchFamily="34" charset="0"/>
              </a:rPr>
              <a:t>Hébreux 10.23:</a:t>
            </a:r>
          </a:p>
          <a:p>
            <a:pPr algn="just"/>
            <a:r>
              <a:rPr lang="fr-FR" sz="3200" dirty="0">
                <a:latin typeface="Arial Black" panose="020B0A04020102020204" pitchFamily="34" charset="0"/>
              </a:rPr>
              <a:t>Retenons fermement la profession de notre espérance, car celui qui a fait la promesse est fidèle</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971819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fidélité: un attribut de Jésus-Christ</a:t>
            </a:r>
            <a:endParaRPr lang="fr-FR" sz="3600" dirty="0" smtClean="0">
              <a:latin typeface="Arial Black" panose="020B0A04020102020204" pitchFamily="34" charset="0"/>
            </a:endParaRPr>
          </a:p>
        </p:txBody>
      </p:sp>
      <p:sp>
        <p:nvSpPr>
          <p:cNvPr id="4" name="Rectangle 3"/>
          <p:cNvSpPr/>
          <p:nvPr/>
        </p:nvSpPr>
        <p:spPr>
          <a:xfrm>
            <a:off x="128789" y="1582341"/>
            <a:ext cx="8860665" cy="4031873"/>
          </a:xfrm>
          <a:prstGeom prst="rect">
            <a:avLst/>
          </a:prstGeom>
        </p:spPr>
        <p:txBody>
          <a:bodyPr wrap="square">
            <a:spAutoFit/>
          </a:bodyPr>
          <a:lstStyle/>
          <a:p>
            <a:pPr algn="just"/>
            <a:r>
              <a:rPr lang="fr-FR" sz="3200" dirty="0" smtClean="0">
                <a:latin typeface="Arial Black" panose="020B0A04020102020204" pitchFamily="34" charset="0"/>
              </a:rPr>
              <a:t>Hébreux 2.17</a:t>
            </a:r>
          </a:p>
          <a:p>
            <a:pPr algn="just"/>
            <a:endParaRPr lang="fr-FR" sz="3200" dirty="0" smtClean="0">
              <a:latin typeface="Arial Black" panose="020B0A04020102020204" pitchFamily="34" charset="0"/>
            </a:endParaRPr>
          </a:p>
          <a:p>
            <a:pPr algn="just"/>
            <a:r>
              <a:rPr lang="fr-FR" sz="3200" dirty="0" smtClean="0">
                <a:latin typeface="Arial Black" panose="020B0A04020102020204" pitchFamily="34" charset="0"/>
              </a:rPr>
              <a:t>En </a:t>
            </a:r>
            <a:r>
              <a:rPr lang="fr-FR" sz="3200" dirty="0">
                <a:latin typeface="Arial Black" panose="020B0A04020102020204" pitchFamily="34" charset="0"/>
              </a:rPr>
              <a:t>conséquence, il a dû être rendu semblable en toutes choses à ses frères, afin qu’il fût un souverain sacrificateur miséricordieux et fidèle dans le service de Dieu, pour faire l’expiation des péchés du peuple </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3872458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 attribut divin qui nous encourage</a:t>
            </a:r>
            <a:endParaRPr lang="fr-FR" sz="3600" dirty="0" smtClean="0">
              <a:latin typeface="Arial Black" panose="020B0A04020102020204" pitchFamily="34" charset="0"/>
            </a:endParaRPr>
          </a:p>
        </p:txBody>
      </p:sp>
      <p:sp>
        <p:nvSpPr>
          <p:cNvPr id="4" name="Rectangle 3"/>
          <p:cNvSpPr/>
          <p:nvPr/>
        </p:nvSpPr>
        <p:spPr>
          <a:xfrm>
            <a:off x="141667" y="1827039"/>
            <a:ext cx="8860665" cy="3046988"/>
          </a:xfrm>
          <a:prstGeom prst="rect">
            <a:avLst/>
          </a:prstGeom>
        </p:spPr>
        <p:txBody>
          <a:bodyPr wrap="square">
            <a:spAutoFit/>
          </a:bodyPr>
          <a:lstStyle/>
          <a:p>
            <a:pPr algn="just"/>
            <a:r>
              <a:rPr lang="fr-FR" sz="3200" dirty="0">
                <a:latin typeface="Arial Black" panose="020B0A04020102020204" pitchFamily="34" charset="0"/>
              </a:rPr>
              <a:t>Psaumes </a:t>
            </a:r>
            <a:r>
              <a:rPr lang="fr-FR" sz="3200" dirty="0" smtClean="0">
                <a:latin typeface="Arial Black" panose="020B0A04020102020204" pitchFamily="34" charset="0"/>
              </a:rPr>
              <a:t>25.10</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Tous </a:t>
            </a:r>
            <a:r>
              <a:rPr lang="fr-FR" sz="3200" dirty="0">
                <a:latin typeface="Arial Black" panose="020B0A04020102020204" pitchFamily="34" charset="0"/>
              </a:rPr>
              <a:t>les sentiers de l’Eternel sont miséricorde et fidélité, Pour ceux qui gardent son alliance et ses commandements.</a:t>
            </a:r>
          </a:p>
        </p:txBody>
      </p:sp>
    </p:spTree>
    <p:extLst>
      <p:ext uri="{BB962C8B-B14F-4D97-AF65-F5344CB8AC3E}">
        <p14:creationId xmlns:p14="http://schemas.microsoft.com/office/powerpoint/2010/main" val="2957729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 attribut divin qui nous encourage</a:t>
            </a:r>
            <a:endParaRPr lang="fr-FR" sz="3600" dirty="0" smtClean="0">
              <a:latin typeface="Arial Black" panose="020B0A04020102020204" pitchFamily="34" charset="0"/>
            </a:endParaRPr>
          </a:p>
        </p:txBody>
      </p:sp>
      <p:sp>
        <p:nvSpPr>
          <p:cNvPr id="4" name="Rectangle 3"/>
          <p:cNvSpPr/>
          <p:nvPr/>
        </p:nvSpPr>
        <p:spPr>
          <a:xfrm>
            <a:off x="141667" y="1827039"/>
            <a:ext cx="8860665" cy="2554545"/>
          </a:xfrm>
          <a:prstGeom prst="rect">
            <a:avLst/>
          </a:prstGeom>
        </p:spPr>
        <p:txBody>
          <a:bodyPr wrap="square">
            <a:spAutoFit/>
          </a:bodyPr>
          <a:lstStyle/>
          <a:p>
            <a:pPr algn="just"/>
            <a:r>
              <a:rPr lang="fr-FR" sz="3200" dirty="0">
                <a:latin typeface="Arial Black" panose="020B0A04020102020204" pitchFamily="34" charset="0"/>
              </a:rPr>
              <a:t>Psaumes </a:t>
            </a:r>
            <a:r>
              <a:rPr lang="fr-FR" sz="3200" dirty="0" smtClean="0">
                <a:latin typeface="Arial Black" panose="020B0A04020102020204" pitchFamily="34" charset="0"/>
              </a:rPr>
              <a:t>33.4</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Car </a:t>
            </a:r>
            <a:r>
              <a:rPr lang="fr-FR" sz="3200" dirty="0">
                <a:latin typeface="Arial Black" panose="020B0A04020102020204" pitchFamily="34" charset="0"/>
              </a:rPr>
              <a:t>la parole de l’Eternel est droite, Et toutes ses œuvres s’accomplissent avec fidélité ;</a:t>
            </a:r>
          </a:p>
        </p:txBody>
      </p:sp>
    </p:spTree>
    <p:extLst>
      <p:ext uri="{BB962C8B-B14F-4D97-AF65-F5344CB8AC3E}">
        <p14:creationId xmlns:p14="http://schemas.microsoft.com/office/powerpoint/2010/main" val="1732768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 attribut divin qui nous encourage</a:t>
            </a:r>
            <a:endParaRPr lang="fr-FR" sz="3600" dirty="0" smtClean="0">
              <a:latin typeface="Arial Black" panose="020B0A04020102020204" pitchFamily="34" charset="0"/>
            </a:endParaRPr>
          </a:p>
        </p:txBody>
      </p:sp>
      <p:sp>
        <p:nvSpPr>
          <p:cNvPr id="4" name="Rectangle 3"/>
          <p:cNvSpPr/>
          <p:nvPr/>
        </p:nvSpPr>
        <p:spPr>
          <a:xfrm>
            <a:off x="141667" y="1827039"/>
            <a:ext cx="8860665" cy="2062103"/>
          </a:xfrm>
          <a:prstGeom prst="rect">
            <a:avLst/>
          </a:prstGeom>
        </p:spPr>
        <p:txBody>
          <a:bodyPr wrap="square">
            <a:spAutoFit/>
          </a:bodyPr>
          <a:lstStyle/>
          <a:p>
            <a:pPr algn="just"/>
            <a:r>
              <a:rPr lang="fr-FR" sz="3200" dirty="0">
                <a:latin typeface="Arial Black" panose="020B0A04020102020204" pitchFamily="34" charset="0"/>
              </a:rPr>
              <a:t>Psaumes </a:t>
            </a:r>
            <a:r>
              <a:rPr lang="fr-FR" sz="3200" dirty="0" smtClean="0">
                <a:latin typeface="Arial Black" panose="020B0A04020102020204" pitchFamily="34" charset="0"/>
              </a:rPr>
              <a:t>36.6</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Eternel</a:t>
            </a:r>
            <a:r>
              <a:rPr lang="fr-FR" sz="3200" dirty="0">
                <a:latin typeface="Arial Black" panose="020B0A04020102020204" pitchFamily="34" charset="0"/>
              </a:rPr>
              <a:t> ! ta bonté atteint jusqu’aux cieux, Ta fidélité jusqu’aux nues.</a:t>
            </a:r>
          </a:p>
        </p:txBody>
      </p:sp>
    </p:spTree>
    <p:extLst>
      <p:ext uri="{BB962C8B-B14F-4D97-AF65-F5344CB8AC3E}">
        <p14:creationId xmlns:p14="http://schemas.microsoft.com/office/powerpoint/2010/main" val="4173561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 attribut divin qui nous encourage</a:t>
            </a:r>
            <a:endParaRPr lang="fr-FR" sz="3600" dirty="0" smtClean="0">
              <a:latin typeface="Arial Black" panose="020B0A04020102020204" pitchFamily="34" charset="0"/>
            </a:endParaRPr>
          </a:p>
        </p:txBody>
      </p:sp>
      <p:sp>
        <p:nvSpPr>
          <p:cNvPr id="4" name="Rectangle 3"/>
          <p:cNvSpPr/>
          <p:nvPr/>
        </p:nvSpPr>
        <p:spPr>
          <a:xfrm>
            <a:off x="141667" y="1827039"/>
            <a:ext cx="8860665" cy="2062103"/>
          </a:xfrm>
          <a:prstGeom prst="rect">
            <a:avLst/>
          </a:prstGeom>
        </p:spPr>
        <p:txBody>
          <a:bodyPr wrap="square">
            <a:spAutoFit/>
          </a:bodyPr>
          <a:lstStyle/>
          <a:p>
            <a:pPr algn="just"/>
            <a:r>
              <a:rPr lang="fr-FR" sz="3200" dirty="0">
                <a:latin typeface="Arial Black" panose="020B0A04020102020204" pitchFamily="34" charset="0"/>
              </a:rPr>
              <a:t>Psaumes </a:t>
            </a:r>
            <a:r>
              <a:rPr lang="fr-FR" sz="3200" dirty="0" smtClean="0">
                <a:latin typeface="Arial Black" panose="020B0A04020102020204" pitchFamily="34" charset="0"/>
              </a:rPr>
              <a:t>36.6</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Eternel</a:t>
            </a:r>
            <a:r>
              <a:rPr lang="fr-FR" sz="3200" dirty="0">
                <a:latin typeface="Arial Black" panose="020B0A04020102020204" pitchFamily="34" charset="0"/>
              </a:rPr>
              <a:t> ! ta bonté atteint jusqu’aux cieux, Ta fidélité jusqu’aux nues.</a:t>
            </a:r>
          </a:p>
        </p:txBody>
      </p:sp>
    </p:spTree>
    <p:extLst>
      <p:ext uri="{BB962C8B-B14F-4D97-AF65-F5344CB8AC3E}">
        <p14:creationId xmlns:p14="http://schemas.microsoft.com/office/powerpoint/2010/main" val="609506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a:latin typeface="Arial Black" panose="020B0A04020102020204" pitchFamily="34" charset="0"/>
              </a:rPr>
              <a:t>U</a:t>
            </a:r>
            <a:r>
              <a:rPr lang="fr-FR" sz="3600" dirty="0" smtClean="0">
                <a:latin typeface="Arial Black" panose="020B0A04020102020204" pitchFamily="34" charset="0"/>
              </a:rPr>
              <a:t>n attribut divin qui nous aide à tenir</a:t>
            </a:r>
            <a:endParaRPr lang="fr-FR" sz="3600" dirty="0" smtClean="0">
              <a:latin typeface="Arial Black" panose="020B0A04020102020204" pitchFamily="34" charset="0"/>
            </a:endParaRPr>
          </a:p>
        </p:txBody>
      </p:sp>
      <p:sp>
        <p:nvSpPr>
          <p:cNvPr id="4" name="Rectangle 3"/>
          <p:cNvSpPr/>
          <p:nvPr/>
        </p:nvSpPr>
        <p:spPr>
          <a:xfrm>
            <a:off x="141667" y="1827039"/>
            <a:ext cx="8860665" cy="3539430"/>
          </a:xfrm>
          <a:prstGeom prst="rect">
            <a:avLst/>
          </a:prstGeom>
        </p:spPr>
        <p:txBody>
          <a:bodyPr wrap="square">
            <a:spAutoFit/>
          </a:bodyPr>
          <a:lstStyle/>
          <a:p>
            <a:pPr algn="just"/>
            <a:r>
              <a:rPr lang="fr-FR" sz="3200" dirty="0">
                <a:latin typeface="Arial Black" panose="020B0A04020102020204" pitchFamily="34" charset="0"/>
              </a:rPr>
              <a:t>Hébreux </a:t>
            </a:r>
            <a:r>
              <a:rPr lang="fr-FR" sz="3200" dirty="0" smtClean="0">
                <a:latin typeface="Arial Black" panose="020B0A04020102020204" pitchFamily="34" charset="0"/>
              </a:rPr>
              <a:t>11.11</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C’est </a:t>
            </a:r>
            <a:r>
              <a:rPr lang="fr-FR" sz="3200" dirty="0">
                <a:latin typeface="Arial Black" panose="020B0A04020102020204" pitchFamily="34" charset="0"/>
              </a:rPr>
              <a:t>par la foi que Sara elle-même, malgré son âge avancé, fut rendue capable d’avoir une postérité, parce qu’elle crut à la fidélité de celui qui avait fait la promesse.</a:t>
            </a:r>
          </a:p>
        </p:txBody>
      </p:sp>
    </p:spTree>
    <p:extLst>
      <p:ext uri="{BB962C8B-B14F-4D97-AF65-F5344CB8AC3E}">
        <p14:creationId xmlns:p14="http://schemas.microsoft.com/office/powerpoint/2010/main" val="42433193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5539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Nous sommes appelés à la fidélité</a:t>
            </a:r>
            <a:endParaRPr lang="fr-FR" sz="3600" dirty="0" smtClean="0">
              <a:latin typeface="Arial Black" panose="020B0A04020102020204" pitchFamily="34" charset="0"/>
            </a:endParaRPr>
          </a:p>
        </p:txBody>
      </p:sp>
      <p:sp>
        <p:nvSpPr>
          <p:cNvPr id="4" name="Rectangle 3"/>
          <p:cNvSpPr/>
          <p:nvPr/>
        </p:nvSpPr>
        <p:spPr>
          <a:xfrm>
            <a:off x="141667" y="1827039"/>
            <a:ext cx="8860665" cy="2554545"/>
          </a:xfrm>
          <a:prstGeom prst="rect">
            <a:avLst/>
          </a:prstGeom>
        </p:spPr>
        <p:txBody>
          <a:bodyPr wrap="square">
            <a:spAutoFit/>
          </a:bodyPr>
          <a:lstStyle/>
          <a:p>
            <a:pPr algn="just"/>
            <a:r>
              <a:rPr lang="fr-FR" sz="3200" dirty="0">
                <a:latin typeface="Arial Black" panose="020B0A04020102020204" pitchFamily="34" charset="0"/>
              </a:rPr>
              <a:t>Psaumes </a:t>
            </a:r>
            <a:r>
              <a:rPr lang="fr-FR" sz="3200" dirty="0" smtClean="0">
                <a:latin typeface="Arial Black" panose="020B0A04020102020204" pitchFamily="34" charset="0"/>
              </a:rPr>
              <a:t>37.3</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Confie-toi </a:t>
            </a:r>
            <a:r>
              <a:rPr lang="fr-FR" sz="3200" dirty="0">
                <a:latin typeface="Arial Black" panose="020B0A04020102020204" pitchFamily="34" charset="0"/>
              </a:rPr>
              <a:t>en l’Eternel, et pratique le bien ; Aie le pays pour demeure et la fidélité pour pâture.</a:t>
            </a:r>
          </a:p>
        </p:txBody>
      </p:sp>
    </p:spTree>
    <p:extLst>
      <p:ext uri="{BB962C8B-B14F-4D97-AF65-F5344CB8AC3E}">
        <p14:creationId xmlns:p14="http://schemas.microsoft.com/office/powerpoint/2010/main" val="12285670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0344"/>
            <a:ext cx="9143999" cy="120032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…ce </a:t>
            </a:r>
            <a:r>
              <a:rPr lang="fr-FR" sz="3600" dirty="0">
                <a:latin typeface="Arial Black" panose="020B0A04020102020204" pitchFamily="34" charset="0"/>
              </a:rPr>
              <a:t>qui est plus important dans la </a:t>
            </a:r>
            <a:r>
              <a:rPr lang="fr-FR" sz="3600" dirty="0" smtClean="0">
                <a:latin typeface="Arial Black" panose="020B0A04020102020204" pitchFamily="34" charset="0"/>
              </a:rPr>
              <a:t>loi…</a:t>
            </a:r>
            <a:endParaRPr lang="fr-FR" sz="3600" dirty="0" smtClean="0">
              <a:latin typeface="Arial Black" panose="020B0A04020102020204" pitchFamily="34" charset="0"/>
            </a:endParaRPr>
          </a:p>
        </p:txBody>
      </p:sp>
      <p:sp>
        <p:nvSpPr>
          <p:cNvPr id="4" name="Rectangle 3"/>
          <p:cNvSpPr/>
          <p:nvPr/>
        </p:nvSpPr>
        <p:spPr>
          <a:xfrm>
            <a:off x="141665" y="1878554"/>
            <a:ext cx="8860665" cy="4524315"/>
          </a:xfrm>
          <a:prstGeom prst="rect">
            <a:avLst/>
          </a:prstGeom>
        </p:spPr>
        <p:txBody>
          <a:bodyPr wrap="square">
            <a:spAutoFit/>
          </a:bodyPr>
          <a:lstStyle/>
          <a:p>
            <a:pPr algn="just"/>
            <a:r>
              <a:rPr lang="fr-FR" sz="3200" dirty="0">
                <a:latin typeface="Arial Black" panose="020B0A04020102020204" pitchFamily="34" charset="0"/>
              </a:rPr>
              <a:t>Matthieu </a:t>
            </a:r>
            <a:r>
              <a:rPr lang="fr-FR" sz="3200" dirty="0" smtClean="0">
                <a:latin typeface="Arial Black" panose="020B0A04020102020204" pitchFamily="34" charset="0"/>
              </a:rPr>
              <a:t>23.23</a:t>
            </a:r>
          </a:p>
          <a:p>
            <a:pPr algn="just"/>
            <a:r>
              <a:rPr lang="fr-FR" sz="3200" dirty="0" smtClean="0">
                <a:latin typeface="Arial Black" panose="020B0A04020102020204" pitchFamily="34" charset="0"/>
              </a:rPr>
              <a:t>Malheur </a:t>
            </a:r>
            <a:r>
              <a:rPr lang="fr-FR" sz="3200" dirty="0">
                <a:latin typeface="Arial Black" panose="020B0A04020102020204" pitchFamily="34" charset="0"/>
              </a:rPr>
              <a:t>à vous, scribes et pharisiens hypocrites ! parce que vous payez la dîme de la menthe, de l’aneth et du cumin, et que vous laissez ce qui est plus important dans la loi, la justice, la miséricorde et la fidélité : c’est là ce qu’il fallait pratiquer, sans négliger les autres choses.</a:t>
            </a:r>
          </a:p>
        </p:txBody>
      </p:sp>
    </p:spTree>
    <p:extLst>
      <p:ext uri="{BB962C8B-B14F-4D97-AF65-F5344CB8AC3E}">
        <p14:creationId xmlns:p14="http://schemas.microsoft.com/office/powerpoint/2010/main" val="19275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03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 témoignage dans le monde</a:t>
            </a:r>
            <a:endParaRPr lang="fr-FR" sz="3600" dirty="0" smtClean="0">
              <a:latin typeface="Arial Black" panose="020B0A04020102020204" pitchFamily="34" charset="0"/>
            </a:endParaRPr>
          </a:p>
        </p:txBody>
      </p:sp>
      <p:sp>
        <p:nvSpPr>
          <p:cNvPr id="4" name="Rectangle 3"/>
          <p:cNvSpPr/>
          <p:nvPr/>
        </p:nvSpPr>
        <p:spPr>
          <a:xfrm>
            <a:off x="0" y="1414914"/>
            <a:ext cx="8860665" cy="4524315"/>
          </a:xfrm>
          <a:prstGeom prst="rect">
            <a:avLst/>
          </a:prstGeom>
        </p:spPr>
        <p:txBody>
          <a:bodyPr wrap="square">
            <a:spAutoFit/>
          </a:bodyPr>
          <a:lstStyle/>
          <a:p>
            <a:pPr algn="just"/>
            <a:r>
              <a:rPr lang="fr-FR" sz="3200" dirty="0" smtClean="0">
                <a:latin typeface="Arial Black" panose="020B0A04020102020204" pitchFamily="34" charset="0"/>
              </a:rPr>
              <a:t>Tite 2.9-10</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Exhorte les serviteurs à être soumis à leurs maîtres, à leur plaire en toutes choses, à n’être point contredisants</a:t>
            </a:r>
            <a:r>
              <a:rPr lang="fr-FR" sz="3200" dirty="0" smtClean="0">
                <a:latin typeface="Arial Black" panose="020B0A04020102020204" pitchFamily="34" charset="0"/>
              </a:rPr>
              <a:t>, à </a:t>
            </a:r>
            <a:r>
              <a:rPr lang="fr-FR" sz="3200" dirty="0">
                <a:latin typeface="Arial Black" panose="020B0A04020102020204" pitchFamily="34" charset="0"/>
              </a:rPr>
              <a:t>ne rien dérober, mais à montrer toujours une parfaite fidélité, afin de faire honorer en tout la doctrine de Dieu notre Sauveur</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25018838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03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Dieu utilise les « Fidèles »</a:t>
            </a:r>
            <a:endParaRPr lang="fr-FR" sz="3600" dirty="0" smtClean="0">
              <a:latin typeface="Arial Black" panose="020B0A04020102020204" pitchFamily="34" charset="0"/>
            </a:endParaRPr>
          </a:p>
        </p:txBody>
      </p:sp>
      <p:sp>
        <p:nvSpPr>
          <p:cNvPr id="4" name="Rectangle 3"/>
          <p:cNvSpPr/>
          <p:nvPr/>
        </p:nvSpPr>
        <p:spPr>
          <a:xfrm>
            <a:off x="0" y="1414914"/>
            <a:ext cx="8860665" cy="3539430"/>
          </a:xfrm>
          <a:prstGeom prst="rect">
            <a:avLst/>
          </a:prstGeom>
        </p:spPr>
        <p:txBody>
          <a:bodyPr wrap="square">
            <a:spAutoFit/>
          </a:bodyPr>
          <a:lstStyle/>
          <a:p>
            <a:pPr algn="just"/>
            <a:r>
              <a:rPr lang="fr-FR" sz="3200" dirty="0" smtClean="0">
                <a:latin typeface="Arial Black" panose="020B0A04020102020204" pitchFamily="34" charset="0"/>
              </a:rPr>
              <a:t>2 Timothée 2.2</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Et ce que tu as entendu de moi en présence de beaucoup de témoins, confie-le à des hommes fidèles, qui soient capables de l’enseigner aussi à d’autres</a:t>
            </a:r>
            <a:r>
              <a:rPr lang="fr-FR" sz="3200" dirty="0" smtClean="0">
                <a:latin typeface="Arial Black" panose="020B0A04020102020204" pitchFamily="34" charset="0"/>
              </a:rPr>
              <a:t>.</a:t>
            </a:r>
            <a:endParaRPr lang="fr-FR" sz="3200" dirty="0">
              <a:latin typeface="Arial Black" panose="020B0A04020102020204" pitchFamily="34" charset="0"/>
            </a:endParaRPr>
          </a:p>
        </p:txBody>
      </p:sp>
    </p:spTree>
    <p:extLst>
      <p:ext uri="{BB962C8B-B14F-4D97-AF65-F5344CB8AC3E}">
        <p14:creationId xmlns:p14="http://schemas.microsoft.com/office/powerpoint/2010/main" val="18965412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03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Ne pas négliger la fidélité</a:t>
            </a:r>
            <a:endParaRPr lang="fr-FR" sz="3600" dirty="0" smtClean="0">
              <a:latin typeface="Arial Black" panose="020B0A04020102020204" pitchFamily="34" charset="0"/>
            </a:endParaRPr>
          </a:p>
        </p:txBody>
      </p:sp>
      <p:sp>
        <p:nvSpPr>
          <p:cNvPr id="4" name="Rectangle 3"/>
          <p:cNvSpPr/>
          <p:nvPr/>
        </p:nvSpPr>
        <p:spPr>
          <a:xfrm>
            <a:off x="0" y="1414914"/>
            <a:ext cx="8860665" cy="4031873"/>
          </a:xfrm>
          <a:prstGeom prst="rect">
            <a:avLst/>
          </a:prstGeom>
        </p:spPr>
        <p:txBody>
          <a:bodyPr wrap="square">
            <a:spAutoFit/>
          </a:bodyPr>
          <a:lstStyle/>
          <a:p>
            <a:pPr algn="just"/>
            <a:r>
              <a:rPr lang="fr-FR" sz="3200" dirty="0" smtClean="0">
                <a:latin typeface="Arial Black" panose="020B0A04020102020204" pitchFamily="34" charset="0"/>
              </a:rPr>
              <a:t>Matthieu 24.44-46</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Quel </a:t>
            </a:r>
            <a:r>
              <a:rPr lang="fr-FR" sz="3200" dirty="0">
                <a:latin typeface="Arial Black" panose="020B0A04020102020204" pitchFamily="34" charset="0"/>
              </a:rPr>
              <a:t>est donc le serviteur fidèle et prudent, que son maître a établi sur ses gens, pour leur donner la nourriture au temps convenable ?</a:t>
            </a:r>
          </a:p>
          <a:p>
            <a:pPr algn="just"/>
            <a:r>
              <a:rPr lang="fr-FR" sz="3200" dirty="0" smtClean="0">
                <a:latin typeface="Arial Black" panose="020B0A04020102020204" pitchFamily="34" charset="0"/>
              </a:rPr>
              <a:t>Heureux </a:t>
            </a:r>
            <a:r>
              <a:rPr lang="fr-FR" sz="3200" dirty="0">
                <a:latin typeface="Arial Black" panose="020B0A04020102020204" pitchFamily="34" charset="0"/>
              </a:rPr>
              <a:t>ce serviteur, que son maître, à son arrivée, trouvera faisant ainsi !</a:t>
            </a:r>
          </a:p>
        </p:txBody>
      </p:sp>
    </p:spTree>
    <p:extLst>
      <p:ext uri="{BB962C8B-B14F-4D97-AF65-F5344CB8AC3E}">
        <p14:creationId xmlns:p14="http://schemas.microsoft.com/office/powerpoint/2010/main" val="4051750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240344"/>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Une action de l’Esprit</a:t>
            </a:r>
            <a:endParaRPr lang="fr-FR" sz="3600" dirty="0" smtClean="0">
              <a:latin typeface="Arial Black" panose="020B0A04020102020204" pitchFamily="34" charset="0"/>
            </a:endParaRPr>
          </a:p>
        </p:txBody>
      </p:sp>
      <p:sp>
        <p:nvSpPr>
          <p:cNvPr id="4" name="Rectangle 3"/>
          <p:cNvSpPr/>
          <p:nvPr/>
        </p:nvSpPr>
        <p:spPr>
          <a:xfrm>
            <a:off x="0" y="1414914"/>
            <a:ext cx="8860665" cy="3170099"/>
          </a:xfrm>
          <a:prstGeom prst="rect">
            <a:avLst/>
          </a:prstGeom>
        </p:spPr>
        <p:txBody>
          <a:bodyPr wrap="square">
            <a:spAutoFit/>
          </a:bodyPr>
          <a:lstStyle/>
          <a:p>
            <a:pPr algn="just"/>
            <a:r>
              <a:rPr lang="fr-FR" sz="3200" dirty="0" smtClean="0">
                <a:latin typeface="Arial Black" panose="020B0A04020102020204" pitchFamily="34" charset="0"/>
              </a:rPr>
              <a:t>Galates 5.22</a:t>
            </a:r>
          </a:p>
          <a:p>
            <a:pPr algn="just"/>
            <a:endParaRPr lang="fr-FR" sz="3200" dirty="0">
              <a:latin typeface="Arial Black" panose="020B0A04020102020204" pitchFamily="34" charset="0"/>
            </a:endParaRPr>
          </a:p>
          <a:p>
            <a:pPr algn="just"/>
            <a:r>
              <a:rPr lang="fr-FR" sz="3200" dirty="0">
                <a:latin typeface="Arial Black" panose="020B0A04020102020204" pitchFamily="34" charset="0"/>
              </a:rPr>
              <a:t>Mais le fruit de l’Esprit, c’est l’amour, la joie, la paix, la patience, la bonté, la bénignité, </a:t>
            </a:r>
            <a:r>
              <a:rPr lang="fr-FR" sz="4000" dirty="0">
                <a:solidFill>
                  <a:srgbClr val="FFFF00"/>
                </a:solidFill>
                <a:latin typeface="Arial Black" panose="020B0A04020102020204" pitchFamily="34" charset="0"/>
              </a:rPr>
              <a:t>la </a:t>
            </a:r>
            <a:r>
              <a:rPr lang="fr-FR" sz="4000" dirty="0" smtClean="0">
                <a:solidFill>
                  <a:srgbClr val="FFFF00"/>
                </a:solidFill>
                <a:latin typeface="Arial Black" panose="020B0A04020102020204" pitchFamily="34" charset="0"/>
              </a:rPr>
              <a:t>fidélité</a:t>
            </a:r>
            <a:r>
              <a:rPr lang="fr-FR" sz="3200" dirty="0" smtClean="0">
                <a:latin typeface="Arial Black" panose="020B0A04020102020204" pitchFamily="34" charset="0"/>
              </a:rPr>
              <a:t>, la </a:t>
            </a:r>
            <a:r>
              <a:rPr lang="fr-FR" sz="3200" dirty="0">
                <a:latin typeface="Arial Black" panose="020B0A04020102020204" pitchFamily="34" charset="0"/>
              </a:rPr>
              <a:t>douceur, la tempérance ;</a:t>
            </a:r>
          </a:p>
        </p:txBody>
      </p:sp>
    </p:spTree>
    <p:extLst>
      <p:ext uri="{BB962C8B-B14F-4D97-AF65-F5344CB8AC3E}">
        <p14:creationId xmlns:p14="http://schemas.microsoft.com/office/powerpoint/2010/main" val="35767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Porter du fruit</a:t>
            </a:r>
          </a:p>
        </p:txBody>
      </p:sp>
      <p:sp>
        <p:nvSpPr>
          <p:cNvPr id="5" name="Rectangle 4"/>
          <p:cNvSpPr/>
          <p:nvPr/>
        </p:nvSpPr>
        <p:spPr>
          <a:xfrm>
            <a:off x="10732" y="133507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joie</a:t>
            </a:r>
          </a:p>
        </p:txBody>
      </p:sp>
      <p:sp>
        <p:nvSpPr>
          <p:cNvPr id="6" name="Rectangle 5"/>
          <p:cNvSpPr/>
          <p:nvPr/>
        </p:nvSpPr>
        <p:spPr>
          <a:xfrm>
            <a:off x="10732" y="3241947"/>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patience</a:t>
            </a:r>
          </a:p>
        </p:txBody>
      </p:sp>
      <p:sp>
        <p:nvSpPr>
          <p:cNvPr id="7" name="Rectangle 6"/>
          <p:cNvSpPr/>
          <p:nvPr/>
        </p:nvSpPr>
        <p:spPr>
          <a:xfrm>
            <a:off x="0" y="22846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
        <p:nvSpPr>
          <p:cNvPr id="8" name="Rectangle 7"/>
          <p:cNvSpPr/>
          <p:nvPr/>
        </p:nvSpPr>
        <p:spPr>
          <a:xfrm>
            <a:off x="10732" y="4237878"/>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paix</a:t>
            </a:r>
          </a:p>
        </p:txBody>
      </p:sp>
      <p:sp>
        <p:nvSpPr>
          <p:cNvPr id="9" name="Rectangle 8"/>
          <p:cNvSpPr/>
          <p:nvPr/>
        </p:nvSpPr>
        <p:spPr>
          <a:xfrm>
            <a:off x="-1" y="5148819"/>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tempérance/maitrise de soi</a:t>
            </a:r>
          </a:p>
        </p:txBody>
      </p:sp>
      <p:sp>
        <p:nvSpPr>
          <p:cNvPr id="10" name="Rectangle 9"/>
          <p:cNvSpPr/>
          <p:nvPr/>
        </p:nvSpPr>
        <p:spPr>
          <a:xfrm>
            <a:off x="10732" y="601323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a:t>
            </a:r>
            <a:r>
              <a:rPr lang="fr-FR" sz="3600" dirty="0" smtClean="0">
                <a:latin typeface="Arial Black" panose="020B0A04020102020204" pitchFamily="34" charset="0"/>
              </a:rPr>
              <a:t>bonté</a:t>
            </a:r>
            <a:r>
              <a:rPr lang="fr-FR" sz="3600" dirty="0" smtClean="0">
                <a:latin typeface="Arial Black" panose="020B0A04020102020204" pitchFamily="34" charset="0"/>
              </a:rPr>
              <a:t>/la bénignité</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549498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798455"/>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1" y="3050112"/>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fidélité</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2105073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39486"/>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Dans l’ancien Testament</a:t>
            </a:r>
            <a:endParaRPr lang="fr-FR" sz="3600" dirty="0" smtClean="0">
              <a:latin typeface="Arial Black" panose="020B0A04020102020204" pitchFamily="34" charset="0"/>
            </a:endParaRPr>
          </a:p>
        </p:txBody>
      </p:sp>
      <p:sp>
        <p:nvSpPr>
          <p:cNvPr id="2" name="Rectangle 1"/>
          <p:cNvSpPr/>
          <p:nvPr/>
        </p:nvSpPr>
        <p:spPr>
          <a:xfrm>
            <a:off x="199623" y="951482"/>
            <a:ext cx="8744754" cy="2716128"/>
          </a:xfrm>
          <a:prstGeom prst="rect">
            <a:avLst/>
          </a:prstGeom>
        </p:spPr>
        <p:txBody>
          <a:bodyPr wrap="square">
            <a:spAutoFit/>
          </a:bodyPr>
          <a:lstStyle/>
          <a:p>
            <a:pPr algn="just"/>
            <a:r>
              <a:rPr lang="fr-FR" sz="3200" dirty="0" smtClean="0">
                <a:latin typeface="Arial Black" panose="020B0A04020102020204" pitchFamily="34" charset="0"/>
              </a:rPr>
              <a:t>hébreu </a:t>
            </a:r>
            <a:r>
              <a:rPr lang="fr-FR" sz="3200" dirty="0">
                <a:latin typeface="Arial Black" panose="020B0A04020102020204" pitchFamily="34" charset="0"/>
              </a:rPr>
              <a:t>’</a:t>
            </a:r>
            <a:r>
              <a:rPr lang="fr-FR" sz="3200" dirty="0" err="1">
                <a:latin typeface="Arial Black" panose="020B0A04020102020204" pitchFamily="34" charset="0"/>
              </a:rPr>
              <a:t>emounah</a:t>
            </a:r>
            <a:r>
              <a:rPr lang="fr-FR" sz="3200" dirty="0">
                <a:latin typeface="Arial Black" panose="020B0A04020102020204" pitchFamily="34" charset="0"/>
              </a:rPr>
              <a:t>, du verbe </a:t>
            </a:r>
            <a:r>
              <a:rPr lang="fr-FR" sz="3200" dirty="0" smtClean="0">
                <a:latin typeface="Arial Black" panose="020B0A04020102020204" pitchFamily="34" charset="0"/>
              </a:rPr>
              <a:t>’aman: </a:t>
            </a:r>
          </a:p>
          <a:p>
            <a:pPr algn="just"/>
            <a:r>
              <a:rPr lang="fr-FR" sz="3200" dirty="0" smtClean="0">
                <a:latin typeface="Arial Black" panose="020B0A04020102020204" pitchFamily="34" charset="0"/>
              </a:rPr>
              <a:t> - tenir </a:t>
            </a:r>
            <a:r>
              <a:rPr lang="fr-FR" sz="3200" dirty="0">
                <a:latin typeface="Arial Black" panose="020B0A04020102020204" pitchFamily="34" charset="0"/>
              </a:rPr>
              <a:t>solidement, être solide, d’où être digne de </a:t>
            </a:r>
            <a:r>
              <a:rPr lang="fr-FR" sz="3200" dirty="0" smtClean="0">
                <a:latin typeface="Arial Black" panose="020B0A04020102020204" pitchFamily="34" charset="0"/>
              </a:rPr>
              <a:t>confiance.</a:t>
            </a:r>
          </a:p>
          <a:p>
            <a:pPr algn="just"/>
            <a:endParaRPr lang="fr-FR" sz="1050" dirty="0">
              <a:latin typeface="Arial Black" panose="020B0A04020102020204" pitchFamily="34" charset="0"/>
            </a:endParaRPr>
          </a:p>
          <a:p>
            <a:pPr algn="just"/>
            <a:r>
              <a:rPr lang="fr-FR" sz="3200" dirty="0" smtClean="0">
                <a:latin typeface="Arial Black" panose="020B0A04020102020204" pitchFamily="34" charset="0"/>
              </a:rPr>
              <a:t>C’est </a:t>
            </a:r>
            <a:r>
              <a:rPr lang="fr-FR" sz="3200" dirty="0">
                <a:latin typeface="Arial Black" panose="020B0A04020102020204" pitchFamily="34" charset="0"/>
              </a:rPr>
              <a:t>de ce verbe que découle le mot Amen</a:t>
            </a:r>
            <a:r>
              <a:rPr lang="fr-FR" sz="3200" dirty="0" smtClean="0">
                <a:latin typeface="Arial Black" panose="020B0A04020102020204" pitchFamily="34" charset="0"/>
              </a:rPr>
              <a:t>.</a:t>
            </a:r>
            <a:endParaRPr lang="fr-FR" sz="3200" dirty="0">
              <a:latin typeface="Arial Black" panose="020B0A04020102020204" pitchFamily="34" charset="0"/>
            </a:endParaRPr>
          </a:p>
        </p:txBody>
      </p:sp>
      <p:sp>
        <p:nvSpPr>
          <p:cNvPr id="4" name="Rectangle 3"/>
          <p:cNvSpPr/>
          <p:nvPr/>
        </p:nvSpPr>
        <p:spPr>
          <a:xfrm>
            <a:off x="1" y="3998470"/>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Dans le Nouveau Testament</a:t>
            </a:r>
            <a:endParaRPr lang="fr-FR" sz="3600" dirty="0" smtClean="0">
              <a:latin typeface="Arial Black" panose="020B0A04020102020204" pitchFamily="34" charset="0"/>
            </a:endParaRPr>
          </a:p>
        </p:txBody>
      </p:sp>
      <p:sp>
        <p:nvSpPr>
          <p:cNvPr id="5" name="Rectangle 4"/>
          <p:cNvSpPr/>
          <p:nvPr/>
        </p:nvSpPr>
        <p:spPr>
          <a:xfrm>
            <a:off x="199623" y="4956812"/>
            <a:ext cx="8744754" cy="1569660"/>
          </a:xfrm>
          <a:prstGeom prst="rect">
            <a:avLst/>
          </a:prstGeom>
        </p:spPr>
        <p:txBody>
          <a:bodyPr wrap="square">
            <a:spAutoFit/>
          </a:bodyPr>
          <a:lstStyle/>
          <a:p>
            <a:pPr algn="just"/>
            <a:r>
              <a:rPr lang="fr-FR" sz="3200" dirty="0" err="1" smtClean="0">
                <a:latin typeface="Arial Black" panose="020B0A04020102020204" pitchFamily="34" charset="0"/>
              </a:rPr>
              <a:t>pistis</a:t>
            </a:r>
            <a:r>
              <a:rPr lang="fr-FR" sz="3200" dirty="0" smtClean="0">
                <a:latin typeface="Arial Black" panose="020B0A04020102020204" pitchFamily="34" charset="0"/>
              </a:rPr>
              <a:t> </a:t>
            </a:r>
            <a:r>
              <a:rPr lang="fr-FR" sz="3200" dirty="0">
                <a:latin typeface="Arial Black" panose="020B0A04020102020204" pitchFamily="34" charset="0"/>
              </a:rPr>
              <a:t>= foi, </a:t>
            </a:r>
            <a:r>
              <a:rPr lang="fr-FR" sz="3200" dirty="0" smtClean="0">
                <a:latin typeface="Arial Black" panose="020B0A04020102020204" pitchFamily="34" charset="0"/>
              </a:rPr>
              <a:t>fidélité</a:t>
            </a:r>
          </a:p>
          <a:p>
            <a:pPr algn="just"/>
            <a:endParaRPr lang="fr-FR" sz="3200" dirty="0">
              <a:latin typeface="Arial Black" panose="020B0A04020102020204" pitchFamily="34" charset="0"/>
            </a:endParaRPr>
          </a:p>
          <a:p>
            <a:pPr algn="just"/>
            <a:r>
              <a:rPr lang="fr-FR" sz="3200" dirty="0" err="1">
                <a:latin typeface="Arial Black" panose="020B0A04020102020204" pitchFamily="34" charset="0"/>
              </a:rPr>
              <a:t>P</a:t>
            </a:r>
            <a:r>
              <a:rPr lang="fr-FR" sz="3200" dirty="0" err="1" smtClean="0">
                <a:latin typeface="Arial Black" panose="020B0A04020102020204" pitchFamily="34" charset="0"/>
              </a:rPr>
              <a:t>istos</a:t>
            </a:r>
            <a:r>
              <a:rPr lang="fr-FR" sz="3200" dirty="0" smtClean="0">
                <a:latin typeface="Arial Black" panose="020B0A04020102020204" pitchFamily="34" charset="0"/>
              </a:rPr>
              <a:t> </a:t>
            </a:r>
            <a:r>
              <a:rPr lang="fr-FR" sz="3200" dirty="0">
                <a:latin typeface="Arial Black" panose="020B0A04020102020204" pitchFamily="34" charset="0"/>
              </a:rPr>
              <a:t>= croyant, </a:t>
            </a:r>
            <a:r>
              <a:rPr lang="fr-FR" sz="3200" dirty="0" smtClean="0">
                <a:latin typeface="Arial Black" panose="020B0A04020102020204" pitchFamily="34" charset="0"/>
              </a:rPr>
              <a:t>fidèle.</a:t>
            </a:r>
            <a:endParaRPr lang="fr-FR" sz="3200" dirty="0">
              <a:latin typeface="Arial Black" panose="020B0A04020102020204" pitchFamily="34" charset="0"/>
            </a:endParaRPr>
          </a:p>
        </p:txBody>
      </p:sp>
    </p:spTree>
    <p:extLst>
      <p:ext uri="{BB962C8B-B14F-4D97-AF65-F5344CB8AC3E}">
        <p14:creationId xmlns:p14="http://schemas.microsoft.com/office/powerpoint/2010/main" val="418485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501</TotalTime>
  <Words>628</Words>
  <Application>Microsoft Office PowerPoint</Application>
  <PresentationFormat>Affichage à l'écran (4:3)</PresentationFormat>
  <Paragraphs>87</Paragraphs>
  <Slides>24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60</cp:revision>
  <dcterms:created xsi:type="dcterms:W3CDTF">2016-06-19T05:15:59Z</dcterms:created>
  <dcterms:modified xsi:type="dcterms:W3CDTF">2016-08-28T07:04:56Z</dcterms:modified>
</cp:coreProperties>
</file>