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4" r:id="rId3"/>
    <p:sldId id="339" r:id="rId4"/>
    <p:sldId id="369" r:id="rId5"/>
    <p:sldId id="359" r:id="rId6"/>
    <p:sldId id="364" r:id="rId7"/>
    <p:sldId id="372" r:id="rId8"/>
    <p:sldId id="373" r:id="rId9"/>
    <p:sldId id="374" r:id="rId10"/>
    <p:sldId id="375" r:id="rId11"/>
    <p:sldId id="376" r:id="rId12"/>
    <p:sldId id="379" r:id="rId13"/>
    <p:sldId id="380" r:id="rId14"/>
    <p:sldId id="381" r:id="rId15"/>
    <p:sldId id="382" r:id="rId16"/>
    <p:sldId id="383" r:id="rId17"/>
    <p:sldId id="384" r:id="rId18"/>
    <p:sldId id="385" r:id="rId19"/>
    <p:sldId id="386" r:id="rId20"/>
    <p:sldId id="387" r:id="rId21"/>
    <p:sldId id="261"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06/09/2016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09655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06/09/2016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46054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06/09/2016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7319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06/09/2016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55107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50DCCA6-DA58-416F-B105-8DE8A190D1F7}" type="datetimeFigureOut">
              <a:rPr lang="fr-FR" smtClean="0"/>
              <a:t>06/09/2016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79198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50DCCA6-DA58-416F-B105-8DE8A190D1F7}" type="datetimeFigureOut">
              <a:rPr lang="fr-FR" smtClean="0"/>
              <a:t>06/09/2016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0894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50DCCA6-DA58-416F-B105-8DE8A190D1F7}" type="datetimeFigureOut">
              <a:rPr lang="fr-FR" smtClean="0"/>
              <a:t>06/09/2016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416418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50DCCA6-DA58-416F-B105-8DE8A190D1F7}" type="datetimeFigureOut">
              <a:rPr lang="fr-FR" smtClean="0"/>
              <a:t>06/09/2016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57706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DCCA6-DA58-416F-B105-8DE8A190D1F7}" type="datetimeFigureOut">
              <a:rPr lang="fr-FR" smtClean="0"/>
              <a:t>06/09/2016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20549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06/09/2016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88695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06/09/2016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9494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DCCA6-DA58-416F-B105-8DE8A190D1F7}" type="datetimeFigureOut">
              <a:rPr lang="fr-FR" smtClean="0"/>
              <a:t>06/09/2016</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56E04-6749-4BEF-AB44-B07AEC756D20}" type="slidenum">
              <a:rPr lang="fr-FR" smtClean="0"/>
              <a:t>‹N°›</a:t>
            </a:fld>
            <a:endParaRPr lang="fr-FR"/>
          </a:p>
        </p:txBody>
      </p:sp>
    </p:spTree>
    <p:extLst>
      <p:ext uri="{BB962C8B-B14F-4D97-AF65-F5344CB8AC3E}">
        <p14:creationId xmlns:p14="http://schemas.microsoft.com/office/powerpoint/2010/main" val="272394914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7592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De l’</a:t>
            </a:r>
            <a:r>
              <a:rPr lang="fr-FR" sz="3600" dirty="0" smtClean="0">
                <a:latin typeface="Arial Black" panose="020B0A04020102020204" pitchFamily="34" charset="0"/>
              </a:rPr>
              <a:t>amour </a:t>
            </a:r>
            <a:r>
              <a:rPr lang="fr-FR" sz="3600" dirty="0" smtClean="0">
                <a:latin typeface="Arial Black" panose="020B0A04020102020204" pitchFamily="34" charset="0"/>
              </a:rPr>
              <a:t>de </a:t>
            </a:r>
            <a:r>
              <a:rPr lang="fr-FR" sz="3600" dirty="0" smtClean="0">
                <a:latin typeface="Arial Black" panose="020B0A04020102020204" pitchFamily="34" charset="0"/>
              </a:rPr>
              <a:t>Dieu en découle notre amour sa loi</a:t>
            </a:r>
            <a:endParaRPr lang="fr-FR" sz="3600" dirty="0" smtClean="0">
              <a:latin typeface="Arial Black" panose="020B0A04020102020204" pitchFamily="34" charset="0"/>
            </a:endParaRPr>
          </a:p>
        </p:txBody>
      </p:sp>
      <p:sp>
        <p:nvSpPr>
          <p:cNvPr id="4" name="Rectangle 3"/>
          <p:cNvSpPr/>
          <p:nvPr/>
        </p:nvSpPr>
        <p:spPr>
          <a:xfrm>
            <a:off x="321972" y="2112547"/>
            <a:ext cx="8500056" cy="2062103"/>
          </a:xfrm>
          <a:prstGeom prst="rect">
            <a:avLst/>
          </a:prstGeom>
        </p:spPr>
        <p:txBody>
          <a:bodyPr wrap="square">
            <a:spAutoFit/>
          </a:bodyPr>
          <a:lstStyle/>
          <a:p>
            <a:pPr algn="just"/>
            <a:r>
              <a:rPr lang="fr-FR" sz="3200" dirty="0" smtClean="0">
                <a:latin typeface="Arial Black" panose="020B0A04020102020204" pitchFamily="34" charset="0"/>
              </a:rPr>
              <a:t>Psaume 119.97</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Combien j’aime ta loi ! Elle est tout le jour l’objet de ma méditation.</a:t>
            </a:r>
          </a:p>
        </p:txBody>
      </p:sp>
    </p:spTree>
    <p:extLst>
      <p:ext uri="{BB962C8B-B14F-4D97-AF65-F5344CB8AC3E}">
        <p14:creationId xmlns:p14="http://schemas.microsoft.com/office/powerpoint/2010/main" val="3676878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Aimer Dieu est souvent lié à garder ses commandement</a:t>
            </a:r>
            <a:endParaRPr lang="fr-FR" sz="3600" dirty="0" smtClean="0">
              <a:latin typeface="Arial Black" panose="020B0A04020102020204" pitchFamily="34" charset="0"/>
            </a:endParaRPr>
          </a:p>
        </p:txBody>
      </p:sp>
      <p:sp>
        <p:nvSpPr>
          <p:cNvPr id="4" name="Rectangle 3"/>
          <p:cNvSpPr/>
          <p:nvPr/>
        </p:nvSpPr>
        <p:spPr>
          <a:xfrm>
            <a:off x="103031" y="1471910"/>
            <a:ext cx="8937938" cy="5386090"/>
          </a:xfrm>
          <a:prstGeom prst="rect">
            <a:avLst/>
          </a:prstGeom>
        </p:spPr>
        <p:txBody>
          <a:bodyPr wrap="square">
            <a:spAutoFit/>
          </a:bodyPr>
          <a:lstStyle/>
          <a:p>
            <a:pPr algn="just"/>
            <a:r>
              <a:rPr lang="fr-FR" sz="2400" dirty="0" smtClean="0">
                <a:latin typeface="Arial Black" panose="020B0A04020102020204" pitchFamily="34" charset="0"/>
              </a:rPr>
              <a:t>Exode 20.4-6</a:t>
            </a:r>
          </a:p>
          <a:p>
            <a:pPr algn="just"/>
            <a:r>
              <a:rPr lang="fr-FR" sz="2400" dirty="0" smtClean="0">
                <a:latin typeface="Arial Black" panose="020B0A04020102020204" pitchFamily="34" charset="0"/>
              </a:rPr>
              <a:t>Tu </a:t>
            </a:r>
            <a:r>
              <a:rPr lang="fr-FR" sz="2400" dirty="0">
                <a:latin typeface="Arial Black" panose="020B0A04020102020204" pitchFamily="34" charset="0"/>
              </a:rPr>
              <a:t>ne te feras point d’image taillée, ni de représentation quelconque des choses qui sont en haut dans les cieux, qui sont en bas sur la terre, et qui sont dans les eaux plus bas que la terre</a:t>
            </a:r>
            <a:r>
              <a:rPr lang="fr-FR" sz="2400" dirty="0" smtClean="0">
                <a:latin typeface="Arial Black" panose="020B0A04020102020204" pitchFamily="34" charset="0"/>
              </a:rPr>
              <a:t>. Tu </a:t>
            </a:r>
            <a:r>
              <a:rPr lang="fr-FR" sz="2400" dirty="0">
                <a:latin typeface="Arial Black" panose="020B0A04020102020204" pitchFamily="34" charset="0"/>
              </a:rPr>
              <a:t>ne te prosterneras point devant elles, et tu ne les serviras point ; car moi, l’Eternel, ton Dieu, je suis un Dieu jaloux, qui punis l’iniquité des pères sur les enfants jusqu’à la troisième et la quatrième génération de ceux qui me haïssent</a:t>
            </a:r>
            <a:r>
              <a:rPr lang="fr-FR" sz="2400" dirty="0" smtClean="0">
                <a:latin typeface="Arial Black" panose="020B0A04020102020204" pitchFamily="34" charset="0"/>
              </a:rPr>
              <a:t>, et </a:t>
            </a:r>
            <a:r>
              <a:rPr lang="fr-FR" sz="3200" dirty="0">
                <a:solidFill>
                  <a:srgbClr val="FFFF00"/>
                </a:solidFill>
                <a:latin typeface="Arial Black" panose="020B0A04020102020204" pitchFamily="34" charset="0"/>
              </a:rPr>
              <a:t>qui fais miséricorde jusqu’en mille générations à ceux qui m’aiment et qui gardent mes commandements</a:t>
            </a:r>
            <a:r>
              <a:rPr lang="fr-FR" sz="2400" dirty="0" smtClean="0">
                <a:latin typeface="Arial Black" panose="020B0A04020102020204" pitchFamily="34" charset="0"/>
              </a:rPr>
              <a:t>.</a:t>
            </a:r>
            <a:endParaRPr lang="fr-FR" sz="2400" dirty="0">
              <a:latin typeface="Arial Black" panose="020B0A04020102020204" pitchFamily="34" charset="0"/>
            </a:endParaRPr>
          </a:p>
        </p:txBody>
      </p:sp>
    </p:spTree>
    <p:extLst>
      <p:ext uri="{BB962C8B-B14F-4D97-AF65-F5344CB8AC3E}">
        <p14:creationId xmlns:p14="http://schemas.microsoft.com/office/powerpoint/2010/main" val="121269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152" y="1008270"/>
            <a:ext cx="8937938" cy="3539430"/>
          </a:xfrm>
          <a:prstGeom prst="rect">
            <a:avLst/>
          </a:prstGeom>
        </p:spPr>
        <p:txBody>
          <a:bodyPr wrap="square">
            <a:spAutoFit/>
          </a:bodyPr>
          <a:lstStyle/>
          <a:p>
            <a:pPr algn="just"/>
            <a:r>
              <a:rPr lang="fr-FR" sz="3200" dirty="0" smtClean="0">
                <a:latin typeface="Arial Black" panose="020B0A04020102020204" pitchFamily="34" charset="0"/>
              </a:rPr>
              <a:t>Deutéronome 7.9</a:t>
            </a:r>
          </a:p>
          <a:p>
            <a:pPr algn="just"/>
            <a:r>
              <a:rPr lang="fr-FR" sz="3200" dirty="0">
                <a:latin typeface="Arial Black" panose="020B0A04020102020204" pitchFamily="34" charset="0"/>
              </a:rPr>
              <a:t>Sache donc que c’est l’Eternel, ton Dieu, qui est Dieu. Ce Dieu fidèle garde son alliance et sa miséricorde jusqu’à la millième génération envers ceux qui l’aiment et qui observent ses commandements</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489484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152" y="1008270"/>
            <a:ext cx="8937938" cy="3539430"/>
          </a:xfrm>
          <a:prstGeom prst="rect">
            <a:avLst/>
          </a:prstGeom>
        </p:spPr>
        <p:txBody>
          <a:bodyPr wrap="square">
            <a:spAutoFit/>
          </a:bodyPr>
          <a:lstStyle/>
          <a:p>
            <a:pPr algn="just"/>
            <a:r>
              <a:rPr lang="fr-FR" sz="3200" dirty="0" smtClean="0">
                <a:latin typeface="Arial Black" panose="020B0A04020102020204" pitchFamily="34" charset="0"/>
              </a:rPr>
              <a:t>Néhémie 1.5</a:t>
            </a:r>
          </a:p>
          <a:p>
            <a:pPr algn="just"/>
            <a:endParaRPr lang="fr-FR" sz="3200" dirty="0" smtClean="0">
              <a:latin typeface="Arial Black" panose="020B0A04020102020204" pitchFamily="34" charset="0"/>
            </a:endParaRPr>
          </a:p>
          <a:p>
            <a:pPr algn="just"/>
            <a:r>
              <a:rPr lang="fr-FR" sz="3200" dirty="0" smtClean="0">
                <a:latin typeface="Arial Black" panose="020B0A04020102020204" pitchFamily="34" charset="0"/>
              </a:rPr>
              <a:t>… et </a:t>
            </a:r>
            <a:r>
              <a:rPr lang="fr-FR" sz="3200" dirty="0">
                <a:latin typeface="Arial Black" panose="020B0A04020102020204" pitchFamily="34" charset="0"/>
              </a:rPr>
              <a:t>je dis : O Eternel, Dieu des cieux, Dieu grand et redoutable, toi qui gardes ton alliance et qui fais miséricorde à ceux qui t’aiment et qui observent tes commandements </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1276745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Aimer Dieu est souvent lié à le servir</a:t>
            </a:r>
            <a:endParaRPr lang="fr-FR" sz="3600" dirty="0" smtClean="0">
              <a:latin typeface="Arial Black" panose="020B0A04020102020204" pitchFamily="34" charset="0"/>
            </a:endParaRPr>
          </a:p>
        </p:txBody>
      </p:sp>
      <p:sp>
        <p:nvSpPr>
          <p:cNvPr id="4" name="Rectangle 3"/>
          <p:cNvSpPr/>
          <p:nvPr/>
        </p:nvSpPr>
        <p:spPr>
          <a:xfrm>
            <a:off x="103031" y="1471910"/>
            <a:ext cx="8937938" cy="4893647"/>
          </a:xfrm>
          <a:prstGeom prst="rect">
            <a:avLst/>
          </a:prstGeom>
        </p:spPr>
        <p:txBody>
          <a:bodyPr wrap="square">
            <a:spAutoFit/>
          </a:bodyPr>
          <a:lstStyle/>
          <a:p>
            <a:pPr algn="just"/>
            <a:r>
              <a:rPr lang="es-ES" sz="3200" dirty="0" err="1" smtClean="0">
                <a:latin typeface="Arial Black" panose="020B0A04020102020204" pitchFamily="34" charset="0"/>
              </a:rPr>
              <a:t>Deutéronome</a:t>
            </a:r>
            <a:r>
              <a:rPr lang="es-ES" sz="3200" dirty="0" smtClean="0">
                <a:latin typeface="Arial Black" panose="020B0A04020102020204" pitchFamily="34" charset="0"/>
              </a:rPr>
              <a:t> 10.12</a:t>
            </a:r>
          </a:p>
          <a:p>
            <a:pPr algn="just"/>
            <a:endParaRPr lang="es-ES" sz="3200" dirty="0">
              <a:latin typeface="Arial Black" panose="020B0A04020102020204" pitchFamily="34" charset="0"/>
            </a:endParaRPr>
          </a:p>
          <a:p>
            <a:pPr algn="just"/>
            <a:r>
              <a:rPr lang="fr-FR" sz="3200" dirty="0">
                <a:latin typeface="Arial Black" panose="020B0A04020102020204" pitchFamily="34" charset="0"/>
              </a:rPr>
              <a:t>Maintenant, Israël, que demande de toi l’Eternel, ton Dieu, si ce n’est que tu craignes l’Eternel, ton Dieu, afin de marcher dans toutes ses voies, </a:t>
            </a:r>
            <a:r>
              <a:rPr lang="fr-FR" sz="4000" dirty="0">
                <a:solidFill>
                  <a:srgbClr val="FFFF00"/>
                </a:solidFill>
                <a:latin typeface="Arial Black" panose="020B0A04020102020204" pitchFamily="34" charset="0"/>
              </a:rPr>
              <a:t>d’aimer et de servir l’Eternel, ton Dieu, de tout ton cœur et de toute ton âme</a:t>
            </a:r>
            <a:r>
              <a:rPr lang="fr-FR" sz="3200" dirty="0">
                <a:latin typeface="Arial Black" panose="020B0A04020102020204" pitchFamily="34" charset="0"/>
              </a:rPr>
              <a:t> </a:t>
            </a:r>
            <a:r>
              <a:rPr lang="fr-FR" sz="3200" dirty="0" smtClean="0">
                <a:latin typeface="Arial Black" panose="020B0A04020102020204" pitchFamily="34" charset="0"/>
              </a:rPr>
              <a:t>…</a:t>
            </a:r>
            <a:endParaRPr lang="es-ES" sz="3200" dirty="0">
              <a:latin typeface="Arial Black" panose="020B0A04020102020204" pitchFamily="34" charset="0"/>
            </a:endParaRPr>
          </a:p>
        </p:txBody>
      </p:sp>
    </p:spTree>
    <p:extLst>
      <p:ext uri="{BB962C8B-B14F-4D97-AF65-F5344CB8AC3E}">
        <p14:creationId xmlns:p14="http://schemas.microsoft.com/office/powerpoint/2010/main" val="21503793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062" y="184022"/>
            <a:ext cx="8937938" cy="6986528"/>
          </a:xfrm>
          <a:prstGeom prst="rect">
            <a:avLst/>
          </a:prstGeom>
        </p:spPr>
        <p:txBody>
          <a:bodyPr wrap="square">
            <a:spAutoFit/>
          </a:bodyPr>
          <a:lstStyle/>
          <a:p>
            <a:pPr algn="just"/>
            <a:r>
              <a:rPr lang="es-ES" sz="3200" dirty="0" err="1" smtClean="0">
                <a:latin typeface="Arial Black" panose="020B0A04020102020204" pitchFamily="34" charset="0"/>
              </a:rPr>
              <a:t>Deutéronome</a:t>
            </a:r>
            <a:r>
              <a:rPr lang="es-ES" sz="3200" dirty="0" smtClean="0">
                <a:latin typeface="Arial Black" panose="020B0A04020102020204" pitchFamily="34" charset="0"/>
              </a:rPr>
              <a:t> 11.13-15</a:t>
            </a:r>
          </a:p>
          <a:p>
            <a:pPr algn="just"/>
            <a:r>
              <a:rPr lang="fr-FR" sz="3200" dirty="0" smtClean="0">
                <a:latin typeface="Arial Black" panose="020B0A04020102020204" pitchFamily="34" charset="0"/>
              </a:rPr>
              <a:t> </a:t>
            </a:r>
            <a:r>
              <a:rPr lang="fr-FR" sz="3200" dirty="0">
                <a:latin typeface="Arial Black" panose="020B0A04020102020204" pitchFamily="34" charset="0"/>
              </a:rPr>
              <a:t>Si vous obéissez à mes commandements que je vous prescris aujourd’hui, si vous aimez l’Eternel, votre Dieu, et si vous le servez de tout votre cœur et de toute votre âme</a:t>
            </a:r>
            <a:r>
              <a:rPr lang="fr-FR" sz="3200" dirty="0" smtClean="0">
                <a:latin typeface="Arial Black" panose="020B0A04020102020204" pitchFamily="34" charset="0"/>
              </a:rPr>
              <a:t>, je </a:t>
            </a:r>
            <a:r>
              <a:rPr lang="fr-FR" sz="3200" dirty="0">
                <a:latin typeface="Arial Black" panose="020B0A04020102020204" pitchFamily="34" charset="0"/>
              </a:rPr>
              <a:t>donnerai à votre pays la pluie en son temps, la pluie de la première et de l’arrière-saison, et tu recueilleras ton blé, ton moût et ton huile </a:t>
            </a:r>
            <a:r>
              <a:rPr lang="fr-FR" sz="3200" dirty="0" smtClean="0">
                <a:latin typeface="Arial Black" panose="020B0A04020102020204" pitchFamily="34" charset="0"/>
              </a:rPr>
              <a:t>; je </a:t>
            </a:r>
            <a:r>
              <a:rPr lang="fr-FR" sz="3200" dirty="0">
                <a:latin typeface="Arial Black" panose="020B0A04020102020204" pitchFamily="34" charset="0"/>
              </a:rPr>
              <a:t>mettrai aussi dans tes champs de l’herbe pour ton bétail, et tu mangeras et te rassasieras.</a:t>
            </a:r>
          </a:p>
          <a:p>
            <a:pPr algn="just"/>
            <a:endParaRPr lang="es-ES" sz="3200" dirty="0">
              <a:latin typeface="Arial Black" panose="020B0A04020102020204" pitchFamily="34" charset="0"/>
            </a:endParaRPr>
          </a:p>
        </p:txBody>
      </p:sp>
    </p:spTree>
    <p:extLst>
      <p:ext uri="{BB962C8B-B14F-4D97-AF65-F5344CB8AC3E}">
        <p14:creationId xmlns:p14="http://schemas.microsoft.com/office/powerpoint/2010/main" val="36525973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062" y="338569"/>
            <a:ext cx="8937938" cy="6555641"/>
          </a:xfrm>
          <a:prstGeom prst="rect">
            <a:avLst/>
          </a:prstGeom>
        </p:spPr>
        <p:txBody>
          <a:bodyPr wrap="square">
            <a:spAutoFit/>
          </a:bodyPr>
          <a:lstStyle/>
          <a:p>
            <a:pPr algn="just"/>
            <a:r>
              <a:rPr lang="es-ES" sz="3000" dirty="0" err="1" smtClean="0">
                <a:latin typeface="Arial Black" panose="020B0A04020102020204" pitchFamily="34" charset="0"/>
              </a:rPr>
              <a:t>Esaïe</a:t>
            </a:r>
            <a:r>
              <a:rPr lang="es-ES" sz="3000" dirty="0" smtClean="0">
                <a:latin typeface="Arial Black" panose="020B0A04020102020204" pitchFamily="34" charset="0"/>
              </a:rPr>
              <a:t> 56.6</a:t>
            </a:r>
          </a:p>
          <a:p>
            <a:pPr algn="just"/>
            <a:r>
              <a:rPr lang="fr-FR" sz="3000" dirty="0">
                <a:latin typeface="Arial Black" panose="020B0A04020102020204" pitchFamily="34" charset="0"/>
              </a:rPr>
              <a:t>Et les étrangers qui s’attacheront à l’Eternel pour le servir, Pour aimer le nom de l’Eternel, Pour être ses serviteurs, Tous ceux qui garderont le sabbat, pour ne point le profaner, Et qui persévéreront dans mon alliance</a:t>
            </a:r>
            <a:r>
              <a:rPr lang="fr-FR" sz="3000" dirty="0" smtClean="0">
                <a:latin typeface="Arial Black" panose="020B0A04020102020204" pitchFamily="34" charset="0"/>
              </a:rPr>
              <a:t>, Je </a:t>
            </a:r>
            <a:r>
              <a:rPr lang="fr-FR" sz="3000" dirty="0">
                <a:latin typeface="Arial Black" panose="020B0A04020102020204" pitchFamily="34" charset="0"/>
              </a:rPr>
              <a:t>les amènerai sur ma montagne sainte, Et je les réjouirai dans ma maison de prière ; Leurs holocaustes et leurs sacrifices seront agréés sur mon autel ; Car ma maison sera appelée une maison de prière pour tous les peuples.</a:t>
            </a:r>
          </a:p>
          <a:p>
            <a:pPr algn="just"/>
            <a:endParaRPr lang="fr-FR" sz="3000" dirty="0">
              <a:latin typeface="Arial Black" panose="020B0A04020102020204" pitchFamily="34" charset="0"/>
            </a:endParaRPr>
          </a:p>
        </p:txBody>
      </p:sp>
    </p:spTree>
    <p:extLst>
      <p:ext uri="{BB962C8B-B14F-4D97-AF65-F5344CB8AC3E}">
        <p14:creationId xmlns:p14="http://schemas.microsoft.com/office/powerpoint/2010/main" val="2381276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Aimer Dieu est souvent au fait de marcher dans ses voies</a:t>
            </a:r>
            <a:endParaRPr lang="fr-FR" sz="3600" dirty="0" smtClean="0">
              <a:latin typeface="Arial Black" panose="020B0A04020102020204" pitchFamily="34" charset="0"/>
            </a:endParaRPr>
          </a:p>
        </p:txBody>
      </p:sp>
      <p:sp>
        <p:nvSpPr>
          <p:cNvPr id="4" name="Rectangle 3"/>
          <p:cNvSpPr/>
          <p:nvPr/>
        </p:nvSpPr>
        <p:spPr>
          <a:xfrm>
            <a:off x="103031" y="1471910"/>
            <a:ext cx="8937938" cy="4031873"/>
          </a:xfrm>
          <a:prstGeom prst="rect">
            <a:avLst/>
          </a:prstGeom>
        </p:spPr>
        <p:txBody>
          <a:bodyPr wrap="square">
            <a:spAutoFit/>
          </a:bodyPr>
          <a:lstStyle/>
          <a:p>
            <a:pPr algn="just"/>
            <a:r>
              <a:rPr lang="fr-FR" sz="3200" dirty="0" smtClean="0">
                <a:latin typeface="Arial Black" panose="020B0A04020102020204" pitchFamily="34" charset="0"/>
              </a:rPr>
              <a:t>Deutéronome 11.22</a:t>
            </a:r>
          </a:p>
          <a:p>
            <a:pPr algn="just"/>
            <a:endParaRPr lang="fr-FR" sz="3200" dirty="0" smtClean="0">
              <a:latin typeface="Arial Black" panose="020B0A04020102020204" pitchFamily="34" charset="0"/>
            </a:endParaRPr>
          </a:p>
          <a:p>
            <a:pPr algn="just"/>
            <a:r>
              <a:rPr lang="fr-FR" sz="3200" dirty="0">
                <a:latin typeface="Arial Black" panose="020B0A04020102020204" pitchFamily="34" charset="0"/>
              </a:rPr>
              <a:t>Car si vous observez tous ces commandements que je vous prescris, et si vous les mettez en pratique pour aimer l’Eternel, votre Dieu, pour marcher dans toutes ses voies et pour vous attacher à lui</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1450427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031" y="206062"/>
            <a:ext cx="9040969" cy="6124754"/>
          </a:xfrm>
          <a:prstGeom prst="rect">
            <a:avLst/>
          </a:prstGeom>
        </p:spPr>
        <p:txBody>
          <a:bodyPr wrap="square">
            <a:spAutoFit/>
          </a:bodyPr>
          <a:lstStyle/>
          <a:p>
            <a:pPr algn="just"/>
            <a:r>
              <a:rPr lang="fr-FR" sz="2800" dirty="0" smtClean="0">
                <a:latin typeface="Arial Black" panose="020B0A04020102020204" pitchFamily="34" charset="0"/>
              </a:rPr>
              <a:t>Deutéronome 19.8-10</a:t>
            </a:r>
          </a:p>
          <a:p>
            <a:pPr algn="just"/>
            <a:r>
              <a:rPr lang="fr-FR" sz="2800" dirty="0" smtClean="0">
                <a:latin typeface="Arial Black" panose="020B0A04020102020204" pitchFamily="34" charset="0"/>
              </a:rPr>
              <a:t>Lorsque </a:t>
            </a:r>
            <a:r>
              <a:rPr lang="fr-FR" sz="2800" dirty="0">
                <a:latin typeface="Arial Black" panose="020B0A04020102020204" pitchFamily="34" charset="0"/>
              </a:rPr>
              <a:t>l’Eternel, ton Dieu, aura élargi tes frontières, comme il l’a juré à tes pères, et qu’il t’aura donné tout le pays qu’il a promis à tes pères de te donner, — </a:t>
            </a:r>
            <a:r>
              <a:rPr lang="fr-FR" sz="2800" dirty="0" smtClean="0">
                <a:latin typeface="Arial Black" panose="020B0A04020102020204" pitchFamily="34" charset="0"/>
              </a:rPr>
              <a:t>pourvu </a:t>
            </a:r>
            <a:r>
              <a:rPr lang="fr-FR" sz="2800" dirty="0">
                <a:latin typeface="Arial Black" panose="020B0A04020102020204" pitchFamily="34" charset="0"/>
              </a:rPr>
              <a:t>que tu observes et mettes en pratique tous ces commandements que je te prescris aujourd’hui, en sorte que tu aimes l’Eternel, ton Dieu, et que tu marches toujours dans ses voies, — tu ajouteras encore trois villes à ces trois-là</a:t>
            </a:r>
            <a:r>
              <a:rPr lang="fr-FR" sz="2800" dirty="0" smtClean="0">
                <a:latin typeface="Arial Black" panose="020B0A04020102020204" pitchFamily="34" charset="0"/>
              </a:rPr>
              <a:t>, afin </a:t>
            </a:r>
            <a:r>
              <a:rPr lang="fr-FR" sz="2800" dirty="0">
                <a:latin typeface="Arial Black" panose="020B0A04020102020204" pitchFamily="34" charset="0"/>
              </a:rPr>
              <a:t>que le sang innocent ne soit pas répandu au milieu du pays que l’Eternel, ton Dieu, te donne pour héritage, et que tu ne sois pas coupable de meurtre</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8975845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062" y="686299"/>
            <a:ext cx="8937938" cy="5016758"/>
          </a:xfrm>
          <a:prstGeom prst="rect">
            <a:avLst/>
          </a:prstGeom>
        </p:spPr>
        <p:txBody>
          <a:bodyPr wrap="square">
            <a:spAutoFit/>
          </a:bodyPr>
          <a:lstStyle/>
          <a:p>
            <a:pPr algn="just"/>
            <a:r>
              <a:rPr lang="fr-FR" sz="3200" dirty="0" smtClean="0">
                <a:latin typeface="Arial Black" panose="020B0A04020102020204" pitchFamily="34" charset="0"/>
              </a:rPr>
              <a:t>Josué 22.5</a:t>
            </a:r>
          </a:p>
          <a:p>
            <a:pPr algn="just"/>
            <a:endParaRPr lang="fr-FR" sz="3200" dirty="0" smtClean="0">
              <a:latin typeface="Arial Black" panose="020B0A04020102020204" pitchFamily="34" charset="0"/>
            </a:endParaRPr>
          </a:p>
          <a:p>
            <a:pPr algn="just"/>
            <a:r>
              <a:rPr lang="fr-FR" sz="3200" dirty="0" smtClean="0">
                <a:latin typeface="Arial Black" panose="020B0A04020102020204" pitchFamily="34" charset="0"/>
              </a:rPr>
              <a:t>Ayez </a:t>
            </a:r>
            <a:r>
              <a:rPr lang="fr-FR" sz="3200" dirty="0">
                <a:latin typeface="Arial Black" panose="020B0A04020102020204" pitchFamily="34" charset="0"/>
              </a:rPr>
              <a:t>soin seulement d’observer et de mettre en pratique les ordonnances et les lois que vous a prescrites Moïse, serviteur de l’Eternel : aimez l’Eternel, votre Dieu, marchez dans toutes ses voies, gardez ses commandements, attachez-vous à lui, et servez-le de tout votre cœur et de toute votre âme</a:t>
            </a:r>
            <a:r>
              <a:rPr lang="fr-FR" sz="3200" dirty="0" smtClean="0">
                <a:latin typeface="Arial Black" panose="020B0A04020102020204" pitchFamily="34" charset="0"/>
              </a:rPr>
              <a:t>.</a:t>
            </a:r>
            <a:endParaRPr lang="es-ES" sz="3200" dirty="0">
              <a:latin typeface="Arial Black" panose="020B0A04020102020204" pitchFamily="34" charset="0"/>
            </a:endParaRPr>
          </a:p>
        </p:txBody>
      </p:sp>
    </p:spTree>
    <p:extLst>
      <p:ext uri="{BB962C8B-B14F-4D97-AF65-F5344CB8AC3E}">
        <p14:creationId xmlns:p14="http://schemas.microsoft.com/office/powerpoint/2010/main" val="3166819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914364"/>
            <a:ext cx="8886421"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Vivre une vie à la gloire de Dieu</a:t>
            </a:r>
          </a:p>
        </p:txBody>
      </p:sp>
      <p:sp>
        <p:nvSpPr>
          <p:cNvPr id="3" name="Rectangle 2"/>
          <p:cNvSpPr/>
          <p:nvPr/>
        </p:nvSpPr>
        <p:spPr>
          <a:xfrm>
            <a:off x="1" y="3281932"/>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L’amour</a:t>
            </a:r>
          </a:p>
        </p:txBody>
      </p:sp>
    </p:spTree>
    <p:extLst>
      <p:ext uri="{BB962C8B-B14F-4D97-AF65-F5344CB8AC3E}">
        <p14:creationId xmlns:p14="http://schemas.microsoft.com/office/powerpoint/2010/main" val="559382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Aimer Dieu est souvent lié au fait de haïr le mal</a:t>
            </a:r>
            <a:endParaRPr lang="fr-FR" sz="3600" dirty="0" smtClean="0">
              <a:latin typeface="Arial Black" panose="020B0A04020102020204" pitchFamily="34" charset="0"/>
            </a:endParaRPr>
          </a:p>
        </p:txBody>
      </p:sp>
      <p:sp>
        <p:nvSpPr>
          <p:cNvPr id="4" name="Rectangle 3"/>
          <p:cNvSpPr/>
          <p:nvPr/>
        </p:nvSpPr>
        <p:spPr>
          <a:xfrm>
            <a:off x="103031" y="2012823"/>
            <a:ext cx="8937938" cy="2554545"/>
          </a:xfrm>
          <a:prstGeom prst="rect">
            <a:avLst/>
          </a:prstGeom>
        </p:spPr>
        <p:txBody>
          <a:bodyPr wrap="square">
            <a:spAutoFit/>
          </a:bodyPr>
          <a:lstStyle/>
          <a:p>
            <a:pPr algn="just"/>
            <a:r>
              <a:rPr lang="fr-FR" sz="3200" dirty="0" smtClean="0">
                <a:latin typeface="Arial Black" panose="020B0A04020102020204" pitchFamily="34" charset="0"/>
              </a:rPr>
              <a:t>Psaume 97.10</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Vous qui aimez l’Eternel, haïssez le mal ! Il garde les âmes de ses fidèles, Il les délivre de la main des méchants</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30853437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1960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600" dirty="0" smtClean="0">
                <a:latin typeface="Arial Black" panose="020B0A04020102020204" pitchFamily="34" charset="0"/>
              </a:rPr>
              <a:t>L’amour de Christ</a:t>
            </a:r>
          </a:p>
        </p:txBody>
      </p:sp>
      <p:sp>
        <p:nvSpPr>
          <p:cNvPr id="5" name="Rectangle 4"/>
          <p:cNvSpPr/>
          <p:nvPr/>
        </p:nvSpPr>
        <p:spPr>
          <a:xfrm>
            <a:off x="1" y="92295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L’amour de Christ est Divin</a:t>
            </a:r>
          </a:p>
        </p:txBody>
      </p:sp>
      <p:sp>
        <p:nvSpPr>
          <p:cNvPr id="6" name="Rectangle 5"/>
          <p:cNvSpPr/>
          <p:nvPr/>
        </p:nvSpPr>
        <p:spPr>
          <a:xfrm>
            <a:off x="1" y="183949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L’amour de Christ est riche d’abnégation</a:t>
            </a:r>
          </a:p>
        </p:txBody>
      </p:sp>
      <p:sp>
        <p:nvSpPr>
          <p:cNvPr id="7" name="Rectangle 6"/>
          <p:cNvSpPr/>
          <p:nvPr/>
        </p:nvSpPr>
        <p:spPr>
          <a:xfrm>
            <a:off x="1" y="3176754"/>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L’amour de Christ est entier</a:t>
            </a:r>
          </a:p>
        </p:txBody>
      </p:sp>
      <p:sp>
        <p:nvSpPr>
          <p:cNvPr id="8" name="Rectangle 7"/>
          <p:cNvSpPr/>
          <p:nvPr/>
        </p:nvSpPr>
        <p:spPr>
          <a:xfrm>
            <a:off x="1" y="3960013"/>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L’amour de Christ est inestimable</a:t>
            </a:r>
          </a:p>
        </p:txBody>
      </p:sp>
      <p:sp>
        <p:nvSpPr>
          <p:cNvPr id="9" name="Rectangle 8"/>
          <p:cNvSpPr/>
          <p:nvPr/>
        </p:nvSpPr>
        <p:spPr>
          <a:xfrm>
            <a:off x="1" y="4889644"/>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Christ a manifesté son amour</a:t>
            </a:r>
          </a:p>
        </p:txBody>
      </p:sp>
    </p:spTree>
    <p:extLst>
      <p:ext uri="{BB962C8B-B14F-4D97-AF65-F5344CB8AC3E}">
        <p14:creationId xmlns:p14="http://schemas.microsoft.com/office/powerpoint/2010/main" val="124168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3600" dirty="0" smtClean="0">
                <a:latin typeface="Arial Black" panose="020B0A04020102020204" pitchFamily="34" charset="0"/>
              </a:rPr>
              <a:t>L’amour de </a:t>
            </a:r>
            <a:r>
              <a:rPr lang="fr-FR" sz="3600" dirty="0" smtClean="0">
                <a:latin typeface="Arial Black" panose="020B0A04020102020204" pitchFamily="34" charset="0"/>
              </a:rPr>
              <a:t>Dieu</a:t>
            </a:r>
            <a:endParaRPr lang="fr-FR" sz="3600" dirty="0" smtClean="0">
              <a:latin typeface="Arial Black" panose="020B0A04020102020204" pitchFamily="34" charset="0"/>
            </a:endParaRPr>
          </a:p>
        </p:txBody>
      </p:sp>
      <p:sp>
        <p:nvSpPr>
          <p:cNvPr id="10" name="Rectangle 9"/>
          <p:cNvSpPr/>
          <p:nvPr/>
        </p:nvSpPr>
        <p:spPr>
          <a:xfrm>
            <a:off x="1" y="987345"/>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Dieu est amour</a:t>
            </a:r>
          </a:p>
        </p:txBody>
      </p:sp>
      <p:sp>
        <p:nvSpPr>
          <p:cNvPr id="11" name="Rectangle 10"/>
          <p:cNvSpPr/>
          <p:nvPr/>
        </p:nvSpPr>
        <p:spPr>
          <a:xfrm>
            <a:off x="0" y="1848083"/>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a:latin typeface="Arial Black" panose="020B0A04020102020204" pitchFamily="34" charset="0"/>
              </a:rPr>
              <a:t>U</a:t>
            </a:r>
            <a:r>
              <a:rPr lang="fr-FR" sz="3600" dirty="0" smtClean="0">
                <a:latin typeface="Arial Black" panose="020B0A04020102020204" pitchFamily="34" charset="0"/>
              </a:rPr>
              <a:t>ne </a:t>
            </a:r>
            <a:r>
              <a:rPr lang="fr-FR" sz="3600" dirty="0" smtClean="0">
                <a:latin typeface="Arial Black" panose="020B0A04020102020204" pitchFamily="34" charset="0"/>
              </a:rPr>
              <a:t>relation particulière</a:t>
            </a:r>
          </a:p>
        </p:txBody>
      </p:sp>
      <p:sp>
        <p:nvSpPr>
          <p:cNvPr id="12" name="Rectangle 11"/>
          <p:cNvSpPr/>
          <p:nvPr/>
        </p:nvSpPr>
        <p:spPr>
          <a:xfrm>
            <a:off x="1" y="280326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L’amour de Dieu </a:t>
            </a:r>
            <a:r>
              <a:rPr lang="fr-FR" sz="3600" dirty="0" smtClean="0">
                <a:latin typeface="Arial Black" panose="020B0A04020102020204" pitchFamily="34" charset="0"/>
              </a:rPr>
              <a:t>est…</a:t>
            </a:r>
            <a:endParaRPr lang="fr-FR" sz="3600" dirty="0" smtClean="0">
              <a:latin typeface="Arial Black" panose="020B0A04020102020204" pitchFamily="34" charset="0"/>
            </a:endParaRPr>
          </a:p>
        </p:txBody>
      </p:sp>
      <p:sp>
        <p:nvSpPr>
          <p:cNvPr id="13" name="Rectangle 12"/>
          <p:cNvSpPr/>
          <p:nvPr/>
        </p:nvSpPr>
        <p:spPr>
          <a:xfrm>
            <a:off x="1" y="3664004"/>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M</a:t>
            </a:r>
            <a:r>
              <a:rPr lang="fr-FR" sz="3600" dirty="0" smtClean="0">
                <a:latin typeface="Arial Black" panose="020B0A04020102020204" pitchFamily="34" charset="0"/>
              </a:rPr>
              <a:t>anifesté pour son peuple</a:t>
            </a:r>
            <a:endParaRPr lang="fr-FR" sz="3600" dirty="0" smtClean="0">
              <a:latin typeface="Arial Black" panose="020B0A04020102020204" pitchFamily="34" charset="0"/>
            </a:endParaRPr>
          </a:p>
        </p:txBody>
      </p:sp>
      <p:sp>
        <p:nvSpPr>
          <p:cNvPr id="14" name="Rectangle 13"/>
          <p:cNvSpPr/>
          <p:nvPr/>
        </p:nvSpPr>
        <p:spPr>
          <a:xfrm>
            <a:off x="1" y="4619187"/>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M</a:t>
            </a:r>
            <a:r>
              <a:rPr lang="fr-FR" sz="3600" dirty="0" smtClean="0">
                <a:latin typeface="Arial Black" panose="020B0A04020102020204" pitchFamily="34" charset="0"/>
              </a:rPr>
              <a:t>anifesté pour </a:t>
            </a:r>
            <a:r>
              <a:rPr lang="fr-FR" sz="3600" dirty="0" smtClean="0">
                <a:latin typeface="Arial Black" panose="020B0A04020102020204" pitchFamily="34" charset="0"/>
              </a:rPr>
              <a:t>les hommes</a:t>
            </a:r>
          </a:p>
        </p:txBody>
      </p:sp>
    </p:spTree>
    <p:extLst>
      <p:ext uri="{BB962C8B-B14F-4D97-AF65-F5344CB8AC3E}">
        <p14:creationId xmlns:p14="http://schemas.microsoft.com/office/powerpoint/2010/main" val="3508423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798455"/>
            <a:ext cx="8886421"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Vivre une vie à la gloire de Dieu</a:t>
            </a:r>
          </a:p>
        </p:txBody>
      </p:sp>
      <p:sp>
        <p:nvSpPr>
          <p:cNvPr id="3" name="Rectangle 2"/>
          <p:cNvSpPr/>
          <p:nvPr/>
        </p:nvSpPr>
        <p:spPr>
          <a:xfrm>
            <a:off x="1" y="276677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Dieu nous aime: qu’est ce qui en découle?</a:t>
            </a:r>
            <a:endParaRPr lang="fr-FR" sz="3600" dirty="0" smtClean="0">
              <a:latin typeface="Arial Black" panose="020B0A04020102020204" pitchFamily="34" charset="0"/>
            </a:endParaRPr>
          </a:p>
        </p:txBody>
      </p:sp>
    </p:spTree>
    <p:extLst>
      <p:ext uri="{BB962C8B-B14F-4D97-AF65-F5344CB8AC3E}">
        <p14:creationId xmlns:p14="http://schemas.microsoft.com/office/powerpoint/2010/main" val="1571780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De l’</a:t>
            </a:r>
            <a:r>
              <a:rPr lang="fr-FR" sz="3600" dirty="0" smtClean="0">
                <a:latin typeface="Arial Black" panose="020B0A04020102020204" pitchFamily="34" charset="0"/>
              </a:rPr>
              <a:t>amour </a:t>
            </a:r>
            <a:r>
              <a:rPr lang="fr-FR" sz="3600" dirty="0" smtClean="0">
                <a:latin typeface="Arial Black" panose="020B0A04020102020204" pitchFamily="34" charset="0"/>
              </a:rPr>
              <a:t>de </a:t>
            </a:r>
            <a:r>
              <a:rPr lang="fr-FR" sz="3600" dirty="0" smtClean="0">
                <a:latin typeface="Arial Black" panose="020B0A04020102020204" pitchFamily="34" charset="0"/>
              </a:rPr>
              <a:t>Dieu en découle notre amour pour Lui</a:t>
            </a:r>
            <a:endParaRPr lang="fr-FR" sz="3600" dirty="0" smtClean="0">
              <a:latin typeface="Arial Black" panose="020B0A04020102020204" pitchFamily="34" charset="0"/>
            </a:endParaRPr>
          </a:p>
        </p:txBody>
      </p:sp>
      <p:sp>
        <p:nvSpPr>
          <p:cNvPr id="4" name="Rectangle 3"/>
          <p:cNvSpPr/>
          <p:nvPr/>
        </p:nvSpPr>
        <p:spPr>
          <a:xfrm>
            <a:off x="1" y="1326936"/>
            <a:ext cx="9053847" cy="5878532"/>
          </a:xfrm>
          <a:prstGeom prst="rect">
            <a:avLst/>
          </a:prstGeom>
        </p:spPr>
        <p:txBody>
          <a:bodyPr wrap="square">
            <a:spAutoFit/>
          </a:bodyPr>
          <a:lstStyle/>
          <a:p>
            <a:pPr algn="just"/>
            <a:r>
              <a:rPr lang="fr-FR" sz="3200" dirty="0" smtClean="0">
                <a:latin typeface="Arial Black" panose="020B0A04020102020204" pitchFamily="34" charset="0"/>
              </a:rPr>
              <a:t>Deutéronome 6.4-6</a:t>
            </a:r>
          </a:p>
          <a:p>
            <a:pPr algn="just"/>
            <a:endParaRPr lang="fr-FR" sz="3200" dirty="0" smtClean="0">
              <a:latin typeface="Arial Black" panose="020B0A04020102020204" pitchFamily="34" charset="0"/>
            </a:endParaRPr>
          </a:p>
          <a:p>
            <a:pPr algn="just"/>
            <a:r>
              <a:rPr lang="fr-FR" sz="3200" dirty="0">
                <a:latin typeface="Arial Black" panose="020B0A04020102020204" pitchFamily="34" charset="0"/>
              </a:rPr>
              <a:t>Ecoute, Israël ! l’Eternel, notre Dieu, est le seul Eternel.</a:t>
            </a:r>
          </a:p>
          <a:p>
            <a:pPr algn="just"/>
            <a:r>
              <a:rPr lang="fr-FR" sz="4000" dirty="0" smtClean="0">
                <a:solidFill>
                  <a:srgbClr val="FFFF00"/>
                </a:solidFill>
                <a:latin typeface="Arial Black" panose="020B0A04020102020204" pitchFamily="34" charset="0"/>
              </a:rPr>
              <a:t>Tu </a:t>
            </a:r>
            <a:r>
              <a:rPr lang="fr-FR" sz="4000" dirty="0">
                <a:solidFill>
                  <a:srgbClr val="FFFF00"/>
                </a:solidFill>
                <a:latin typeface="Arial Black" panose="020B0A04020102020204" pitchFamily="34" charset="0"/>
              </a:rPr>
              <a:t>aimeras l’Eternel, ton Dieu, de tout ton cœur, de toute ton âme et de toute ta force.</a:t>
            </a:r>
          </a:p>
          <a:p>
            <a:pPr algn="just"/>
            <a:r>
              <a:rPr lang="fr-FR" sz="3200" dirty="0" smtClean="0">
                <a:latin typeface="Arial Black" panose="020B0A04020102020204" pitchFamily="34" charset="0"/>
              </a:rPr>
              <a:t>Et </a:t>
            </a:r>
            <a:r>
              <a:rPr lang="fr-FR" sz="3200" dirty="0">
                <a:latin typeface="Arial Black" panose="020B0A04020102020204" pitchFamily="34" charset="0"/>
              </a:rPr>
              <a:t>ces commandements, que je te donne aujourd’hui, seront dans ton cœur.</a:t>
            </a:r>
          </a:p>
          <a:p>
            <a:pPr algn="just"/>
            <a:endParaRPr lang="fr-FR" sz="3200" dirty="0">
              <a:latin typeface="Arial Black" panose="020B0A04020102020204" pitchFamily="34" charset="0"/>
            </a:endParaRPr>
          </a:p>
        </p:txBody>
      </p:sp>
    </p:spTree>
    <p:extLst>
      <p:ext uri="{BB962C8B-B14F-4D97-AF65-F5344CB8AC3E}">
        <p14:creationId xmlns:p14="http://schemas.microsoft.com/office/powerpoint/2010/main" val="861891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4959"/>
            <a:ext cx="9053847" cy="6370975"/>
          </a:xfrm>
          <a:prstGeom prst="rect">
            <a:avLst/>
          </a:prstGeom>
        </p:spPr>
        <p:txBody>
          <a:bodyPr wrap="square">
            <a:spAutoFit/>
          </a:bodyPr>
          <a:lstStyle/>
          <a:p>
            <a:pPr algn="just"/>
            <a:r>
              <a:rPr lang="fr-FR" sz="3200" dirty="0" smtClean="0">
                <a:latin typeface="Arial Black" panose="020B0A04020102020204" pitchFamily="34" charset="0"/>
              </a:rPr>
              <a:t>Deutéronome 10.12-13</a:t>
            </a:r>
          </a:p>
          <a:p>
            <a:pPr algn="just"/>
            <a:endParaRPr lang="fr-FR" sz="3200" dirty="0" smtClean="0">
              <a:latin typeface="Arial Black" panose="020B0A04020102020204" pitchFamily="34" charset="0"/>
            </a:endParaRPr>
          </a:p>
          <a:p>
            <a:pPr algn="just"/>
            <a:r>
              <a:rPr lang="fr-FR" sz="3200" dirty="0">
                <a:latin typeface="Arial Black" panose="020B0A04020102020204" pitchFamily="34" charset="0"/>
              </a:rPr>
              <a:t>Maintenant, Israël, que demande de toi l’Eternel, ton Dieu, si ce n’est que tu craignes l’Eternel, ton Dieu, afin de marcher dans toutes ses voies, </a:t>
            </a:r>
            <a:r>
              <a:rPr lang="fr-FR" sz="4000" dirty="0">
                <a:solidFill>
                  <a:srgbClr val="FFFF00"/>
                </a:solidFill>
                <a:latin typeface="Arial Black" panose="020B0A04020102020204" pitchFamily="34" charset="0"/>
              </a:rPr>
              <a:t>d’aimer et de servir l’Eternel, ton Dieu, de tout ton cœur et de toute ton âme</a:t>
            </a:r>
            <a:r>
              <a:rPr lang="fr-FR" sz="3200" dirty="0">
                <a:latin typeface="Arial Black" panose="020B0A04020102020204" pitchFamily="34" charset="0"/>
              </a:rPr>
              <a:t> </a:t>
            </a:r>
            <a:r>
              <a:rPr lang="fr-FR" sz="3200" dirty="0" smtClean="0">
                <a:latin typeface="Arial Black" panose="020B0A04020102020204" pitchFamily="34" charset="0"/>
              </a:rPr>
              <a:t>; si </a:t>
            </a:r>
            <a:r>
              <a:rPr lang="fr-FR" sz="3200" dirty="0">
                <a:latin typeface="Arial Black" panose="020B0A04020102020204" pitchFamily="34" charset="0"/>
              </a:rPr>
              <a:t>ce n’est que tu observes les commandements de l’Eternel et ses lois que je te prescris aujourd’hui, afin que tu sois heureux </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3221167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8" y="2176943"/>
            <a:ext cx="8500057" cy="1569660"/>
          </a:xfrm>
          <a:prstGeom prst="rect">
            <a:avLst/>
          </a:prstGeom>
        </p:spPr>
        <p:txBody>
          <a:bodyPr wrap="square">
            <a:spAutoFit/>
          </a:bodyPr>
          <a:lstStyle/>
          <a:p>
            <a:pPr algn="just"/>
            <a:r>
              <a:rPr lang="fr-FR" sz="3200" dirty="0" smtClean="0">
                <a:latin typeface="Arial Black" panose="020B0A04020102020204" pitchFamily="34" charset="0"/>
              </a:rPr>
              <a:t>Psaume 18.2</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Je t’aime, ô Eternel, ma force </a:t>
            </a:r>
            <a:r>
              <a:rPr lang="fr-FR" sz="3200" dirty="0" smtClean="0">
                <a:latin typeface="Arial Black" panose="020B0A04020102020204" pitchFamily="34" charset="0"/>
              </a:rPr>
              <a:t>!</a:t>
            </a:r>
            <a:endParaRPr lang="fr-FR" sz="3200" dirty="0">
              <a:latin typeface="Arial Black" panose="020B0A04020102020204" pitchFamily="34" charset="0"/>
            </a:endParaRPr>
          </a:p>
        </p:txBody>
      </p:sp>
      <p:sp>
        <p:nvSpPr>
          <p:cNvPr id="3" name="Rectangle 2"/>
          <p:cNvSpPr/>
          <p:nvPr/>
        </p:nvSpPr>
        <p:spPr>
          <a:xfrm>
            <a:off x="1" y="12660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Ca va sans le dire! Ca va mieux en le disant!</a:t>
            </a:r>
            <a:endParaRPr lang="fr-FR" sz="3600" dirty="0" smtClean="0">
              <a:latin typeface="Arial Black" panose="020B0A04020102020204" pitchFamily="34" charset="0"/>
            </a:endParaRPr>
          </a:p>
        </p:txBody>
      </p:sp>
    </p:spTree>
    <p:extLst>
      <p:ext uri="{BB962C8B-B14F-4D97-AF65-F5344CB8AC3E}">
        <p14:creationId xmlns:p14="http://schemas.microsoft.com/office/powerpoint/2010/main" val="113413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De l’</a:t>
            </a:r>
            <a:r>
              <a:rPr lang="fr-FR" sz="3600" dirty="0" smtClean="0">
                <a:latin typeface="Arial Black" panose="020B0A04020102020204" pitchFamily="34" charset="0"/>
              </a:rPr>
              <a:t>amour </a:t>
            </a:r>
            <a:r>
              <a:rPr lang="fr-FR" sz="3600" dirty="0" smtClean="0">
                <a:latin typeface="Arial Black" panose="020B0A04020102020204" pitchFamily="34" charset="0"/>
              </a:rPr>
              <a:t>de </a:t>
            </a:r>
            <a:r>
              <a:rPr lang="fr-FR" sz="3600" dirty="0" smtClean="0">
                <a:latin typeface="Arial Black" panose="020B0A04020102020204" pitchFamily="34" charset="0"/>
              </a:rPr>
              <a:t>Dieu en découle notre amour son sanctuaire</a:t>
            </a:r>
            <a:endParaRPr lang="fr-FR" sz="3600" dirty="0" smtClean="0">
              <a:latin typeface="Arial Black" panose="020B0A04020102020204" pitchFamily="34" charset="0"/>
            </a:endParaRPr>
          </a:p>
        </p:txBody>
      </p:sp>
      <p:sp>
        <p:nvSpPr>
          <p:cNvPr id="4" name="Rectangle 3"/>
          <p:cNvSpPr/>
          <p:nvPr/>
        </p:nvSpPr>
        <p:spPr>
          <a:xfrm>
            <a:off x="321972" y="2112547"/>
            <a:ext cx="8500056" cy="2062103"/>
          </a:xfrm>
          <a:prstGeom prst="rect">
            <a:avLst/>
          </a:prstGeom>
        </p:spPr>
        <p:txBody>
          <a:bodyPr wrap="square">
            <a:spAutoFit/>
          </a:bodyPr>
          <a:lstStyle/>
          <a:p>
            <a:pPr algn="just"/>
            <a:r>
              <a:rPr lang="fr-FR" sz="3200" dirty="0" smtClean="0">
                <a:latin typeface="Arial Black" panose="020B0A04020102020204" pitchFamily="34" charset="0"/>
              </a:rPr>
              <a:t>Psaume 26.8</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Eternel ! j’aime le séjour de ta maison, Le lieu où ta gloire habite</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4039123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608</TotalTime>
  <Words>635</Words>
  <Application>Microsoft Office PowerPoint</Application>
  <PresentationFormat>Affichage à l'écran (4:3)</PresentationFormat>
  <Paragraphs>66</Paragraphs>
  <Slides>21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Arial Black</vt:lpstr>
      <vt:lpstr>Calibri</vt:lpstr>
      <vt:lpstr>Calibri Light</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ADD MONTAUBAN</cp:lastModifiedBy>
  <cp:revision>72</cp:revision>
  <dcterms:created xsi:type="dcterms:W3CDTF">2016-06-19T05:15:59Z</dcterms:created>
  <dcterms:modified xsi:type="dcterms:W3CDTF">2016-09-06T14:27:22Z</dcterms:modified>
</cp:coreProperties>
</file>