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5" r:id="rId7"/>
    <p:sldId id="259"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71151D7F-3FCB-40A8-8C46-A5F509519BA7}"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1151D7F-3FCB-40A8-8C46-A5F509519BA7}"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1151D7F-3FCB-40A8-8C46-A5F509519BA7}"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59726B2-0D8F-4AB1-8ED9-47DF49648E8D}" type="datetimeFigureOut">
              <a:rPr lang="fr-FR" smtClean="0"/>
              <a:t>05/06/2013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1151D7F-3FCB-40A8-8C46-A5F509519BA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B59726B2-0D8F-4AB1-8ED9-47DF49648E8D}" type="datetimeFigureOut">
              <a:rPr lang="fr-FR" smtClean="0"/>
              <a:t>05/06/2013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71151D7F-3FCB-40A8-8C46-A5F509519BA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59726B2-0D8F-4AB1-8ED9-47DF49648E8D}" type="datetimeFigureOut">
              <a:rPr lang="fr-FR" smtClean="0"/>
              <a:t>05/06/2013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1151D7F-3FCB-40A8-8C46-A5F509519BA7}"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276872"/>
            <a:ext cx="8496944"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itchFamily="34" charset="0"/>
              </a:rPr>
              <a:t>Exode 20.1-6</a:t>
            </a:r>
          </a:p>
        </p:txBody>
      </p:sp>
    </p:spTree>
    <p:extLst>
      <p:ext uri="{BB962C8B-B14F-4D97-AF65-F5344CB8AC3E}">
        <p14:creationId xmlns:p14="http://schemas.microsoft.com/office/powerpoint/2010/main" val="253707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404" y="1052736"/>
            <a:ext cx="8496944" cy="5632311"/>
          </a:xfrm>
          <a:prstGeom prst="rect">
            <a:avLst/>
          </a:prstGeom>
        </p:spPr>
        <p:txBody>
          <a:bodyPr wrap="square">
            <a:spAutoFit/>
          </a:bodyPr>
          <a:lstStyle/>
          <a:p>
            <a:pPr lvl="0" algn="just"/>
            <a:r>
              <a:rPr lang="fr-FR" sz="4000" dirty="0" smtClean="0">
                <a:solidFill>
                  <a:srgbClr val="FFFF00"/>
                </a:solidFill>
                <a:latin typeface="Arial Black" pitchFamily="34" charset="0"/>
              </a:rPr>
              <a:t>Ne </a:t>
            </a:r>
            <a:r>
              <a:rPr lang="fr-FR" sz="4000" dirty="0">
                <a:solidFill>
                  <a:srgbClr val="FFFF00"/>
                </a:solidFill>
                <a:latin typeface="Arial Black" pitchFamily="34" charset="0"/>
              </a:rPr>
              <a:t>te sers </a:t>
            </a:r>
            <a:r>
              <a:rPr lang="fr-FR" sz="3200" dirty="0">
                <a:latin typeface="Arial Black" pitchFamily="34" charset="0"/>
              </a:rPr>
              <a:t>pas de mon nom n’importe comment (PDV</a:t>
            </a:r>
            <a:r>
              <a:rPr lang="fr-FR" sz="3200" dirty="0" smtClean="0">
                <a:latin typeface="Arial Black" pitchFamily="34" charset="0"/>
              </a:rPr>
              <a:t>)</a:t>
            </a:r>
          </a:p>
          <a:p>
            <a:pPr lvl="0" algn="just"/>
            <a:endParaRPr lang="fr-FR" sz="3200" dirty="0">
              <a:latin typeface="Arial Black" pitchFamily="34" charset="0"/>
            </a:endParaRPr>
          </a:p>
          <a:p>
            <a:pPr lvl="0" algn="just"/>
            <a:r>
              <a:rPr lang="fr-FR" sz="3200" dirty="0">
                <a:latin typeface="Arial Black" pitchFamily="34" charset="0"/>
              </a:rPr>
              <a:t>Tu </a:t>
            </a:r>
            <a:r>
              <a:rPr lang="fr-FR" sz="4000" dirty="0">
                <a:solidFill>
                  <a:srgbClr val="FFFF00"/>
                </a:solidFill>
                <a:latin typeface="Arial Black" pitchFamily="34" charset="0"/>
              </a:rPr>
              <a:t>n’utiliseras</a:t>
            </a:r>
            <a:r>
              <a:rPr lang="fr-FR" sz="3200" dirty="0">
                <a:latin typeface="Arial Black" pitchFamily="34" charset="0"/>
              </a:rPr>
              <a:t> pas le nom de l’Eternel, ton Dieu, </a:t>
            </a:r>
            <a:r>
              <a:rPr lang="fr-FR" sz="4000" dirty="0">
                <a:solidFill>
                  <a:srgbClr val="FFFF00"/>
                </a:solidFill>
                <a:latin typeface="Arial Black" pitchFamily="34" charset="0"/>
              </a:rPr>
              <a:t>à la légère </a:t>
            </a:r>
            <a:r>
              <a:rPr lang="fr-FR" sz="3200" dirty="0">
                <a:latin typeface="Arial Black" pitchFamily="34" charset="0"/>
              </a:rPr>
              <a:t>(S21</a:t>
            </a:r>
            <a:r>
              <a:rPr lang="fr-FR" sz="3200" dirty="0" smtClean="0">
                <a:latin typeface="Arial Black" pitchFamily="34" charset="0"/>
              </a:rPr>
              <a:t>)</a:t>
            </a:r>
          </a:p>
          <a:p>
            <a:pPr lvl="0" algn="just"/>
            <a:endParaRPr lang="fr-FR" sz="3200" dirty="0">
              <a:latin typeface="Arial Black" pitchFamily="34" charset="0"/>
            </a:endParaRPr>
          </a:p>
          <a:p>
            <a:pPr lvl="0" algn="just"/>
            <a:r>
              <a:rPr lang="fr-FR" sz="3200" dirty="0">
                <a:latin typeface="Arial Black" pitchFamily="34" charset="0"/>
              </a:rPr>
              <a:t>Tu </a:t>
            </a:r>
            <a:r>
              <a:rPr lang="fr-FR" sz="4000" dirty="0">
                <a:solidFill>
                  <a:srgbClr val="FFFF00"/>
                </a:solidFill>
                <a:latin typeface="Arial Black" pitchFamily="34" charset="0"/>
              </a:rPr>
              <a:t>n’utiliseras</a:t>
            </a:r>
            <a:r>
              <a:rPr lang="fr-FR" sz="3200" dirty="0">
                <a:latin typeface="Arial Black" pitchFamily="34" charset="0"/>
              </a:rPr>
              <a:t> pas le nom de l’Eternel ton Dieu </a:t>
            </a:r>
            <a:r>
              <a:rPr lang="fr-FR" sz="4000" dirty="0">
                <a:solidFill>
                  <a:srgbClr val="FFFF00"/>
                </a:solidFill>
                <a:latin typeface="Arial Black" pitchFamily="34" charset="0"/>
              </a:rPr>
              <a:t>pour tromper </a:t>
            </a:r>
            <a:r>
              <a:rPr lang="fr-FR" sz="3200" dirty="0">
                <a:latin typeface="Arial Black" pitchFamily="34" charset="0"/>
              </a:rPr>
              <a:t>(SEM</a:t>
            </a:r>
            <a:r>
              <a:rPr lang="fr-FR" sz="3200" dirty="0" smtClean="0">
                <a:latin typeface="Arial Black" pitchFamily="34" charset="0"/>
              </a:rPr>
              <a:t>)</a:t>
            </a:r>
            <a:endParaRPr lang="fr-FR" sz="3200" dirty="0">
              <a:latin typeface="Arial Black" pitchFamily="34" charset="0"/>
            </a:endParaRPr>
          </a:p>
        </p:txBody>
      </p:sp>
      <p:sp>
        <p:nvSpPr>
          <p:cNvPr id="3" name="Rectangle 2"/>
          <p:cNvSpPr/>
          <p:nvPr/>
        </p:nvSpPr>
        <p:spPr>
          <a:xfrm>
            <a:off x="330404" y="116632"/>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Autres traductions</a:t>
            </a:r>
            <a:endParaRPr lang="fr-FR" sz="4400" dirty="0">
              <a:latin typeface="Arial Black" pitchFamily="34" charset="0"/>
            </a:endParaRPr>
          </a:p>
        </p:txBody>
      </p:sp>
    </p:spTree>
    <p:extLst>
      <p:ext uri="{BB962C8B-B14F-4D97-AF65-F5344CB8AC3E}">
        <p14:creationId xmlns:p14="http://schemas.microsoft.com/office/powerpoint/2010/main" val="121219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404" y="1196752"/>
            <a:ext cx="8496944" cy="3293209"/>
          </a:xfrm>
          <a:prstGeom prst="rect">
            <a:avLst/>
          </a:prstGeom>
        </p:spPr>
        <p:txBody>
          <a:bodyPr wrap="square">
            <a:spAutoFit/>
          </a:bodyPr>
          <a:lstStyle/>
          <a:p>
            <a:pPr lvl="0" algn="just"/>
            <a:r>
              <a:rPr lang="fr-FR" sz="3200" dirty="0" smtClean="0">
                <a:latin typeface="Arial Black" pitchFamily="34" charset="0"/>
              </a:rPr>
              <a:t>Le terme utilisé est : 	</a:t>
            </a:r>
            <a:r>
              <a:rPr lang="fr-FR" sz="4800" dirty="0" err="1" smtClean="0">
                <a:solidFill>
                  <a:srgbClr val="FFFF00"/>
                </a:solidFill>
                <a:latin typeface="Arial Black" pitchFamily="34" charset="0"/>
              </a:rPr>
              <a:t>nasa</a:t>
            </a:r>
            <a:r>
              <a:rPr lang="fr-FR" sz="4800" dirty="0" smtClean="0">
                <a:solidFill>
                  <a:srgbClr val="FFFF00"/>
                </a:solidFill>
                <a:latin typeface="Arial Black" pitchFamily="34" charset="0"/>
              </a:rPr>
              <a:t>’</a:t>
            </a:r>
          </a:p>
          <a:p>
            <a:pPr lvl="0" algn="just"/>
            <a:endParaRPr lang="fr-FR" sz="3200" dirty="0">
              <a:latin typeface="Arial Black" pitchFamily="34" charset="0"/>
            </a:endParaRPr>
          </a:p>
          <a:p>
            <a:pPr lvl="0" algn="just"/>
            <a:endParaRPr lang="fr-FR" sz="3200" dirty="0" smtClean="0">
              <a:latin typeface="Arial Black" pitchFamily="34" charset="0"/>
            </a:endParaRPr>
          </a:p>
          <a:p>
            <a:pPr lvl="0" algn="just"/>
            <a:r>
              <a:rPr lang="fr-FR" sz="3200" dirty="0" smtClean="0">
                <a:latin typeface="Arial Black" pitchFamily="34" charset="0"/>
              </a:rPr>
              <a:t>	Lever, élever, porter, transporter</a:t>
            </a:r>
          </a:p>
          <a:p>
            <a:pPr lvl="0" algn="just"/>
            <a:r>
              <a:rPr lang="fr-FR" sz="3200" dirty="0" smtClean="0">
                <a:latin typeface="Arial Black" pitchFamily="34" charset="0"/>
              </a:rPr>
              <a:t>	Prendre, être soulevé,</a:t>
            </a:r>
          </a:p>
          <a:p>
            <a:pPr lvl="0" algn="just"/>
            <a:r>
              <a:rPr lang="fr-FR" sz="3200" dirty="0">
                <a:latin typeface="Arial Black" pitchFamily="34" charset="0"/>
              </a:rPr>
              <a:t>	</a:t>
            </a:r>
            <a:r>
              <a:rPr lang="fr-FR" sz="3200" dirty="0" smtClean="0">
                <a:latin typeface="Arial Black" pitchFamily="34" charset="0"/>
              </a:rPr>
              <a:t>Etre exalté</a:t>
            </a:r>
          </a:p>
        </p:txBody>
      </p:sp>
      <p:sp>
        <p:nvSpPr>
          <p:cNvPr id="3" name="Rectangle 2"/>
          <p:cNvSpPr/>
          <p:nvPr/>
        </p:nvSpPr>
        <p:spPr>
          <a:xfrm>
            <a:off x="330404" y="116632"/>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Terme utilisé pour prendre</a:t>
            </a:r>
            <a:endParaRPr lang="fr-FR" sz="4400" dirty="0">
              <a:latin typeface="Arial Black" pitchFamily="34" charset="0"/>
            </a:endParaRPr>
          </a:p>
        </p:txBody>
      </p:sp>
      <p:sp>
        <p:nvSpPr>
          <p:cNvPr id="4" name="Rectangle 3"/>
          <p:cNvSpPr/>
          <p:nvPr/>
        </p:nvSpPr>
        <p:spPr>
          <a:xfrm>
            <a:off x="300648" y="5085184"/>
            <a:ext cx="8496944"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sz="2800" dirty="0" smtClean="0">
                <a:latin typeface="Arial Black" pitchFamily="34" charset="0"/>
              </a:rPr>
              <a:t>Psaume 4.6 : … Fais lever (</a:t>
            </a:r>
            <a:r>
              <a:rPr lang="fr-FR" sz="2800" dirty="0" err="1" smtClean="0">
                <a:latin typeface="Arial Black" pitchFamily="34" charset="0"/>
              </a:rPr>
              <a:t>nasa</a:t>
            </a:r>
            <a:r>
              <a:rPr lang="fr-FR" sz="2800" dirty="0" smtClean="0">
                <a:latin typeface="Arial Black" pitchFamily="34" charset="0"/>
              </a:rPr>
              <a:t>’) sur nous la lumière de ta face, ô Eternel !</a:t>
            </a:r>
            <a:endParaRPr lang="fr-FR" sz="2800" dirty="0">
              <a:latin typeface="Arial Black" pitchFamily="34" charset="0"/>
            </a:endParaRPr>
          </a:p>
        </p:txBody>
      </p:sp>
    </p:spTree>
    <p:extLst>
      <p:ext uri="{BB962C8B-B14F-4D97-AF65-F5344CB8AC3E}">
        <p14:creationId xmlns:p14="http://schemas.microsoft.com/office/powerpoint/2010/main" val="135962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1124744"/>
            <a:ext cx="8496944" cy="1077218"/>
          </a:xfrm>
          <a:prstGeom prst="rect">
            <a:avLst/>
          </a:prstGeom>
        </p:spPr>
        <p:txBody>
          <a:bodyPr wrap="square">
            <a:spAutoFit/>
          </a:bodyPr>
          <a:lstStyle/>
          <a:p>
            <a:pPr lvl="0" algn="just"/>
            <a:r>
              <a:rPr lang="fr-FR" sz="3200" dirty="0" smtClean="0">
                <a:latin typeface="Arial Black" pitchFamily="34" charset="0"/>
              </a:rPr>
              <a:t>Ne pas se servir du Nom de Dieu pour un faux serment</a:t>
            </a:r>
          </a:p>
        </p:txBody>
      </p:sp>
      <p:sp>
        <p:nvSpPr>
          <p:cNvPr id="3" name="Rectangle 2"/>
          <p:cNvSpPr/>
          <p:nvPr/>
        </p:nvSpPr>
        <p:spPr>
          <a:xfrm>
            <a:off x="330404" y="116632"/>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Mise en garde</a:t>
            </a:r>
            <a:endParaRPr lang="fr-FR" sz="4400" dirty="0">
              <a:latin typeface="Arial Black" pitchFamily="34" charset="0"/>
            </a:endParaRPr>
          </a:p>
        </p:txBody>
      </p:sp>
      <p:sp>
        <p:nvSpPr>
          <p:cNvPr id="4" name="Rectangle 3"/>
          <p:cNvSpPr/>
          <p:nvPr/>
        </p:nvSpPr>
        <p:spPr>
          <a:xfrm>
            <a:off x="314470" y="2492896"/>
            <a:ext cx="8496944" cy="1077218"/>
          </a:xfrm>
          <a:prstGeom prst="rect">
            <a:avLst/>
          </a:prstGeom>
        </p:spPr>
        <p:txBody>
          <a:bodyPr wrap="square">
            <a:spAutoFit/>
          </a:bodyPr>
          <a:lstStyle/>
          <a:p>
            <a:pPr lvl="0" algn="just"/>
            <a:r>
              <a:rPr lang="fr-FR" sz="3200" dirty="0" smtClean="0">
                <a:latin typeface="Arial Black" pitchFamily="34" charset="0"/>
              </a:rPr>
              <a:t>Ne pas prononcer le Nom de Dieu à la légère</a:t>
            </a:r>
          </a:p>
        </p:txBody>
      </p:sp>
      <p:sp>
        <p:nvSpPr>
          <p:cNvPr id="5" name="Rectangle 4"/>
          <p:cNvSpPr/>
          <p:nvPr/>
        </p:nvSpPr>
        <p:spPr>
          <a:xfrm>
            <a:off x="314470" y="3789040"/>
            <a:ext cx="8496944" cy="1077218"/>
          </a:xfrm>
          <a:prstGeom prst="rect">
            <a:avLst/>
          </a:prstGeom>
        </p:spPr>
        <p:txBody>
          <a:bodyPr wrap="square">
            <a:spAutoFit/>
          </a:bodyPr>
          <a:lstStyle/>
          <a:p>
            <a:pPr lvl="0" algn="just"/>
            <a:r>
              <a:rPr lang="fr-FR" sz="3200" dirty="0" smtClean="0">
                <a:latin typeface="Arial Black" pitchFamily="34" charset="0"/>
              </a:rPr>
              <a:t>Ne pas prononcer le Nom de Dieu de manière hypocrite</a:t>
            </a:r>
          </a:p>
        </p:txBody>
      </p:sp>
      <p:sp>
        <p:nvSpPr>
          <p:cNvPr id="6" name="Rectangle 5"/>
          <p:cNvSpPr/>
          <p:nvPr/>
        </p:nvSpPr>
        <p:spPr>
          <a:xfrm>
            <a:off x="314470" y="5373216"/>
            <a:ext cx="8496944" cy="584775"/>
          </a:xfrm>
          <a:prstGeom prst="rect">
            <a:avLst/>
          </a:prstGeom>
        </p:spPr>
        <p:txBody>
          <a:bodyPr wrap="square">
            <a:spAutoFit/>
          </a:bodyPr>
          <a:lstStyle/>
          <a:p>
            <a:pPr lvl="0" algn="just"/>
            <a:r>
              <a:rPr lang="fr-FR" sz="3200" dirty="0" smtClean="0">
                <a:latin typeface="Arial Black" pitchFamily="34" charset="0"/>
              </a:rPr>
              <a:t>Sur le fait de jurer, de blasphémer.</a:t>
            </a:r>
          </a:p>
        </p:txBody>
      </p:sp>
    </p:spTree>
    <p:extLst>
      <p:ext uri="{BB962C8B-B14F-4D97-AF65-F5344CB8AC3E}">
        <p14:creationId xmlns:p14="http://schemas.microsoft.com/office/powerpoint/2010/main" val="3198979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1124744"/>
            <a:ext cx="8496944" cy="4524315"/>
          </a:xfrm>
          <a:prstGeom prst="rect">
            <a:avLst/>
          </a:prstGeom>
        </p:spPr>
        <p:txBody>
          <a:bodyPr wrap="square">
            <a:spAutoFit/>
          </a:bodyPr>
          <a:lstStyle/>
          <a:p>
            <a:pPr lvl="0" algn="just"/>
            <a:r>
              <a:rPr lang="fr-FR" sz="3200" dirty="0" smtClean="0">
                <a:latin typeface="Arial Black" pitchFamily="34" charset="0"/>
              </a:rPr>
              <a:t>Quelques exorcistes juifs ambulants essayèrent d’invoquer sur ceux qui avaient des esprits malins le nom du Seigneur Jésus, en disant: Je vous conjure par Jésus que Paul prêche !</a:t>
            </a:r>
          </a:p>
          <a:p>
            <a:pPr lvl="0" algn="just"/>
            <a:endParaRPr lang="fr-FR" sz="3200" dirty="0">
              <a:latin typeface="Arial Black" pitchFamily="34" charset="0"/>
            </a:endParaRPr>
          </a:p>
          <a:p>
            <a:pPr lvl="0" algn="just"/>
            <a:r>
              <a:rPr lang="fr-FR" sz="3200" dirty="0" smtClean="0">
                <a:latin typeface="Arial Black" pitchFamily="34" charset="0"/>
              </a:rPr>
              <a:t>Ceux qui faisaient cela étaient sept fils de </a:t>
            </a:r>
            <a:r>
              <a:rPr lang="fr-FR" sz="3200" dirty="0" err="1" smtClean="0">
                <a:latin typeface="Arial Black" pitchFamily="34" charset="0"/>
              </a:rPr>
              <a:t>Scéva</a:t>
            </a:r>
            <a:r>
              <a:rPr lang="fr-FR" sz="3200" dirty="0" smtClean="0">
                <a:latin typeface="Arial Black" pitchFamily="34" charset="0"/>
              </a:rPr>
              <a:t>, Juif, l’un des principaux sacrificateurs.</a:t>
            </a:r>
          </a:p>
        </p:txBody>
      </p:sp>
      <p:sp>
        <p:nvSpPr>
          <p:cNvPr id="3" name="Rectangle 2"/>
          <p:cNvSpPr/>
          <p:nvPr/>
        </p:nvSpPr>
        <p:spPr>
          <a:xfrm>
            <a:off x="330404" y="116632"/>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Exemple: Actes 19.13-17</a:t>
            </a:r>
            <a:endParaRPr lang="fr-FR" sz="4400" dirty="0">
              <a:latin typeface="Arial Black" pitchFamily="34" charset="0"/>
            </a:endParaRPr>
          </a:p>
        </p:txBody>
      </p:sp>
    </p:spTree>
    <p:extLst>
      <p:ext uri="{BB962C8B-B14F-4D97-AF65-F5344CB8AC3E}">
        <p14:creationId xmlns:p14="http://schemas.microsoft.com/office/powerpoint/2010/main" val="340596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496944" cy="5693866"/>
          </a:xfrm>
          <a:prstGeom prst="rect">
            <a:avLst/>
          </a:prstGeom>
        </p:spPr>
        <p:txBody>
          <a:bodyPr wrap="square">
            <a:spAutoFit/>
          </a:bodyPr>
          <a:lstStyle/>
          <a:p>
            <a:pPr lvl="0" algn="just"/>
            <a:r>
              <a:rPr lang="fr-FR" sz="2800" dirty="0" smtClean="0">
                <a:latin typeface="Arial Black" pitchFamily="34" charset="0"/>
              </a:rPr>
              <a:t>L’esprit malin leur répondit : Je connais Jésus, et je sais qui est Paul ; mais vous, qui êtes-vous ?</a:t>
            </a:r>
          </a:p>
          <a:p>
            <a:pPr lvl="0" algn="just"/>
            <a:r>
              <a:rPr lang="fr-FR" sz="2800" dirty="0" smtClean="0">
                <a:latin typeface="Arial Black" pitchFamily="34" charset="0"/>
              </a:rPr>
              <a:t>Et l’homme dans lequel était l’esprit malin s’élança sur eux, se rendit maître de tous deux, et les maltraita de telle sorte qu’ils s’enfuirent de cette maison nus et blessés. Cela fut connu de tous les Juifs et de tous les Grecs qui demeuraient à Ephèse, et la crainte s’empara d’eux tous, et le nom du Seigneur Jésus était glorifié.</a:t>
            </a:r>
          </a:p>
          <a:p>
            <a:pPr lvl="0" algn="just"/>
            <a:r>
              <a:rPr lang="fr-FR" sz="2800" dirty="0" smtClean="0">
                <a:latin typeface="Arial Black" pitchFamily="34" charset="0"/>
              </a:rPr>
              <a:t>pas se servir du Nom de Dieu pour un faux serment</a:t>
            </a:r>
          </a:p>
        </p:txBody>
      </p:sp>
    </p:spTree>
    <p:extLst>
      <p:ext uri="{BB962C8B-B14F-4D97-AF65-F5344CB8AC3E}">
        <p14:creationId xmlns:p14="http://schemas.microsoft.com/office/powerpoint/2010/main" val="3678546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1124744"/>
            <a:ext cx="8496944" cy="5509200"/>
          </a:xfrm>
          <a:prstGeom prst="rect">
            <a:avLst/>
          </a:prstGeom>
        </p:spPr>
        <p:txBody>
          <a:bodyPr wrap="square">
            <a:spAutoFit/>
          </a:bodyPr>
          <a:lstStyle/>
          <a:p>
            <a:pPr lvl="0" algn="just"/>
            <a:r>
              <a:rPr lang="fr-FR" sz="3200" dirty="0" smtClean="0">
                <a:latin typeface="Arial Black" pitchFamily="34" charset="0"/>
              </a:rPr>
              <a:t>Le fils d’une femme israélite et d’un homme égyptien, étant venu au milieu des enfants d’Israël, se querella dans le camp avec un homme israélite.</a:t>
            </a:r>
          </a:p>
          <a:p>
            <a:pPr lvl="0" algn="just"/>
            <a:endParaRPr lang="fr-FR" sz="3200" dirty="0">
              <a:latin typeface="Arial Black" pitchFamily="34" charset="0"/>
            </a:endParaRPr>
          </a:p>
          <a:p>
            <a:pPr lvl="0" algn="just"/>
            <a:r>
              <a:rPr lang="fr-FR" sz="3200" dirty="0" smtClean="0">
                <a:latin typeface="Arial Black" pitchFamily="34" charset="0"/>
              </a:rPr>
              <a:t>Le fils de la femme israélite blasphéma et maudit le nom de Dieu. On l’amena à Moïse. Sa mère s’appelait </a:t>
            </a:r>
            <a:r>
              <a:rPr lang="fr-FR" sz="3200" dirty="0" err="1" smtClean="0">
                <a:latin typeface="Arial Black" pitchFamily="34" charset="0"/>
              </a:rPr>
              <a:t>Schelomith</a:t>
            </a:r>
            <a:r>
              <a:rPr lang="fr-FR" sz="3200" dirty="0" smtClean="0">
                <a:latin typeface="Arial Black" pitchFamily="34" charset="0"/>
              </a:rPr>
              <a:t>, fille de </a:t>
            </a:r>
            <a:r>
              <a:rPr lang="fr-FR" sz="3200" dirty="0" err="1" smtClean="0">
                <a:latin typeface="Arial Black" pitchFamily="34" charset="0"/>
              </a:rPr>
              <a:t>Dibri</a:t>
            </a:r>
            <a:r>
              <a:rPr lang="fr-FR" sz="3200" dirty="0" smtClean="0">
                <a:latin typeface="Arial Black" pitchFamily="34" charset="0"/>
              </a:rPr>
              <a:t>, de la tribu de Dan. </a:t>
            </a:r>
          </a:p>
        </p:txBody>
      </p:sp>
      <p:sp>
        <p:nvSpPr>
          <p:cNvPr id="3" name="Rectangle 2"/>
          <p:cNvSpPr/>
          <p:nvPr/>
        </p:nvSpPr>
        <p:spPr>
          <a:xfrm>
            <a:off x="330404" y="116632"/>
            <a:ext cx="849694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000" dirty="0" smtClean="0">
                <a:latin typeface="Arial Black" pitchFamily="34" charset="0"/>
              </a:rPr>
              <a:t>Exemple: Lévitique 24.10-16</a:t>
            </a:r>
            <a:endParaRPr lang="fr-FR" sz="4000" dirty="0">
              <a:latin typeface="Arial Black" pitchFamily="34" charset="0"/>
            </a:endParaRPr>
          </a:p>
        </p:txBody>
      </p:sp>
    </p:spTree>
    <p:extLst>
      <p:ext uri="{BB962C8B-B14F-4D97-AF65-F5344CB8AC3E}">
        <p14:creationId xmlns:p14="http://schemas.microsoft.com/office/powerpoint/2010/main" val="338845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410081"/>
            <a:ext cx="8496944" cy="4524315"/>
          </a:xfrm>
          <a:prstGeom prst="rect">
            <a:avLst/>
          </a:prstGeom>
        </p:spPr>
        <p:txBody>
          <a:bodyPr wrap="square">
            <a:spAutoFit/>
          </a:bodyPr>
          <a:lstStyle/>
          <a:p>
            <a:pPr lvl="0" algn="just"/>
            <a:r>
              <a:rPr lang="fr-FR" sz="3200" dirty="0" smtClean="0">
                <a:latin typeface="Arial Black" pitchFamily="34" charset="0"/>
              </a:rPr>
              <a:t>On le mit en prison, jusqu’à ce que Moïse eût déclaré ce que l’Eternel ordonnerait.</a:t>
            </a:r>
          </a:p>
          <a:p>
            <a:pPr lvl="0" algn="just"/>
            <a:endParaRPr lang="fr-FR" sz="3200" dirty="0">
              <a:latin typeface="Arial Black" pitchFamily="34" charset="0"/>
            </a:endParaRPr>
          </a:p>
          <a:p>
            <a:pPr lvl="0" algn="just"/>
            <a:r>
              <a:rPr lang="fr-FR" sz="3200" dirty="0" smtClean="0">
                <a:latin typeface="Arial Black" pitchFamily="34" charset="0"/>
              </a:rPr>
              <a:t>L’Eternel parla à Moïse, et dit: Fais sortir du camp le blasphémateur ; tous ceux qui l’ont entendu poseront leurs mains sur sa tête, et toute l’assemblée le lapidera.</a:t>
            </a:r>
          </a:p>
        </p:txBody>
      </p:sp>
    </p:spTree>
    <p:extLst>
      <p:ext uri="{BB962C8B-B14F-4D97-AF65-F5344CB8AC3E}">
        <p14:creationId xmlns:p14="http://schemas.microsoft.com/office/powerpoint/2010/main" val="3860449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410081"/>
            <a:ext cx="8496944" cy="4524315"/>
          </a:xfrm>
          <a:prstGeom prst="rect">
            <a:avLst/>
          </a:prstGeom>
        </p:spPr>
        <p:txBody>
          <a:bodyPr wrap="square">
            <a:spAutoFit/>
          </a:bodyPr>
          <a:lstStyle/>
          <a:p>
            <a:pPr lvl="0" algn="just"/>
            <a:r>
              <a:rPr lang="fr-FR" sz="3200" dirty="0" smtClean="0">
                <a:latin typeface="Arial Black" pitchFamily="34" charset="0"/>
              </a:rPr>
              <a:t>Tu parleras aux enfants d’Israël, et tu diras : Quiconque maudira son Dieu portera la peine de son péché. </a:t>
            </a:r>
          </a:p>
          <a:p>
            <a:pPr lvl="0" algn="just"/>
            <a:endParaRPr lang="fr-FR" sz="3200" dirty="0">
              <a:latin typeface="Arial Black" pitchFamily="34" charset="0"/>
            </a:endParaRPr>
          </a:p>
          <a:p>
            <a:pPr lvl="0" algn="just"/>
            <a:r>
              <a:rPr lang="fr-FR" sz="3200" dirty="0" smtClean="0">
                <a:latin typeface="Arial Black" pitchFamily="34" charset="0"/>
              </a:rPr>
              <a:t>Celui qui blasphémera le nom de l’Eternel sera puni de mort : toute l’assemblée le lapidera. Qu’il soit étranger ou indigène, il mourra, pour avoir blasphémé le nom de Dieu.</a:t>
            </a:r>
          </a:p>
        </p:txBody>
      </p:sp>
    </p:spTree>
    <p:extLst>
      <p:ext uri="{BB962C8B-B14F-4D97-AF65-F5344CB8AC3E}">
        <p14:creationId xmlns:p14="http://schemas.microsoft.com/office/powerpoint/2010/main" val="630492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1200329"/>
            <a:ext cx="8496944" cy="5509200"/>
          </a:xfrm>
          <a:prstGeom prst="rect">
            <a:avLst/>
          </a:prstGeom>
        </p:spPr>
        <p:txBody>
          <a:bodyPr wrap="square">
            <a:spAutoFit/>
          </a:bodyPr>
          <a:lstStyle/>
          <a:p>
            <a:pPr lvl="0" algn="just"/>
            <a:r>
              <a:rPr lang="fr-FR" sz="3200" dirty="0" smtClean="0">
                <a:latin typeface="Arial Black" pitchFamily="34" charset="0"/>
              </a:rPr>
              <a:t>Malachie 3.5 :</a:t>
            </a:r>
          </a:p>
          <a:p>
            <a:pPr lvl="0" algn="just"/>
            <a:r>
              <a:rPr lang="fr-FR" sz="3200" dirty="0" smtClean="0">
                <a:latin typeface="Arial Black" pitchFamily="34" charset="0"/>
              </a:rPr>
              <a:t>Je m’approcherai de vous pour le jugement, Et je me hâterai de témoigner contre les enchanteurs et les adultères, Contre ceux qui jurent faussement, Contre ceux qui retiennent le salaire du mercenaire, Qui oppriment la veuve et l’orphelin, Qui font tort à l’étranger, et ne me craignent pas, Dit l’Eternel des armées.</a:t>
            </a:r>
          </a:p>
        </p:txBody>
      </p:sp>
      <p:sp>
        <p:nvSpPr>
          <p:cNvPr id="3" name="Rectangle 2"/>
          <p:cNvSpPr/>
          <p:nvPr/>
        </p:nvSpPr>
        <p:spPr>
          <a:xfrm>
            <a:off x="314470" y="0"/>
            <a:ext cx="849694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La négligence apporte la malédiction :</a:t>
            </a:r>
            <a:endParaRPr lang="fr-FR" sz="3600" dirty="0">
              <a:latin typeface="Arial Black" pitchFamily="34" charset="0"/>
            </a:endParaRPr>
          </a:p>
        </p:txBody>
      </p:sp>
    </p:spTree>
    <p:extLst>
      <p:ext uri="{BB962C8B-B14F-4D97-AF65-F5344CB8AC3E}">
        <p14:creationId xmlns:p14="http://schemas.microsoft.com/office/powerpoint/2010/main" val="1041626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332656"/>
            <a:ext cx="8496944" cy="6001643"/>
          </a:xfrm>
          <a:prstGeom prst="rect">
            <a:avLst/>
          </a:prstGeom>
        </p:spPr>
        <p:txBody>
          <a:bodyPr wrap="square">
            <a:spAutoFit/>
          </a:bodyPr>
          <a:lstStyle/>
          <a:p>
            <a:pPr lvl="0" algn="just"/>
            <a:r>
              <a:rPr lang="fr-FR" sz="3200" dirty="0" smtClean="0">
                <a:latin typeface="Arial Black" pitchFamily="34" charset="0"/>
              </a:rPr>
              <a:t>Zacharie 5.3-4 :</a:t>
            </a:r>
          </a:p>
          <a:p>
            <a:pPr lvl="0" algn="just"/>
            <a:endParaRPr lang="fr-FR" sz="3200" dirty="0">
              <a:latin typeface="Arial Black" pitchFamily="34" charset="0"/>
            </a:endParaRPr>
          </a:p>
          <a:p>
            <a:pPr lvl="0" algn="just"/>
            <a:r>
              <a:rPr lang="fr-FR" sz="3200" dirty="0" smtClean="0">
                <a:latin typeface="Arial Black" pitchFamily="34" charset="0"/>
              </a:rPr>
              <a:t>Et il me dit : C’est la malédiction qui se répand sur tout le pays ; car selon elle tout voleur sera chassé d’ici, et selon elle tout parjure sera chassé d’ici. Je la répands, dit l’Eternel des armées, afin qu’elle entre dans la maison du voleur et de celui qui jure faussement en mon nom, afin qu’elle y établisse sa demeure, et qu’elle la consume avec le bois et les pierres.</a:t>
            </a:r>
          </a:p>
        </p:txBody>
      </p:sp>
    </p:spTree>
    <p:extLst>
      <p:ext uri="{BB962C8B-B14F-4D97-AF65-F5344CB8AC3E}">
        <p14:creationId xmlns:p14="http://schemas.microsoft.com/office/powerpoint/2010/main" val="413860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96944" cy="4524315"/>
          </a:xfrm>
          <a:prstGeom prst="rect">
            <a:avLst/>
          </a:prstGeom>
        </p:spPr>
        <p:txBody>
          <a:bodyPr wrap="square">
            <a:spAutoFit/>
          </a:bodyPr>
          <a:lstStyle/>
          <a:p>
            <a:pPr algn="just"/>
            <a:r>
              <a:rPr lang="fr-FR" sz="3200" dirty="0" smtClean="0">
                <a:latin typeface="Arial Black" pitchFamily="34" charset="0"/>
              </a:rPr>
              <a:t>Alors Dieu prononça toutes ces paroles, en disant:</a:t>
            </a:r>
          </a:p>
          <a:p>
            <a:pPr algn="just"/>
            <a:endParaRPr lang="fr-FR" sz="3200" dirty="0" smtClean="0">
              <a:latin typeface="Arial Black" pitchFamily="34" charset="0"/>
            </a:endParaRPr>
          </a:p>
          <a:p>
            <a:pPr algn="just"/>
            <a:r>
              <a:rPr lang="fr-FR" sz="3200" dirty="0" smtClean="0">
                <a:latin typeface="Arial Black" pitchFamily="34" charset="0"/>
              </a:rPr>
              <a:t>Je suis l’Eternel, ton Dieu, qui t’ai fait sortir du pays d’Egypte, de la maison de servitude.</a:t>
            </a:r>
          </a:p>
          <a:p>
            <a:pPr algn="just"/>
            <a:endParaRPr lang="fr-FR" sz="3200" dirty="0" smtClean="0">
              <a:latin typeface="Arial Black" pitchFamily="34" charset="0"/>
            </a:endParaRPr>
          </a:p>
          <a:p>
            <a:pPr algn="just"/>
            <a:r>
              <a:rPr lang="fr-FR" sz="3200" dirty="0" smtClean="0">
                <a:latin typeface="Arial Black" pitchFamily="34" charset="0"/>
              </a:rPr>
              <a:t>Tu n’auras pas d’autres dieux devant ma face.</a:t>
            </a:r>
          </a:p>
        </p:txBody>
      </p:sp>
    </p:spTree>
    <p:extLst>
      <p:ext uri="{BB962C8B-B14F-4D97-AF65-F5344CB8AC3E}">
        <p14:creationId xmlns:p14="http://schemas.microsoft.com/office/powerpoint/2010/main" val="1157602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332656"/>
            <a:ext cx="8496944" cy="6001643"/>
          </a:xfrm>
          <a:prstGeom prst="rect">
            <a:avLst/>
          </a:prstGeom>
        </p:spPr>
        <p:txBody>
          <a:bodyPr wrap="square">
            <a:spAutoFit/>
          </a:bodyPr>
          <a:lstStyle/>
          <a:p>
            <a:pPr lvl="0" algn="just"/>
            <a:r>
              <a:rPr lang="fr-FR" sz="3200" dirty="0" smtClean="0">
                <a:latin typeface="Arial Black" pitchFamily="34" charset="0"/>
              </a:rPr>
              <a:t>Matthieu 5.33-37 :</a:t>
            </a:r>
          </a:p>
          <a:p>
            <a:pPr lvl="0" algn="just"/>
            <a:endParaRPr lang="fr-FR" sz="3200" dirty="0">
              <a:latin typeface="Arial Black" pitchFamily="34" charset="0"/>
            </a:endParaRPr>
          </a:p>
          <a:p>
            <a:pPr lvl="0" algn="just"/>
            <a:r>
              <a:rPr lang="fr-FR" sz="3200" dirty="0" smtClean="0">
                <a:latin typeface="Arial Black" pitchFamily="34" charset="0"/>
              </a:rPr>
              <a:t>Vous avez encore appris qu’il a été dit aux anciens : Tu ne te parjureras point, mais tu t’acquitteras envers le Seigneur de ce que tu as déclaré par serment. Mais moi, je vous dis de ne jurer aucunement, ni par le ciel, parce que c’est le trône de Dieu ; ni par la terre, parce que c’est son marchepied ; ni par Jérusalem, parce que c’est la ville du grand roi. </a:t>
            </a:r>
          </a:p>
        </p:txBody>
      </p:sp>
    </p:spTree>
    <p:extLst>
      <p:ext uri="{BB962C8B-B14F-4D97-AF65-F5344CB8AC3E}">
        <p14:creationId xmlns:p14="http://schemas.microsoft.com/office/powerpoint/2010/main" val="3737904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692696"/>
            <a:ext cx="8496944" cy="2554545"/>
          </a:xfrm>
          <a:prstGeom prst="rect">
            <a:avLst/>
          </a:prstGeom>
        </p:spPr>
        <p:txBody>
          <a:bodyPr wrap="square">
            <a:spAutoFit/>
          </a:bodyPr>
          <a:lstStyle/>
          <a:p>
            <a:pPr lvl="0" algn="just"/>
            <a:r>
              <a:rPr lang="fr-FR" sz="3200" dirty="0" smtClean="0">
                <a:latin typeface="Arial Black" pitchFamily="34" charset="0"/>
              </a:rPr>
              <a:t>Ne jure pas non plus par ta tête, car tu ne peux rendre blanc ou noir un seul cheveu. Que votre parole soit oui, oui, non, non ; ce qu’on y ajoute vient du malin.</a:t>
            </a:r>
          </a:p>
        </p:txBody>
      </p:sp>
    </p:spTree>
    <p:extLst>
      <p:ext uri="{BB962C8B-B14F-4D97-AF65-F5344CB8AC3E}">
        <p14:creationId xmlns:p14="http://schemas.microsoft.com/office/powerpoint/2010/main" val="280834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1412776"/>
            <a:ext cx="8496944" cy="5016758"/>
          </a:xfrm>
          <a:prstGeom prst="rect">
            <a:avLst/>
          </a:prstGeom>
        </p:spPr>
        <p:txBody>
          <a:bodyPr wrap="square">
            <a:spAutoFit/>
          </a:bodyPr>
          <a:lstStyle/>
          <a:p>
            <a:pPr lvl="0" algn="just"/>
            <a:r>
              <a:rPr lang="fr-FR" sz="3200" dirty="0" smtClean="0">
                <a:latin typeface="Arial Black" pitchFamily="34" charset="0"/>
              </a:rPr>
              <a:t>Job 2.2-10 :</a:t>
            </a:r>
            <a:endParaRPr lang="fr-FR" sz="3200" dirty="0">
              <a:latin typeface="Arial Black" pitchFamily="34" charset="0"/>
            </a:endParaRPr>
          </a:p>
          <a:p>
            <a:pPr lvl="0" algn="just"/>
            <a:r>
              <a:rPr lang="fr-FR" sz="3200" dirty="0" smtClean="0">
                <a:latin typeface="Arial Black" pitchFamily="34" charset="0"/>
              </a:rPr>
              <a:t>L’Eternel dit à Satan : D’où viens-tu ? Et Satan répondit à l’Eternel : De parcourir la terre et de m’y promener. L’Eternel dit à Satan : As-tu remarqué mon serviteur Job ? Il n’y a personne comme lui sur la terre ; c’est un homme intègre et droit, craignant Dieu, et se détournant du mal.</a:t>
            </a:r>
          </a:p>
        </p:txBody>
      </p:sp>
      <p:sp>
        <p:nvSpPr>
          <p:cNvPr id="3" name="Rectangle 2"/>
          <p:cNvSpPr/>
          <p:nvPr/>
        </p:nvSpPr>
        <p:spPr>
          <a:xfrm>
            <a:off x="314470" y="116632"/>
            <a:ext cx="849694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Vulnérable dans les moments de faiblesse</a:t>
            </a:r>
            <a:endParaRPr lang="fr-FR" sz="3600" dirty="0">
              <a:latin typeface="Arial Black" pitchFamily="34" charset="0"/>
            </a:endParaRPr>
          </a:p>
        </p:txBody>
      </p:sp>
    </p:spTree>
    <p:extLst>
      <p:ext uri="{BB962C8B-B14F-4D97-AF65-F5344CB8AC3E}">
        <p14:creationId xmlns:p14="http://schemas.microsoft.com/office/powerpoint/2010/main" val="2344684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404664"/>
            <a:ext cx="8496944" cy="4031873"/>
          </a:xfrm>
          <a:prstGeom prst="rect">
            <a:avLst/>
          </a:prstGeom>
        </p:spPr>
        <p:txBody>
          <a:bodyPr wrap="square">
            <a:spAutoFit/>
          </a:bodyPr>
          <a:lstStyle/>
          <a:p>
            <a:pPr lvl="0" algn="just"/>
            <a:r>
              <a:rPr lang="fr-FR" sz="3200" dirty="0" smtClean="0">
                <a:latin typeface="Arial Black" pitchFamily="34" charset="0"/>
              </a:rPr>
              <a:t>Il demeure ferme dans son intégrité, et tu m’excites à le perdre sans motif. Et Satan répondit à l’Eternel: Peau pour peau ! tout ce que possède un homme, il le donne pour sa vie. Mais étends ta main, touche à ses os et à sa chair, et je suis sûr qu’il te maudit en face.</a:t>
            </a:r>
          </a:p>
        </p:txBody>
      </p:sp>
    </p:spTree>
    <p:extLst>
      <p:ext uri="{BB962C8B-B14F-4D97-AF65-F5344CB8AC3E}">
        <p14:creationId xmlns:p14="http://schemas.microsoft.com/office/powerpoint/2010/main" val="1389897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404664"/>
            <a:ext cx="8496944" cy="5016758"/>
          </a:xfrm>
          <a:prstGeom prst="rect">
            <a:avLst/>
          </a:prstGeom>
        </p:spPr>
        <p:txBody>
          <a:bodyPr wrap="square">
            <a:spAutoFit/>
          </a:bodyPr>
          <a:lstStyle/>
          <a:p>
            <a:pPr lvl="0" algn="just"/>
            <a:r>
              <a:rPr lang="fr-FR" sz="3200" dirty="0" smtClean="0">
                <a:latin typeface="Arial Black" pitchFamily="34" charset="0"/>
              </a:rPr>
              <a:t>L’Eternel dit à Satan : Voici, je te le livre : seulement, épargne sa vie. Et Satan se retira de devant la face de l’Eternel. Puis il frappa Job d’un ulcère malin, depuis la plante du pied jusqu’au sommet de la tête. Et Job prit un tesson pour se gratter et s’assit sur la cendre. Sa femme lui dit : Tu demeures ferme dans ton intégrité ! Maudis Dieu, et meurs ! </a:t>
            </a:r>
          </a:p>
        </p:txBody>
      </p:sp>
    </p:spTree>
    <p:extLst>
      <p:ext uri="{BB962C8B-B14F-4D97-AF65-F5344CB8AC3E}">
        <p14:creationId xmlns:p14="http://schemas.microsoft.com/office/powerpoint/2010/main" val="2800134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470" y="404664"/>
            <a:ext cx="8496944" cy="3046988"/>
          </a:xfrm>
          <a:prstGeom prst="rect">
            <a:avLst/>
          </a:prstGeom>
        </p:spPr>
        <p:txBody>
          <a:bodyPr wrap="square">
            <a:spAutoFit/>
          </a:bodyPr>
          <a:lstStyle/>
          <a:p>
            <a:pPr lvl="0" algn="just"/>
            <a:r>
              <a:rPr lang="fr-FR" sz="3200" dirty="0" smtClean="0">
                <a:latin typeface="Arial Black" pitchFamily="34" charset="0"/>
              </a:rPr>
              <a:t>Mais Job lui répondit : Tu parles comme une femme insensée. Quoi ! nous recevons de Dieu le bien, et nous ne recevrions pas aussi le mal ! En tout cela Job ne pécha point par ses lèvres.</a:t>
            </a:r>
          </a:p>
        </p:txBody>
      </p:sp>
    </p:spTree>
    <p:extLst>
      <p:ext uri="{BB962C8B-B14F-4D97-AF65-F5344CB8AC3E}">
        <p14:creationId xmlns:p14="http://schemas.microsoft.com/office/powerpoint/2010/main" val="2928475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1997551"/>
            <a:ext cx="8496944" cy="584775"/>
          </a:xfrm>
          <a:prstGeom prst="rect">
            <a:avLst/>
          </a:prstGeom>
        </p:spPr>
        <p:txBody>
          <a:bodyPr wrap="square">
            <a:spAutoFit/>
          </a:bodyPr>
          <a:lstStyle/>
          <a:p>
            <a:pPr lvl="0" algn="ctr"/>
            <a:r>
              <a:rPr lang="fr-FR" sz="3200" dirty="0" smtClean="0">
                <a:latin typeface="Arial Black" pitchFamily="34" charset="0"/>
              </a:rPr>
              <a:t>…sanctifié, honorer, respecter.</a:t>
            </a:r>
          </a:p>
        </p:txBody>
      </p:sp>
      <p:sp>
        <p:nvSpPr>
          <p:cNvPr id="3" name="Rectangle 2"/>
          <p:cNvSpPr/>
          <p:nvPr/>
        </p:nvSpPr>
        <p:spPr>
          <a:xfrm>
            <a:off x="314470" y="116632"/>
            <a:ext cx="849694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Le Nom de Dieu doit être…</a:t>
            </a:r>
            <a:endParaRPr lang="fr-FR" sz="3600" dirty="0">
              <a:latin typeface="Arial Black" pitchFamily="34" charset="0"/>
            </a:endParaRPr>
          </a:p>
        </p:txBody>
      </p:sp>
      <p:sp>
        <p:nvSpPr>
          <p:cNvPr id="4" name="Rectangle 3"/>
          <p:cNvSpPr/>
          <p:nvPr/>
        </p:nvSpPr>
        <p:spPr>
          <a:xfrm>
            <a:off x="300738" y="3861048"/>
            <a:ext cx="8496944"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fr-FR" sz="3200" dirty="0" smtClean="0">
                <a:latin typeface="Arial Black" pitchFamily="34" charset="0"/>
              </a:rPr>
              <a:t>Il est profondément sacré.</a:t>
            </a:r>
          </a:p>
        </p:txBody>
      </p:sp>
    </p:spTree>
    <p:extLst>
      <p:ext uri="{BB962C8B-B14F-4D97-AF65-F5344CB8AC3E}">
        <p14:creationId xmlns:p14="http://schemas.microsoft.com/office/powerpoint/2010/main" val="1191584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1997551"/>
            <a:ext cx="8496944" cy="2800767"/>
          </a:xfrm>
          <a:prstGeom prst="rect">
            <a:avLst/>
          </a:prstGeom>
        </p:spPr>
        <p:txBody>
          <a:bodyPr wrap="square">
            <a:spAutoFit/>
          </a:bodyPr>
          <a:lstStyle/>
          <a:p>
            <a:pPr lvl="0" algn="just"/>
            <a:r>
              <a:rPr lang="fr-FR" sz="3200" dirty="0" smtClean="0">
                <a:latin typeface="Arial Black" pitchFamily="34" charset="0"/>
              </a:rPr>
              <a:t>Matthieu 6.9 : Voici donc comment vous devez prier:</a:t>
            </a:r>
          </a:p>
          <a:p>
            <a:pPr lvl="0" algn="just"/>
            <a:endParaRPr lang="fr-FR" sz="3200" dirty="0">
              <a:latin typeface="Arial Black" pitchFamily="34" charset="0"/>
            </a:endParaRPr>
          </a:p>
          <a:p>
            <a:pPr lvl="0" algn="just"/>
            <a:r>
              <a:rPr lang="fr-FR" sz="3200" dirty="0" smtClean="0">
                <a:latin typeface="Arial Black" pitchFamily="34" charset="0"/>
              </a:rPr>
              <a:t>Notre Père qui es aux cieux ! </a:t>
            </a:r>
            <a:r>
              <a:rPr lang="fr-FR" sz="4000" dirty="0" smtClean="0">
                <a:solidFill>
                  <a:srgbClr val="FFFF00"/>
                </a:solidFill>
                <a:latin typeface="Arial Black" pitchFamily="34" charset="0"/>
              </a:rPr>
              <a:t>Que ton nom soit sanctifié </a:t>
            </a:r>
            <a:r>
              <a:rPr lang="fr-FR" sz="3200" dirty="0" smtClean="0">
                <a:latin typeface="Arial Black" pitchFamily="34" charset="0"/>
              </a:rPr>
              <a:t>;</a:t>
            </a:r>
          </a:p>
        </p:txBody>
      </p:sp>
      <p:sp>
        <p:nvSpPr>
          <p:cNvPr id="3" name="Rectangle 2"/>
          <p:cNvSpPr/>
          <p:nvPr/>
        </p:nvSpPr>
        <p:spPr>
          <a:xfrm>
            <a:off x="314470" y="620688"/>
            <a:ext cx="849694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Jésus nous enseigne…</a:t>
            </a:r>
            <a:endParaRPr lang="fr-FR" sz="3600" dirty="0">
              <a:latin typeface="Arial Black" pitchFamily="34" charset="0"/>
            </a:endParaRPr>
          </a:p>
        </p:txBody>
      </p:sp>
    </p:spTree>
    <p:extLst>
      <p:ext uri="{BB962C8B-B14F-4D97-AF65-F5344CB8AC3E}">
        <p14:creationId xmlns:p14="http://schemas.microsoft.com/office/powerpoint/2010/main" val="9792754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1628800"/>
            <a:ext cx="8496944" cy="4524315"/>
          </a:xfrm>
          <a:prstGeom prst="rect">
            <a:avLst/>
          </a:prstGeom>
        </p:spPr>
        <p:txBody>
          <a:bodyPr wrap="square">
            <a:spAutoFit/>
          </a:bodyPr>
          <a:lstStyle/>
          <a:p>
            <a:pPr lvl="0" algn="just"/>
            <a:r>
              <a:rPr lang="fr-FR" sz="3200" dirty="0" smtClean="0">
                <a:latin typeface="Arial Black" pitchFamily="34" charset="0"/>
              </a:rPr>
              <a:t>Philippiens 2.9-11 : C’est pourquoi aussi Dieu l’a souverainement élevé, et lui a donné le nom qui est au-dessus de tout nom, afin qu’au nom de Jésus tout genou fléchisse dans les cieux, sur la terre et sous la terre, et que toute langue confesse que Jésus-Christ est Seigneur, à la gloire de Dieu le Père.</a:t>
            </a:r>
          </a:p>
        </p:txBody>
      </p:sp>
      <p:sp>
        <p:nvSpPr>
          <p:cNvPr id="3" name="Rectangle 2"/>
          <p:cNvSpPr/>
          <p:nvPr/>
        </p:nvSpPr>
        <p:spPr>
          <a:xfrm>
            <a:off x="314470" y="620688"/>
            <a:ext cx="849694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Alors confessons…</a:t>
            </a:r>
            <a:endParaRPr lang="fr-FR" sz="3600" dirty="0">
              <a:latin typeface="Arial Black" pitchFamily="34" charset="0"/>
            </a:endParaRPr>
          </a:p>
        </p:txBody>
      </p:sp>
    </p:spTree>
    <p:extLst>
      <p:ext uri="{BB962C8B-B14F-4D97-AF65-F5344CB8AC3E}">
        <p14:creationId xmlns:p14="http://schemas.microsoft.com/office/powerpoint/2010/main" val="3019408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1052736"/>
            <a:ext cx="8496944" cy="3046988"/>
          </a:xfrm>
          <a:prstGeom prst="rect">
            <a:avLst/>
          </a:prstGeom>
        </p:spPr>
        <p:txBody>
          <a:bodyPr wrap="square">
            <a:spAutoFit/>
          </a:bodyPr>
          <a:lstStyle/>
          <a:p>
            <a:pPr lvl="0" algn="just"/>
            <a:r>
              <a:rPr lang="fr-FR" sz="3200" dirty="0" smtClean="0">
                <a:latin typeface="Arial Black" pitchFamily="34" charset="0"/>
              </a:rPr>
              <a:t>Actes 4.12</a:t>
            </a:r>
          </a:p>
          <a:p>
            <a:pPr lvl="0" algn="just"/>
            <a:endParaRPr lang="fr-FR" sz="3200" dirty="0">
              <a:latin typeface="Arial Black" pitchFamily="34" charset="0"/>
            </a:endParaRPr>
          </a:p>
          <a:p>
            <a:pPr lvl="0" algn="just"/>
            <a:r>
              <a:rPr lang="fr-FR" sz="3200" dirty="0" smtClean="0">
                <a:latin typeface="Arial Black" pitchFamily="34" charset="0"/>
              </a:rPr>
              <a:t>Il n’y a de salut en aucun autre ; car il n’y a sous le ciel aucun autre nom qui ait été donné parmi les hommes, par lequel nous devions être sauvés.</a:t>
            </a:r>
          </a:p>
        </p:txBody>
      </p:sp>
    </p:spTree>
    <p:extLst>
      <p:ext uri="{BB962C8B-B14F-4D97-AF65-F5344CB8AC3E}">
        <p14:creationId xmlns:p14="http://schemas.microsoft.com/office/powerpoint/2010/main" val="4098745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96944" cy="3046988"/>
          </a:xfrm>
          <a:prstGeom prst="rect">
            <a:avLst/>
          </a:prstGeom>
        </p:spPr>
        <p:txBody>
          <a:bodyPr wrap="square">
            <a:spAutoFit/>
          </a:bodyPr>
          <a:lstStyle/>
          <a:p>
            <a:pPr algn="just"/>
            <a:r>
              <a:rPr lang="fr-FR" sz="3200" dirty="0" smtClean="0">
                <a:latin typeface="Arial Black" pitchFamily="34" charset="0"/>
              </a:rPr>
              <a:t>Tu ne te feras point d’image taillée, ni de représentation quelconque des choses qui sont en haut dans les cieux, qui sont en bas sur la terre, et qui sont dans les eaux plus bas que la terre. </a:t>
            </a:r>
            <a:endParaRPr lang="fr-FR" sz="3200" dirty="0">
              <a:latin typeface="Arial Black" pitchFamily="34" charset="0"/>
            </a:endParaRPr>
          </a:p>
        </p:txBody>
      </p:sp>
    </p:spTree>
    <p:extLst>
      <p:ext uri="{BB962C8B-B14F-4D97-AF65-F5344CB8AC3E}">
        <p14:creationId xmlns:p14="http://schemas.microsoft.com/office/powerpoint/2010/main" val="1742737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1628800"/>
            <a:ext cx="8496944" cy="4832092"/>
          </a:xfrm>
          <a:prstGeom prst="rect">
            <a:avLst/>
          </a:prstGeom>
        </p:spPr>
        <p:txBody>
          <a:bodyPr wrap="square">
            <a:spAutoFit/>
          </a:bodyPr>
          <a:lstStyle/>
          <a:p>
            <a:pPr lvl="0" algn="just"/>
            <a:r>
              <a:rPr lang="fr-FR" sz="2800" dirty="0" smtClean="0">
                <a:latin typeface="Arial Black" pitchFamily="34" charset="0"/>
              </a:rPr>
              <a:t>Deutéronome 10.12-22 </a:t>
            </a:r>
          </a:p>
          <a:p>
            <a:pPr lvl="0" algn="just"/>
            <a:endParaRPr lang="fr-FR" sz="2800" dirty="0">
              <a:latin typeface="Arial Black" pitchFamily="34" charset="0"/>
            </a:endParaRPr>
          </a:p>
          <a:p>
            <a:pPr lvl="0" algn="just"/>
            <a:r>
              <a:rPr lang="fr-FR" sz="2800" dirty="0" smtClean="0">
                <a:latin typeface="Arial Black" pitchFamily="34" charset="0"/>
              </a:rPr>
              <a:t>Maintenant, Israël, que demande de toi l’Eternel, ton Dieu, si ce n’est que tu craignes l’Eternel, ton Dieu, afin de marcher dans toutes ses voies, d’aimer et de servir l’Eternel, ton Dieu, de tout ton cœur et de toute ton âme ; si ce n’est que tu observes les commandements de l’Eternel et ses lois que je te prescris aujourd’hui, afin que tu sois heureux ? </a:t>
            </a:r>
          </a:p>
        </p:txBody>
      </p:sp>
      <p:sp>
        <p:nvSpPr>
          <p:cNvPr id="3" name="Rectangle 2"/>
          <p:cNvSpPr/>
          <p:nvPr/>
        </p:nvSpPr>
        <p:spPr>
          <a:xfrm>
            <a:off x="314470" y="620688"/>
            <a:ext cx="849694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600" dirty="0" smtClean="0">
                <a:latin typeface="Arial Black" pitchFamily="34" charset="0"/>
              </a:rPr>
              <a:t>Conclusion</a:t>
            </a:r>
            <a:endParaRPr lang="fr-FR" sz="3600" dirty="0">
              <a:latin typeface="Arial Black" pitchFamily="34" charset="0"/>
            </a:endParaRPr>
          </a:p>
        </p:txBody>
      </p:sp>
    </p:spTree>
    <p:extLst>
      <p:ext uri="{BB962C8B-B14F-4D97-AF65-F5344CB8AC3E}">
        <p14:creationId xmlns:p14="http://schemas.microsoft.com/office/powerpoint/2010/main" val="2654672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404664"/>
            <a:ext cx="8496944" cy="3539430"/>
          </a:xfrm>
          <a:prstGeom prst="rect">
            <a:avLst/>
          </a:prstGeom>
        </p:spPr>
        <p:txBody>
          <a:bodyPr wrap="square">
            <a:spAutoFit/>
          </a:bodyPr>
          <a:lstStyle/>
          <a:p>
            <a:pPr lvl="0" algn="just"/>
            <a:r>
              <a:rPr lang="fr-FR" sz="2800" dirty="0" smtClean="0">
                <a:latin typeface="Arial Black" pitchFamily="34" charset="0"/>
              </a:rPr>
              <a:t>Voici, à l’Eternel, ton Dieu, appartiennent les cieux et les cieux des cieux, la terre et tout ce qu’elle renferme. Et c’est à tes pères seulement que l’Eternel s’est attaché pour les aimer ; et, après eux, c’est leur postérité, c’est vous qu’il a choisis d’entre tous les peuples, comme vous le voyez aujourd’hui. </a:t>
            </a:r>
          </a:p>
        </p:txBody>
      </p:sp>
    </p:spTree>
    <p:extLst>
      <p:ext uri="{BB962C8B-B14F-4D97-AF65-F5344CB8AC3E}">
        <p14:creationId xmlns:p14="http://schemas.microsoft.com/office/powerpoint/2010/main" val="789114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404664"/>
            <a:ext cx="8496944" cy="5262979"/>
          </a:xfrm>
          <a:prstGeom prst="rect">
            <a:avLst/>
          </a:prstGeom>
        </p:spPr>
        <p:txBody>
          <a:bodyPr wrap="square">
            <a:spAutoFit/>
          </a:bodyPr>
          <a:lstStyle/>
          <a:p>
            <a:pPr lvl="0" algn="just"/>
            <a:r>
              <a:rPr lang="fr-FR" sz="2800" dirty="0" smtClean="0">
                <a:latin typeface="Arial Black" pitchFamily="34" charset="0"/>
              </a:rPr>
              <a:t>Vous circoncirez donc votre cœur, et vous ne roidirez plus votre cou. Car l’Eternel, votre Dieu, est le Dieu des dieux, le Seigneur des seigneurs, le Dieu grand, fort et terrible, qui ne fait point acception des personnes et qui ne reçoit point de présent, qui fait droit à l’orphelin et à la veuve, qui aime l’étranger et lui donne de la nourriture et des vêtements.</a:t>
            </a:r>
          </a:p>
          <a:p>
            <a:pPr lvl="0" algn="just"/>
            <a:endParaRPr lang="fr-FR" sz="2800" dirty="0">
              <a:latin typeface="Arial Black" pitchFamily="34" charset="0"/>
            </a:endParaRPr>
          </a:p>
          <a:p>
            <a:pPr lvl="0" algn="just"/>
            <a:r>
              <a:rPr lang="fr-FR" sz="2800" dirty="0" smtClean="0">
                <a:latin typeface="Arial Black" pitchFamily="34" charset="0"/>
              </a:rPr>
              <a:t>Vous aimerez l’étranger, car vous avez été étrangers dans le pays d’Egypte. </a:t>
            </a:r>
          </a:p>
        </p:txBody>
      </p:sp>
    </p:spTree>
    <p:extLst>
      <p:ext uri="{BB962C8B-B14F-4D97-AF65-F5344CB8AC3E}">
        <p14:creationId xmlns:p14="http://schemas.microsoft.com/office/powerpoint/2010/main" val="4275120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38" y="404664"/>
            <a:ext cx="8496944" cy="5262979"/>
          </a:xfrm>
          <a:prstGeom prst="rect">
            <a:avLst/>
          </a:prstGeom>
        </p:spPr>
        <p:txBody>
          <a:bodyPr wrap="square">
            <a:spAutoFit/>
          </a:bodyPr>
          <a:lstStyle/>
          <a:p>
            <a:pPr lvl="0" algn="just"/>
            <a:r>
              <a:rPr lang="fr-FR" sz="2800" dirty="0" smtClean="0">
                <a:latin typeface="Arial Black" pitchFamily="34" charset="0"/>
              </a:rPr>
              <a:t>Tu craindras l’Eternel, ton Dieu, tu le serviras, tu t’attacheras à lui, et tu jureras par son nom. Il est ta gloire, il est ton Dieu : c’est lui qui a fait au milieu de toi ces choses grandes et terribles que tes yeux ont vues.</a:t>
            </a:r>
          </a:p>
          <a:p>
            <a:pPr lvl="0" algn="just"/>
            <a:endParaRPr lang="fr-FR" sz="2800" dirty="0">
              <a:latin typeface="Arial Black" pitchFamily="34" charset="0"/>
            </a:endParaRPr>
          </a:p>
          <a:p>
            <a:pPr lvl="0" algn="just"/>
            <a:r>
              <a:rPr lang="fr-FR" sz="2800" dirty="0" smtClean="0">
                <a:latin typeface="Arial Black" pitchFamily="34" charset="0"/>
              </a:rPr>
              <a:t>Tes pères descendirent en Egypte au nombre de soixante-dix personnes ; et maintenant l’Eternel, ton Dieu, a fait de toi une multitude pareille aux étoiles des cieux.</a:t>
            </a:r>
          </a:p>
        </p:txBody>
      </p:sp>
    </p:spTree>
    <p:extLst>
      <p:ext uri="{BB962C8B-B14F-4D97-AF65-F5344CB8AC3E}">
        <p14:creationId xmlns:p14="http://schemas.microsoft.com/office/powerpoint/2010/main" val="1491581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96944" cy="5016758"/>
          </a:xfrm>
          <a:prstGeom prst="rect">
            <a:avLst/>
          </a:prstGeom>
        </p:spPr>
        <p:txBody>
          <a:bodyPr wrap="square">
            <a:spAutoFit/>
          </a:bodyPr>
          <a:lstStyle/>
          <a:p>
            <a:pPr algn="just"/>
            <a:r>
              <a:rPr lang="fr-FR" sz="3200" dirty="0" smtClean="0">
                <a:latin typeface="Arial Black" pitchFamily="34" charset="0"/>
              </a:rPr>
              <a:t>Tu ne te prosterneras point devant elles, et tu ne les serviras point ; car moi, l’Eternel, ton Dieu, je suis un Dieu jaloux, qui punis l’iniquité des pères sur les enfants jusqu’à la troisième et la quatrième génération de ceux qui me haïssent, et qui fais miséricorde jusqu’en mille générations à ceux qui m’aiment et qui gardent mes commandements.</a:t>
            </a:r>
          </a:p>
        </p:txBody>
      </p:sp>
    </p:spTree>
    <p:extLst>
      <p:ext uri="{BB962C8B-B14F-4D97-AF65-F5344CB8AC3E}">
        <p14:creationId xmlns:p14="http://schemas.microsoft.com/office/powerpoint/2010/main" val="79783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96944" cy="2062103"/>
          </a:xfrm>
          <a:prstGeom prst="rect">
            <a:avLst/>
          </a:prstGeom>
        </p:spPr>
        <p:txBody>
          <a:bodyPr wrap="square">
            <a:spAutoFit/>
          </a:bodyPr>
          <a:lstStyle/>
          <a:p>
            <a:pPr algn="just"/>
            <a:r>
              <a:rPr lang="fr-FR" sz="3200" dirty="0" smtClean="0">
                <a:latin typeface="Arial Black" pitchFamily="34" charset="0"/>
              </a:rPr>
              <a:t>Tu ne prendras point le nom de l’Eternel, ton Dieu, en vain ; car l’Eternel ne laissera point impuni celui qui prendra son nom en vain.</a:t>
            </a:r>
          </a:p>
        </p:txBody>
      </p:sp>
    </p:spTree>
    <p:extLst>
      <p:ext uri="{BB962C8B-B14F-4D97-AF65-F5344CB8AC3E}">
        <p14:creationId xmlns:p14="http://schemas.microsoft.com/office/powerpoint/2010/main" val="680029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276872"/>
            <a:ext cx="8496944"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itchFamily="34" charset="0"/>
              </a:rPr>
              <a:t>Exode 20.1-7</a:t>
            </a:r>
          </a:p>
        </p:txBody>
      </p:sp>
    </p:spTree>
    <p:extLst>
      <p:ext uri="{BB962C8B-B14F-4D97-AF65-F5344CB8AC3E}">
        <p14:creationId xmlns:p14="http://schemas.microsoft.com/office/powerpoint/2010/main" val="204423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404" y="1844824"/>
            <a:ext cx="8496944" cy="2062103"/>
          </a:xfrm>
          <a:prstGeom prst="rect">
            <a:avLst/>
          </a:prstGeom>
        </p:spPr>
        <p:txBody>
          <a:bodyPr wrap="square">
            <a:spAutoFit/>
          </a:bodyPr>
          <a:lstStyle/>
          <a:p>
            <a:pPr algn="just"/>
            <a:r>
              <a:rPr lang="fr-FR" sz="3200" dirty="0" smtClean="0">
                <a:latin typeface="Arial Black" pitchFamily="34" charset="0"/>
              </a:rPr>
              <a:t>Tu ne prendras point le nom de l’Eternel, ton Dieu, en vain ; car l’Eternel ne laissera point impuni celui qui prendra son nom en vain.</a:t>
            </a:r>
            <a:endParaRPr lang="fr-FR" sz="3200" dirty="0">
              <a:latin typeface="Arial Black" pitchFamily="34" charset="0"/>
            </a:endParaRPr>
          </a:p>
        </p:txBody>
      </p:sp>
      <p:sp>
        <p:nvSpPr>
          <p:cNvPr id="3" name="Rectangle 2"/>
          <p:cNvSpPr/>
          <p:nvPr/>
        </p:nvSpPr>
        <p:spPr>
          <a:xfrm>
            <a:off x="353274" y="553035"/>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Exode 20.7 </a:t>
            </a:r>
            <a:endParaRPr lang="fr-FR" sz="4400" dirty="0">
              <a:latin typeface="Arial Black" pitchFamily="34" charset="0"/>
            </a:endParaRPr>
          </a:p>
        </p:txBody>
      </p:sp>
    </p:spTree>
    <p:extLst>
      <p:ext uri="{BB962C8B-B14F-4D97-AF65-F5344CB8AC3E}">
        <p14:creationId xmlns:p14="http://schemas.microsoft.com/office/powerpoint/2010/main" val="1504978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404" y="1340768"/>
            <a:ext cx="8496944" cy="4401205"/>
          </a:xfrm>
          <a:prstGeom prst="rect">
            <a:avLst/>
          </a:prstGeom>
        </p:spPr>
        <p:txBody>
          <a:bodyPr wrap="square">
            <a:spAutoFit/>
          </a:bodyPr>
          <a:lstStyle/>
          <a:p>
            <a:pPr lvl="0" algn="just"/>
            <a:r>
              <a:rPr lang="fr-FR" sz="3200" dirty="0">
                <a:latin typeface="Arial Black" pitchFamily="34" charset="0"/>
              </a:rPr>
              <a:t>Tu ne prononceras pas mon nom de </a:t>
            </a:r>
            <a:r>
              <a:rPr lang="fr-FR" sz="4000" dirty="0">
                <a:solidFill>
                  <a:srgbClr val="FFFF00"/>
                </a:solidFill>
                <a:latin typeface="Arial Black" pitchFamily="34" charset="0"/>
              </a:rPr>
              <a:t>manière abusive </a:t>
            </a:r>
            <a:r>
              <a:rPr lang="fr-FR" sz="3200" dirty="0">
                <a:latin typeface="Arial Black" pitchFamily="34" charset="0"/>
              </a:rPr>
              <a:t>(BFC</a:t>
            </a:r>
            <a:r>
              <a:rPr lang="fr-FR" sz="3200" dirty="0" smtClean="0">
                <a:latin typeface="Arial Black" pitchFamily="34" charset="0"/>
              </a:rPr>
              <a:t>)</a:t>
            </a:r>
          </a:p>
          <a:p>
            <a:pPr lvl="0" algn="just"/>
            <a:endParaRPr lang="fr-FR" sz="3200" dirty="0">
              <a:latin typeface="Arial Black" pitchFamily="34" charset="0"/>
            </a:endParaRPr>
          </a:p>
          <a:p>
            <a:pPr lvl="0" algn="just"/>
            <a:r>
              <a:rPr lang="fr-FR" sz="3200" dirty="0">
                <a:latin typeface="Arial Black" pitchFamily="34" charset="0"/>
              </a:rPr>
              <a:t>Tu ne prononceras pas le nom de Yahvé ton Dieu </a:t>
            </a:r>
            <a:r>
              <a:rPr lang="fr-FR" sz="4000" dirty="0">
                <a:solidFill>
                  <a:srgbClr val="FFFF00"/>
                </a:solidFill>
                <a:latin typeface="Arial Black" pitchFamily="34" charset="0"/>
              </a:rPr>
              <a:t>à faux </a:t>
            </a:r>
            <a:r>
              <a:rPr lang="fr-FR" sz="3200" dirty="0">
                <a:latin typeface="Arial Black" pitchFamily="34" charset="0"/>
              </a:rPr>
              <a:t>(JER</a:t>
            </a:r>
            <a:r>
              <a:rPr lang="fr-FR" sz="3200" dirty="0" smtClean="0">
                <a:latin typeface="Arial Black" pitchFamily="34" charset="0"/>
              </a:rPr>
              <a:t>)</a:t>
            </a:r>
          </a:p>
          <a:p>
            <a:pPr lvl="0" algn="just"/>
            <a:endParaRPr lang="fr-FR" sz="3200" dirty="0">
              <a:latin typeface="Arial Black" pitchFamily="34" charset="0"/>
            </a:endParaRPr>
          </a:p>
          <a:p>
            <a:pPr lvl="0" algn="just"/>
            <a:r>
              <a:rPr lang="fr-FR" sz="3200" dirty="0" smtClean="0">
                <a:latin typeface="Arial Black" pitchFamily="34" charset="0"/>
              </a:rPr>
              <a:t>Tu </a:t>
            </a:r>
            <a:r>
              <a:rPr lang="fr-FR" sz="3200" dirty="0">
                <a:latin typeface="Arial Black" pitchFamily="34" charset="0"/>
              </a:rPr>
              <a:t>ne prononceras </a:t>
            </a:r>
            <a:r>
              <a:rPr lang="fr-FR" sz="4000" dirty="0">
                <a:solidFill>
                  <a:srgbClr val="FFFF00"/>
                </a:solidFill>
                <a:latin typeface="Arial Black" pitchFamily="34" charset="0"/>
              </a:rPr>
              <a:t>pas à tort </a:t>
            </a:r>
            <a:r>
              <a:rPr lang="fr-FR" sz="3200" dirty="0">
                <a:latin typeface="Arial Black" pitchFamily="34" charset="0"/>
              </a:rPr>
              <a:t>le nom du SEIGNEUR, ton Dieu (TOB)</a:t>
            </a:r>
          </a:p>
        </p:txBody>
      </p:sp>
      <p:sp>
        <p:nvSpPr>
          <p:cNvPr id="3" name="Rectangle 2"/>
          <p:cNvSpPr/>
          <p:nvPr/>
        </p:nvSpPr>
        <p:spPr>
          <a:xfrm>
            <a:off x="330404" y="332656"/>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Autres traductions</a:t>
            </a:r>
            <a:endParaRPr lang="fr-FR" sz="4400" dirty="0">
              <a:latin typeface="Arial Black" pitchFamily="34" charset="0"/>
            </a:endParaRPr>
          </a:p>
        </p:txBody>
      </p:sp>
    </p:spTree>
    <p:extLst>
      <p:ext uri="{BB962C8B-B14F-4D97-AF65-F5344CB8AC3E}">
        <p14:creationId xmlns:p14="http://schemas.microsoft.com/office/powerpoint/2010/main" val="368789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404" y="1844824"/>
            <a:ext cx="8496944" cy="1938992"/>
          </a:xfrm>
          <a:prstGeom prst="rect">
            <a:avLst/>
          </a:prstGeom>
        </p:spPr>
        <p:txBody>
          <a:bodyPr wrap="square">
            <a:spAutoFit/>
          </a:bodyPr>
          <a:lstStyle/>
          <a:p>
            <a:pPr lvl="0" algn="just"/>
            <a:r>
              <a:rPr lang="fr-FR" sz="3200" dirty="0" smtClean="0">
                <a:latin typeface="Arial Black" pitchFamily="34" charset="0"/>
              </a:rPr>
              <a:t>Tu </a:t>
            </a:r>
            <a:r>
              <a:rPr lang="fr-FR" sz="4000" dirty="0">
                <a:solidFill>
                  <a:srgbClr val="FFFF00"/>
                </a:solidFill>
                <a:latin typeface="Arial Black" pitchFamily="34" charset="0"/>
              </a:rPr>
              <a:t>n’invoqueras</a:t>
            </a:r>
            <a:r>
              <a:rPr lang="fr-FR" sz="3200" dirty="0">
                <a:latin typeface="Arial Black" pitchFamily="34" charset="0"/>
              </a:rPr>
              <a:t> pas le nom du SEIGNEUR (YHWH), ton Dieu, </a:t>
            </a:r>
            <a:r>
              <a:rPr lang="fr-FR" sz="4000" dirty="0">
                <a:solidFill>
                  <a:srgbClr val="FFFF00"/>
                </a:solidFill>
                <a:latin typeface="Arial Black" pitchFamily="34" charset="0"/>
              </a:rPr>
              <a:t>pour tromper</a:t>
            </a:r>
            <a:r>
              <a:rPr lang="fr-FR" sz="3200" dirty="0">
                <a:latin typeface="Arial Black" pitchFamily="34" charset="0"/>
              </a:rPr>
              <a:t> (NBS</a:t>
            </a:r>
            <a:r>
              <a:rPr lang="fr-FR" sz="3200" dirty="0" smtClean="0">
                <a:latin typeface="Arial Black" pitchFamily="34" charset="0"/>
              </a:rPr>
              <a:t>)</a:t>
            </a:r>
            <a:endParaRPr lang="fr-FR" sz="3200" dirty="0">
              <a:latin typeface="Arial Black" pitchFamily="34" charset="0"/>
            </a:endParaRPr>
          </a:p>
        </p:txBody>
      </p:sp>
      <p:sp>
        <p:nvSpPr>
          <p:cNvPr id="3" name="Rectangle 2"/>
          <p:cNvSpPr/>
          <p:nvPr/>
        </p:nvSpPr>
        <p:spPr>
          <a:xfrm>
            <a:off x="353274" y="553035"/>
            <a:ext cx="8496944"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Autres traductions</a:t>
            </a:r>
            <a:endParaRPr lang="fr-FR" sz="4400" dirty="0">
              <a:latin typeface="Arial Black" pitchFamily="34" charset="0"/>
            </a:endParaRPr>
          </a:p>
        </p:txBody>
      </p:sp>
    </p:spTree>
    <p:extLst>
      <p:ext uri="{BB962C8B-B14F-4D97-AF65-F5344CB8AC3E}">
        <p14:creationId xmlns:p14="http://schemas.microsoft.com/office/powerpoint/2010/main" val="2821764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131</TotalTime>
  <Words>1598</Words>
  <Application>Microsoft Office PowerPoint</Application>
  <PresentationFormat>Affichage à l'écran (4:3)</PresentationFormat>
  <Paragraphs>95</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stcha</cp:lastModifiedBy>
  <cp:revision>11</cp:revision>
  <dcterms:created xsi:type="dcterms:W3CDTF">2013-05-26T04:59:59Z</dcterms:created>
  <dcterms:modified xsi:type="dcterms:W3CDTF">2013-06-05T14:04:00Z</dcterms:modified>
</cp:coreProperties>
</file>