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4" r:id="rId4"/>
    <p:sldId id="263" r:id="rId5"/>
    <p:sldId id="265" r:id="rId6"/>
    <p:sldId id="260" r:id="rId7"/>
    <p:sldId id="262" r:id="rId8"/>
    <p:sldId id="261"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33CBC78E-6FD3-41B6-99AF-66D149EEB178}"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3CBC78E-6FD3-41B6-99AF-66D149EEB17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3CBC78E-6FD3-41B6-99AF-66D149EEB17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3CBC78E-6FD3-41B6-99AF-66D149EEB17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3CBC78E-6FD3-41B6-99AF-66D149EEB178}"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3CBC78E-6FD3-41B6-99AF-66D149EEB17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33CBC78E-6FD3-41B6-99AF-66D149EEB178}"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33CBC78E-6FD3-41B6-99AF-66D149EEB17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33CBC78E-6FD3-41B6-99AF-66D149EEB17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BDE751E-FA0D-4EB0-A0AC-A3E8E87BFC13}" type="datetimeFigureOut">
              <a:rPr lang="fr-FR" smtClean="0"/>
              <a:t>09/06/2013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3CBC78E-6FD3-41B6-99AF-66D149EEB17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DBDE751E-FA0D-4EB0-A0AC-A3E8E87BFC13}" type="datetimeFigureOut">
              <a:rPr lang="fr-FR" smtClean="0"/>
              <a:t>09/06/2013</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33CBC78E-6FD3-41B6-99AF-66D149EEB17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BDE751E-FA0D-4EB0-A0AC-A3E8E87BFC13}" type="datetimeFigureOut">
              <a:rPr lang="fr-FR" smtClean="0"/>
              <a:t>09/06/2013</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3CBC78E-6FD3-41B6-99AF-66D149EEB178}"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3442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60648"/>
            <a:ext cx="880329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Dans la nouvelle alliance:</a:t>
            </a:r>
            <a:endParaRPr lang="fr-FR" sz="3200" dirty="0" smtClean="0">
              <a:latin typeface="Arial Black" pitchFamily="34" charset="0"/>
            </a:endParaRPr>
          </a:p>
        </p:txBody>
      </p:sp>
      <p:sp>
        <p:nvSpPr>
          <p:cNvPr id="4" name="Rectangle 3"/>
          <p:cNvSpPr/>
          <p:nvPr/>
        </p:nvSpPr>
        <p:spPr>
          <a:xfrm>
            <a:off x="132686" y="1124744"/>
            <a:ext cx="8712968" cy="1569660"/>
          </a:xfrm>
          <a:prstGeom prst="rect">
            <a:avLst/>
          </a:prstGeom>
        </p:spPr>
        <p:txBody>
          <a:bodyPr wrap="square">
            <a:spAutoFit/>
          </a:bodyPr>
          <a:lstStyle/>
          <a:p>
            <a:pPr algn="just"/>
            <a:r>
              <a:rPr lang="fr-FR" sz="3200" dirty="0" smtClean="0">
                <a:latin typeface="Arial Black" pitchFamily="34" charset="0"/>
              </a:rPr>
              <a:t>Matthieu 15.4:</a:t>
            </a:r>
          </a:p>
          <a:p>
            <a:pPr algn="just"/>
            <a:r>
              <a:rPr lang="fr-FR" sz="3200" dirty="0" smtClean="0">
                <a:latin typeface="Arial Black" pitchFamily="34" charset="0"/>
              </a:rPr>
              <a:t>Car Dieu a dit : Honore ton père et ta mère ;</a:t>
            </a:r>
          </a:p>
        </p:txBody>
      </p:sp>
      <p:sp>
        <p:nvSpPr>
          <p:cNvPr id="6" name="Rectangle 5"/>
          <p:cNvSpPr/>
          <p:nvPr/>
        </p:nvSpPr>
        <p:spPr>
          <a:xfrm>
            <a:off x="156702" y="2924944"/>
            <a:ext cx="8712968" cy="3416320"/>
          </a:xfrm>
          <a:prstGeom prst="rect">
            <a:avLst/>
          </a:prstGeom>
        </p:spPr>
        <p:txBody>
          <a:bodyPr wrap="square">
            <a:spAutoFit/>
          </a:bodyPr>
          <a:lstStyle/>
          <a:p>
            <a:pPr algn="just"/>
            <a:r>
              <a:rPr lang="fr-FR" sz="3200" dirty="0" smtClean="0">
                <a:latin typeface="Arial Black" pitchFamily="34" charset="0"/>
              </a:rPr>
              <a:t>Ephésiens 6.2-3:</a:t>
            </a:r>
          </a:p>
          <a:p>
            <a:pPr algn="just"/>
            <a:r>
              <a:rPr lang="fr-FR" sz="3200" dirty="0" smtClean="0">
                <a:latin typeface="Arial Black" pitchFamily="34" charset="0"/>
              </a:rPr>
              <a:t>Honore ton père et ta mère </a:t>
            </a:r>
            <a:r>
              <a:rPr lang="fr-FR" sz="4000" dirty="0" smtClean="0">
                <a:solidFill>
                  <a:srgbClr val="FFFF00"/>
                </a:solidFill>
                <a:latin typeface="Arial Black" pitchFamily="34" charset="0"/>
              </a:rPr>
              <a:t>c’est le premier commandement avec une promesse</a:t>
            </a:r>
            <a:r>
              <a:rPr lang="fr-FR" sz="3200" dirty="0" smtClean="0">
                <a:latin typeface="Arial Black" pitchFamily="34" charset="0"/>
              </a:rPr>
              <a:t>, afin que tu sois heureux et que tu vives longtemps sur la terre.</a:t>
            </a:r>
          </a:p>
        </p:txBody>
      </p:sp>
    </p:spTree>
    <p:extLst>
      <p:ext uri="{BB962C8B-B14F-4D97-AF65-F5344CB8AC3E}">
        <p14:creationId xmlns:p14="http://schemas.microsoft.com/office/powerpoint/2010/main" val="109469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60648"/>
            <a:ext cx="880329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Le refus d’honorer:</a:t>
            </a:r>
            <a:endParaRPr lang="fr-FR" sz="3200" dirty="0" smtClean="0">
              <a:latin typeface="Arial Black" pitchFamily="34" charset="0"/>
            </a:endParaRPr>
          </a:p>
        </p:txBody>
      </p:sp>
      <p:sp>
        <p:nvSpPr>
          <p:cNvPr id="4" name="Rectangle 3"/>
          <p:cNvSpPr/>
          <p:nvPr/>
        </p:nvSpPr>
        <p:spPr>
          <a:xfrm>
            <a:off x="132686" y="1124744"/>
            <a:ext cx="8712968" cy="5509200"/>
          </a:xfrm>
          <a:prstGeom prst="rect">
            <a:avLst/>
          </a:prstGeom>
        </p:spPr>
        <p:txBody>
          <a:bodyPr wrap="square">
            <a:spAutoFit/>
          </a:bodyPr>
          <a:lstStyle/>
          <a:p>
            <a:pPr algn="just"/>
            <a:r>
              <a:rPr lang="fr-FR" sz="3200" dirty="0">
                <a:latin typeface="Arial Black" pitchFamily="34" charset="0"/>
              </a:rPr>
              <a:t>Exode 21.15 : Celui qui frappera son père ou sa mère sera puni de mort</a:t>
            </a:r>
            <a:r>
              <a:rPr lang="fr-FR" sz="3200" dirty="0" smtClean="0">
                <a:latin typeface="Arial Black" pitchFamily="34" charset="0"/>
              </a:rPr>
              <a:t>.</a:t>
            </a:r>
          </a:p>
          <a:p>
            <a:pPr algn="just"/>
            <a:endParaRPr lang="fr-FR" sz="3200" dirty="0">
              <a:latin typeface="Arial Black" pitchFamily="34" charset="0"/>
            </a:endParaRPr>
          </a:p>
          <a:p>
            <a:pPr algn="just"/>
            <a:r>
              <a:rPr lang="fr-FR" sz="3200" dirty="0">
                <a:latin typeface="Arial Black" pitchFamily="34" charset="0"/>
              </a:rPr>
              <a:t>Exode 21.17 : Celui qui maudira son père ou sa mère sera puni de mort</a:t>
            </a:r>
            <a:r>
              <a:rPr lang="fr-FR" sz="3200" dirty="0" smtClean="0">
                <a:latin typeface="Arial Black" pitchFamily="34" charset="0"/>
              </a:rPr>
              <a:t>.</a:t>
            </a:r>
          </a:p>
          <a:p>
            <a:pPr algn="just"/>
            <a:endParaRPr lang="fr-FR" sz="3200" dirty="0">
              <a:latin typeface="Arial Black" pitchFamily="34" charset="0"/>
            </a:endParaRPr>
          </a:p>
          <a:p>
            <a:pPr algn="just"/>
            <a:r>
              <a:rPr lang="fr-FR" sz="3200" dirty="0" smtClean="0">
                <a:latin typeface="Arial Black" pitchFamily="34" charset="0"/>
              </a:rPr>
              <a:t>Lévitique 20.9 : Si un homme quelconque maudit son père ou sa mère, il sera puni de mort ; il a maudit son père ou sa mère : son sang retombera sur lui.</a:t>
            </a:r>
            <a:endParaRPr lang="fr-FR" sz="3200" dirty="0">
              <a:latin typeface="Arial Black" pitchFamily="34" charset="0"/>
            </a:endParaRPr>
          </a:p>
        </p:txBody>
      </p:sp>
    </p:spTree>
    <p:extLst>
      <p:ext uri="{BB962C8B-B14F-4D97-AF65-F5344CB8AC3E}">
        <p14:creationId xmlns:p14="http://schemas.microsoft.com/office/powerpoint/2010/main" val="3462919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686" y="476672"/>
            <a:ext cx="8712968" cy="5262979"/>
          </a:xfrm>
          <a:prstGeom prst="rect">
            <a:avLst/>
          </a:prstGeom>
        </p:spPr>
        <p:txBody>
          <a:bodyPr wrap="square">
            <a:spAutoFit/>
          </a:bodyPr>
          <a:lstStyle/>
          <a:p>
            <a:pPr algn="just"/>
            <a:r>
              <a:rPr lang="fr-FR" sz="3200" dirty="0" smtClean="0">
                <a:latin typeface="Arial Black" pitchFamily="34" charset="0"/>
              </a:rPr>
              <a:t>Proverbes </a:t>
            </a:r>
            <a:r>
              <a:rPr lang="fr-FR" sz="3200" dirty="0">
                <a:latin typeface="Arial Black" pitchFamily="34" charset="0"/>
              </a:rPr>
              <a:t>20.20 : Si quelqu’un maudit son père et sa mère, </a:t>
            </a:r>
            <a:r>
              <a:rPr lang="fr-FR" sz="4000" dirty="0">
                <a:solidFill>
                  <a:srgbClr val="FFFF00"/>
                </a:solidFill>
                <a:latin typeface="Arial Black" pitchFamily="34" charset="0"/>
              </a:rPr>
              <a:t>Sa lampe s’éteindra au milieu des ténèbres</a:t>
            </a:r>
            <a:r>
              <a:rPr lang="fr-FR" sz="3200" dirty="0" smtClean="0">
                <a:latin typeface="Arial Black" pitchFamily="34" charset="0"/>
              </a:rPr>
              <a:t>.</a:t>
            </a:r>
          </a:p>
          <a:p>
            <a:pPr algn="just"/>
            <a:endParaRPr lang="fr-FR" sz="3200" dirty="0">
              <a:latin typeface="Arial Black" pitchFamily="34" charset="0"/>
            </a:endParaRPr>
          </a:p>
          <a:p>
            <a:pPr algn="just"/>
            <a:r>
              <a:rPr lang="fr-FR" sz="3200" dirty="0">
                <a:latin typeface="Arial Black" pitchFamily="34" charset="0"/>
              </a:rPr>
              <a:t>Matthieu </a:t>
            </a:r>
            <a:r>
              <a:rPr lang="fr-FR" sz="3200" dirty="0" smtClean="0">
                <a:latin typeface="Arial Black" pitchFamily="34" charset="0"/>
              </a:rPr>
              <a:t>15.4: </a:t>
            </a:r>
            <a:r>
              <a:rPr lang="fr-FR" sz="3200" dirty="0">
                <a:latin typeface="Arial Black" pitchFamily="34" charset="0"/>
              </a:rPr>
              <a:t>Car Dieu a dit : Honore ton père et ta mère ; et : </a:t>
            </a:r>
            <a:r>
              <a:rPr lang="fr-FR" sz="4000" dirty="0">
                <a:solidFill>
                  <a:srgbClr val="FFFF00"/>
                </a:solidFill>
                <a:latin typeface="Arial Black" pitchFamily="34" charset="0"/>
              </a:rPr>
              <a:t>Celui qui maudira son père ou sa mère sera puni de mort</a:t>
            </a:r>
            <a:r>
              <a:rPr lang="fr-FR" sz="4000" dirty="0" smtClean="0">
                <a:latin typeface="Arial Black" pitchFamily="34" charset="0"/>
              </a:rPr>
              <a:t>.</a:t>
            </a:r>
            <a:endParaRPr lang="fr-FR" sz="4000" dirty="0">
              <a:latin typeface="Arial Black" pitchFamily="34" charset="0"/>
            </a:endParaRPr>
          </a:p>
        </p:txBody>
      </p:sp>
    </p:spTree>
    <p:extLst>
      <p:ext uri="{BB962C8B-B14F-4D97-AF65-F5344CB8AC3E}">
        <p14:creationId xmlns:p14="http://schemas.microsoft.com/office/powerpoint/2010/main" val="1131567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60648"/>
            <a:ext cx="880329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Il n’y a pas de préférence:</a:t>
            </a:r>
            <a:endParaRPr lang="fr-FR" sz="3200" dirty="0" smtClean="0">
              <a:latin typeface="Arial Black" pitchFamily="34" charset="0"/>
            </a:endParaRPr>
          </a:p>
        </p:txBody>
      </p:sp>
      <p:sp>
        <p:nvSpPr>
          <p:cNvPr id="4" name="Rectangle 3"/>
          <p:cNvSpPr/>
          <p:nvPr/>
        </p:nvSpPr>
        <p:spPr>
          <a:xfrm>
            <a:off x="152666" y="1663353"/>
            <a:ext cx="8712968" cy="1200329"/>
          </a:xfrm>
          <a:prstGeom prst="rect">
            <a:avLst/>
          </a:prstGeom>
        </p:spPr>
        <p:txBody>
          <a:bodyPr wrap="square">
            <a:spAutoFit/>
          </a:bodyPr>
          <a:lstStyle/>
          <a:p>
            <a:pPr algn="just"/>
            <a:r>
              <a:rPr lang="fr-FR" sz="3200" dirty="0" smtClean="0">
                <a:latin typeface="Arial Black" pitchFamily="34" charset="0"/>
              </a:rPr>
              <a:t>Exode 20.12:</a:t>
            </a:r>
          </a:p>
          <a:p>
            <a:pPr algn="just"/>
            <a:r>
              <a:rPr lang="fr-FR" sz="3200" dirty="0">
                <a:latin typeface="Arial Black" pitchFamily="34" charset="0"/>
              </a:rPr>
              <a:t>Honore </a:t>
            </a:r>
            <a:r>
              <a:rPr lang="fr-FR" sz="4000" dirty="0">
                <a:solidFill>
                  <a:srgbClr val="FFFF00"/>
                </a:solidFill>
                <a:latin typeface="Arial Black" pitchFamily="34" charset="0"/>
              </a:rPr>
              <a:t>ton père</a:t>
            </a:r>
            <a:r>
              <a:rPr lang="fr-FR" sz="3200" dirty="0">
                <a:latin typeface="Arial Black" pitchFamily="34" charset="0"/>
              </a:rPr>
              <a:t> et </a:t>
            </a:r>
            <a:r>
              <a:rPr lang="fr-FR" sz="4000" dirty="0">
                <a:solidFill>
                  <a:schemeClr val="accent6">
                    <a:lumMod val="40000"/>
                    <a:lumOff val="60000"/>
                  </a:schemeClr>
                </a:solidFill>
                <a:latin typeface="Arial Black" pitchFamily="34" charset="0"/>
              </a:rPr>
              <a:t>ta </a:t>
            </a:r>
            <a:r>
              <a:rPr lang="fr-FR" sz="4000" dirty="0" smtClean="0">
                <a:solidFill>
                  <a:schemeClr val="accent6">
                    <a:lumMod val="40000"/>
                    <a:lumOff val="60000"/>
                  </a:schemeClr>
                </a:solidFill>
                <a:latin typeface="Arial Black" pitchFamily="34" charset="0"/>
              </a:rPr>
              <a:t>mère</a:t>
            </a:r>
            <a:r>
              <a:rPr lang="fr-FR" sz="3200" dirty="0" smtClean="0">
                <a:latin typeface="Arial Black" pitchFamily="34" charset="0"/>
              </a:rPr>
              <a:t>…</a:t>
            </a:r>
            <a:endParaRPr lang="fr-FR" sz="3200" dirty="0">
              <a:latin typeface="Arial Black" pitchFamily="34" charset="0"/>
            </a:endParaRPr>
          </a:p>
        </p:txBody>
      </p:sp>
      <p:sp>
        <p:nvSpPr>
          <p:cNvPr id="6" name="Rectangle 5"/>
          <p:cNvSpPr/>
          <p:nvPr/>
        </p:nvSpPr>
        <p:spPr>
          <a:xfrm>
            <a:off x="197828" y="3284984"/>
            <a:ext cx="8712968" cy="2308324"/>
          </a:xfrm>
          <a:prstGeom prst="rect">
            <a:avLst/>
          </a:prstGeom>
        </p:spPr>
        <p:txBody>
          <a:bodyPr wrap="square">
            <a:spAutoFit/>
          </a:bodyPr>
          <a:lstStyle/>
          <a:p>
            <a:pPr algn="just"/>
            <a:r>
              <a:rPr lang="fr-FR" sz="3200" dirty="0">
                <a:latin typeface="Arial Black" pitchFamily="34" charset="0"/>
              </a:rPr>
              <a:t>Lévitique </a:t>
            </a:r>
            <a:r>
              <a:rPr lang="fr-FR" sz="3200" dirty="0" smtClean="0">
                <a:latin typeface="Arial Black" pitchFamily="34" charset="0"/>
              </a:rPr>
              <a:t>19.3 :</a:t>
            </a:r>
          </a:p>
          <a:p>
            <a:pPr algn="just"/>
            <a:r>
              <a:rPr lang="fr-FR" sz="3200" dirty="0" smtClean="0">
                <a:latin typeface="Arial Black" pitchFamily="34" charset="0"/>
              </a:rPr>
              <a:t>Chacun </a:t>
            </a:r>
            <a:r>
              <a:rPr lang="fr-FR" sz="3200" dirty="0">
                <a:latin typeface="Arial Black" pitchFamily="34" charset="0"/>
              </a:rPr>
              <a:t>de vous respectera </a:t>
            </a:r>
            <a:r>
              <a:rPr lang="fr-FR" sz="4000" dirty="0">
                <a:solidFill>
                  <a:schemeClr val="accent6">
                    <a:lumMod val="40000"/>
                    <a:lumOff val="60000"/>
                  </a:schemeClr>
                </a:solidFill>
                <a:latin typeface="Arial Black" pitchFamily="34" charset="0"/>
              </a:rPr>
              <a:t>sa mère </a:t>
            </a:r>
            <a:r>
              <a:rPr lang="fr-FR" sz="3200" dirty="0">
                <a:latin typeface="Arial Black" pitchFamily="34" charset="0"/>
              </a:rPr>
              <a:t>et </a:t>
            </a:r>
            <a:r>
              <a:rPr lang="fr-FR" sz="4000" dirty="0">
                <a:solidFill>
                  <a:srgbClr val="FFFF00"/>
                </a:solidFill>
                <a:latin typeface="Arial Black" pitchFamily="34" charset="0"/>
              </a:rPr>
              <a:t>son père</a:t>
            </a:r>
            <a:r>
              <a:rPr lang="fr-FR" sz="3200" dirty="0">
                <a:latin typeface="Arial Black" pitchFamily="34" charset="0"/>
              </a:rPr>
              <a:t>, et observera mes sabbats. Je suis l’Eternel, votre Dieu.</a:t>
            </a:r>
          </a:p>
        </p:txBody>
      </p:sp>
    </p:spTree>
    <p:extLst>
      <p:ext uri="{BB962C8B-B14F-4D97-AF65-F5344CB8AC3E}">
        <p14:creationId xmlns:p14="http://schemas.microsoft.com/office/powerpoint/2010/main" val="959627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559584"/>
            <a:ext cx="892899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latin typeface="Arial Black" pitchFamily="34" charset="0"/>
              </a:rPr>
              <a:t>Parallèle avec notre relation avec Dieu</a:t>
            </a:r>
            <a:endParaRPr lang="fr-FR" sz="3200" dirty="0" smtClean="0">
              <a:latin typeface="Arial Black" pitchFamily="34" charset="0"/>
            </a:endParaRPr>
          </a:p>
        </p:txBody>
      </p:sp>
      <p:sp>
        <p:nvSpPr>
          <p:cNvPr id="4" name="Rectangle 3"/>
          <p:cNvSpPr/>
          <p:nvPr/>
        </p:nvSpPr>
        <p:spPr>
          <a:xfrm>
            <a:off x="107504" y="2492896"/>
            <a:ext cx="8928992" cy="584775"/>
          </a:xfrm>
          <a:prstGeom prst="rect">
            <a:avLst/>
          </a:prstGeom>
        </p:spPr>
        <p:txBody>
          <a:bodyPr wrap="square">
            <a:spAutoFit/>
          </a:bodyPr>
          <a:lstStyle/>
          <a:p>
            <a:pPr algn="just"/>
            <a:r>
              <a:rPr lang="fr-FR" sz="3200" dirty="0" smtClean="0">
                <a:latin typeface="Arial Black" pitchFamily="34" charset="0"/>
              </a:rPr>
              <a:t>Il est le seul vrai Dieu: il est exclusif</a:t>
            </a:r>
            <a:endParaRPr lang="fr-FR" sz="3200" dirty="0">
              <a:latin typeface="Arial Black" pitchFamily="34" charset="0"/>
            </a:endParaRPr>
          </a:p>
        </p:txBody>
      </p:sp>
      <p:sp>
        <p:nvSpPr>
          <p:cNvPr id="6" name="Rectangle 5"/>
          <p:cNvSpPr/>
          <p:nvPr/>
        </p:nvSpPr>
        <p:spPr>
          <a:xfrm>
            <a:off x="107504" y="1547673"/>
            <a:ext cx="8928992" cy="584775"/>
          </a:xfrm>
          <a:prstGeom prst="rect">
            <a:avLst/>
          </a:prstGeom>
        </p:spPr>
        <p:txBody>
          <a:bodyPr wrap="square">
            <a:spAutoFit/>
          </a:bodyPr>
          <a:lstStyle/>
          <a:p>
            <a:pPr algn="just"/>
            <a:r>
              <a:rPr lang="fr-FR" sz="3200" dirty="0" smtClean="0">
                <a:latin typeface="Arial Black" pitchFamily="34" charset="0"/>
              </a:rPr>
              <a:t>Dieu est créateur: il a créé la vie </a:t>
            </a:r>
            <a:endParaRPr lang="fr-FR" sz="3200" dirty="0">
              <a:latin typeface="Arial Black" pitchFamily="34" charset="0"/>
            </a:endParaRPr>
          </a:p>
        </p:txBody>
      </p:sp>
      <p:sp>
        <p:nvSpPr>
          <p:cNvPr id="7" name="Rectangle 6"/>
          <p:cNvSpPr/>
          <p:nvPr/>
        </p:nvSpPr>
        <p:spPr>
          <a:xfrm>
            <a:off x="107504" y="3564305"/>
            <a:ext cx="8928992" cy="584775"/>
          </a:xfrm>
          <a:prstGeom prst="rect">
            <a:avLst/>
          </a:prstGeom>
        </p:spPr>
        <p:txBody>
          <a:bodyPr wrap="square">
            <a:spAutoFit/>
          </a:bodyPr>
          <a:lstStyle/>
          <a:p>
            <a:pPr algn="just"/>
            <a:r>
              <a:rPr lang="fr-FR" sz="3200" dirty="0" smtClean="0">
                <a:latin typeface="Arial Black" pitchFamily="34" charset="0"/>
              </a:rPr>
              <a:t>On ne peut pas le remplacer</a:t>
            </a:r>
            <a:endParaRPr lang="fr-FR" sz="3200" dirty="0">
              <a:latin typeface="Arial Black" pitchFamily="34" charset="0"/>
            </a:endParaRPr>
          </a:p>
        </p:txBody>
      </p:sp>
      <p:sp>
        <p:nvSpPr>
          <p:cNvPr id="8" name="Rectangle 7"/>
          <p:cNvSpPr/>
          <p:nvPr/>
        </p:nvSpPr>
        <p:spPr>
          <a:xfrm>
            <a:off x="107504" y="4572417"/>
            <a:ext cx="8928992" cy="584775"/>
          </a:xfrm>
          <a:prstGeom prst="rect">
            <a:avLst/>
          </a:prstGeom>
        </p:spPr>
        <p:txBody>
          <a:bodyPr wrap="square">
            <a:spAutoFit/>
          </a:bodyPr>
          <a:lstStyle/>
          <a:p>
            <a:pPr algn="just"/>
            <a:r>
              <a:rPr lang="fr-FR" sz="3200" dirty="0" smtClean="0">
                <a:latin typeface="Arial Black" pitchFamily="34" charset="0"/>
              </a:rPr>
              <a:t>On ne peut pas en parler en mal</a:t>
            </a:r>
            <a:endParaRPr lang="fr-FR" sz="3200" dirty="0">
              <a:latin typeface="Arial Black" pitchFamily="34" charset="0"/>
            </a:endParaRPr>
          </a:p>
        </p:txBody>
      </p:sp>
      <p:sp>
        <p:nvSpPr>
          <p:cNvPr id="9" name="Rectangle 8"/>
          <p:cNvSpPr/>
          <p:nvPr/>
        </p:nvSpPr>
        <p:spPr>
          <a:xfrm>
            <a:off x="107504" y="5508521"/>
            <a:ext cx="8928992" cy="1077218"/>
          </a:xfrm>
          <a:prstGeom prst="rect">
            <a:avLst/>
          </a:prstGeom>
        </p:spPr>
        <p:txBody>
          <a:bodyPr wrap="square">
            <a:spAutoFit/>
          </a:bodyPr>
          <a:lstStyle/>
          <a:p>
            <a:pPr algn="just"/>
            <a:r>
              <a:rPr lang="fr-FR" sz="3200" dirty="0" smtClean="0">
                <a:latin typeface="Arial Black" pitchFamily="34" charset="0"/>
              </a:rPr>
              <a:t>Il nous appelle à sanctifier du temps pour Lui.</a:t>
            </a:r>
            <a:endParaRPr lang="fr-FR" sz="3200" dirty="0">
              <a:latin typeface="Arial Black" pitchFamily="34" charset="0"/>
            </a:endParaRPr>
          </a:p>
        </p:txBody>
      </p:sp>
    </p:spTree>
    <p:extLst>
      <p:ext uri="{BB962C8B-B14F-4D97-AF65-F5344CB8AC3E}">
        <p14:creationId xmlns:p14="http://schemas.microsoft.com/office/powerpoint/2010/main" val="393755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559584"/>
            <a:ext cx="892899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latin typeface="Arial Black" pitchFamily="34" charset="0"/>
              </a:rPr>
              <a:t>Cela nous amène…</a:t>
            </a:r>
            <a:endParaRPr lang="fr-FR" sz="3200" dirty="0" smtClean="0">
              <a:latin typeface="Arial Black" pitchFamily="34" charset="0"/>
            </a:endParaRPr>
          </a:p>
        </p:txBody>
      </p:sp>
      <p:sp>
        <p:nvSpPr>
          <p:cNvPr id="4" name="Rectangle 3"/>
          <p:cNvSpPr/>
          <p:nvPr/>
        </p:nvSpPr>
        <p:spPr>
          <a:xfrm>
            <a:off x="93842" y="2632556"/>
            <a:ext cx="8928992" cy="584775"/>
          </a:xfrm>
          <a:prstGeom prst="rect">
            <a:avLst/>
          </a:prstGeom>
        </p:spPr>
        <p:txBody>
          <a:bodyPr wrap="square">
            <a:spAutoFit/>
          </a:bodyPr>
          <a:lstStyle/>
          <a:p>
            <a:pPr algn="ctr"/>
            <a:r>
              <a:rPr lang="fr-FR" sz="3200" dirty="0" smtClean="0">
                <a:latin typeface="Arial Black" pitchFamily="34" charset="0"/>
              </a:rPr>
              <a:t>A la crainte</a:t>
            </a:r>
            <a:endParaRPr lang="fr-FR" sz="3200" dirty="0">
              <a:latin typeface="Arial Black" pitchFamily="34" charset="0"/>
            </a:endParaRPr>
          </a:p>
        </p:txBody>
      </p:sp>
      <p:sp>
        <p:nvSpPr>
          <p:cNvPr id="6" name="Rectangle 5"/>
          <p:cNvSpPr/>
          <p:nvPr/>
        </p:nvSpPr>
        <p:spPr>
          <a:xfrm>
            <a:off x="93842" y="1700808"/>
            <a:ext cx="8928992" cy="584775"/>
          </a:xfrm>
          <a:prstGeom prst="rect">
            <a:avLst/>
          </a:prstGeom>
        </p:spPr>
        <p:txBody>
          <a:bodyPr wrap="square">
            <a:spAutoFit/>
          </a:bodyPr>
          <a:lstStyle/>
          <a:p>
            <a:pPr algn="ctr"/>
            <a:r>
              <a:rPr lang="fr-FR" sz="3200" dirty="0" smtClean="0">
                <a:latin typeface="Arial Black" pitchFamily="34" charset="0"/>
              </a:rPr>
              <a:t>Respect</a:t>
            </a:r>
            <a:endParaRPr lang="fr-FR" sz="3200" dirty="0">
              <a:latin typeface="Arial Black" pitchFamily="34" charset="0"/>
            </a:endParaRPr>
          </a:p>
        </p:txBody>
      </p:sp>
      <p:sp>
        <p:nvSpPr>
          <p:cNvPr id="2" name="Rectangle 1"/>
          <p:cNvSpPr/>
          <p:nvPr/>
        </p:nvSpPr>
        <p:spPr>
          <a:xfrm>
            <a:off x="442711" y="3645024"/>
            <a:ext cx="8231254" cy="2677656"/>
          </a:xfrm>
          <a:prstGeom prst="rect">
            <a:avLst/>
          </a:prstGeom>
        </p:spPr>
        <p:txBody>
          <a:bodyPr wrap="square">
            <a:spAutoFit/>
          </a:bodyPr>
          <a:lstStyle/>
          <a:p>
            <a:pPr algn="just"/>
            <a:r>
              <a:rPr lang="fr-FR" sz="3200" dirty="0">
                <a:latin typeface="Arial Black" pitchFamily="34" charset="0"/>
              </a:rPr>
              <a:t>Lévitique 19.3 :</a:t>
            </a:r>
          </a:p>
          <a:p>
            <a:pPr algn="just"/>
            <a:r>
              <a:rPr lang="fr-FR" sz="3200" dirty="0">
                <a:latin typeface="Arial Black" pitchFamily="34" charset="0"/>
              </a:rPr>
              <a:t>Chacun de vous </a:t>
            </a:r>
            <a:r>
              <a:rPr lang="fr-FR" sz="3200" dirty="0">
                <a:solidFill>
                  <a:srgbClr val="FFFF00"/>
                </a:solidFill>
                <a:latin typeface="Arial Black" pitchFamily="34" charset="0"/>
              </a:rPr>
              <a:t>respectera sa mère et son père</a:t>
            </a:r>
            <a:r>
              <a:rPr lang="fr-FR" sz="3200" dirty="0">
                <a:latin typeface="Arial Black" pitchFamily="34" charset="0"/>
              </a:rPr>
              <a:t>, </a:t>
            </a:r>
            <a:r>
              <a:rPr lang="fr-FR" sz="4000" dirty="0">
                <a:latin typeface="Arial Black" pitchFamily="34" charset="0"/>
              </a:rPr>
              <a:t>et</a:t>
            </a:r>
            <a:r>
              <a:rPr lang="fr-FR" sz="3200" dirty="0">
                <a:latin typeface="Arial Black" pitchFamily="34" charset="0"/>
              </a:rPr>
              <a:t> </a:t>
            </a:r>
            <a:r>
              <a:rPr lang="fr-FR" sz="3200" dirty="0">
                <a:solidFill>
                  <a:srgbClr val="FFFF00"/>
                </a:solidFill>
                <a:latin typeface="Arial Black" pitchFamily="34" charset="0"/>
              </a:rPr>
              <a:t>observera mes sabbats</a:t>
            </a:r>
            <a:r>
              <a:rPr lang="fr-FR" sz="3200" dirty="0">
                <a:latin typeface="Arial Black" pitchFamily="34" charset="0"/>
              </a:rPr>
              <a:t>. Je suis l’Eternel, votre Dieu.</a:t>
            </a:r>
            <a:endParaRPr lang="fr-FR" sz="3200" dirty="0">
              <a:latin typeface="Arial Black" pitchFamily="34" charset="0"/>
            </a:endParaRPr>
          </a:p>
        </p:txBody>
      </p:sp>
    </p:spTree>
    <p:extLst>
      <p:ext uri="{BB962C8B-B14F-4D97-AF65-F5344CB8AC3E}">
        <p14:creationId xmlns:p14="http://schemas.microsoft.com/office/powerpoint/2010/main" val="206928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559584"/>
            <a:ext cx="892899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latin typeface="Arial Black" pitchFamily="34" charset="0"/>
              </a:rPr>
              <a:t>Cela nous amène…</a:t>
            </a:r>
            <a:endParaRPr lang="fr-FR" sz="3200" dirty="0" smtClean="0">
              <a:latin typeface="Arial Black" pitchFamily="34" charset="0"/>
            </a:endParaRPr>
          </a:p>
        </p:txBody>
      </p:sp>
      <p:sp>
        <p:nvSpPr>
          <p:cNvPr id="4" name="Rectangle 3"/>
          <p:cNvSpPr/>
          <p:nvPr/>
        </p:nvSpPr>
        <p:spPr>
          <a:xfrm>
            <a:off x="93842" y="2632556"/>
            <a:ext cx="8928992" cy="584775"/>
          </a:xfrm>
          <a:prstGeom prst="rect">
            <a:avLst/>
          </a:prstGeom>
        </p:spPr>
        <p:txBody>
          <a:bodyPr wrap="square">
            <a:spAutoFit/>
          </a:bodyPr>
          <a:lstStyle/>
          <a:p>
            <a:pPr algn="ctr"/>
            <a:r>
              <a:rPr lang="fr-FR" sz="3200" dirty="0" smtClean="0">
                <a:latin typeface="Arial Black" pitchFamily="34" charset="0"/>
              </a:rPr>
              <a:t>A la crainte</a:t>
            </a:r>
            <a:endParaRPr lang="fr-FR" sz="3200" dirty="0">
              <a:latin typeface="Arial Black" pitchFamily="34" charset="0"/>
            </a:endParaRPr>
          </a:p>
        </p:txBody>
      </p:sp>
      <p:sp>
        <p:nvSpPr>
          <p:cNvPr id="6" name="Rectangle 5"/>
          <p:cNvSpPr/>
          <p:nvPr/>
        </p:nvSpPr>
        <p:spPr>
          <a:xfrm>
            <a:off x="93842" y="1700808"/>
            <a:ext cx="8928992" cy="584775"/>
          </a:xfrm>
          <a:prstGeom prst="rect">
            <a:avLst/>
          </a:prstGeom>
        </p:spPr>
        <p:txBody>
          <a:bodyPr wrap="square">
            <a:spAutoFit/>
          </a:bodyPr>
          <a:lstStyle/>
          <a:p>
            <a:pPr algn="ctr"/>
            <a:r>
              <a:rPr lang="fr-FR" sz="3200" dirty="0" smtClean="0">
                <a:latin typeface="Arial Black" pitchFamily="34" charset="0"/>
              </a:rPr>
              <a:t>Respect</a:t>
            </a:r>
            <a:endParaRPr lang="fr-FR" sz="3200" dirty="0">
              <a:latin typeface="Arial Black" pitchFamily="34" charset="0"/>
            </a:endParaRPr>
          </a:p>
        </p:txBody>
      </p:sp>
      <p:sp>
        <p:nvSpPr>
          <p:cNvPr id="2" name="Rectangle 1"/>
          <p:cNvSpPr/>
          <p:nvPr/>
        </p:nvSpPr>
        <p:spPr>
          <a:xfrm>
            <a:off x="442711" y="3645024"/>
            <a:ext cx="8231254" cy="2677656"/>
          </a:xfrm>
          <a:prstGeom prst="rect">
            <a:avLst/>
          </a:prstGeom>
        </p:spPr>
        <p:txBody>
          <a:bodyPr wrap="square">
            <a:spAutoFit/>
          </a:bodyPr>
          <a:lstStyle/>
          <a:p>
            <a:pPr algn="just"/>
            <a:r>
              <a:rPr lang="fr-FR" sz="3200" dirty="0">
                <a:latin typeface="Arial Black" pitchFamily="34" charset="0"/>
              </a:rPr>
              <a:t>Lévitique 19.3 :</a:t>
            </a:r>
          </a:p>
          <a:p>
            <a:pPr algn="just"/>
            <a:r>
              <a:rPr lang="fr-FR" sz="3200" dirty="0">
                <a:latin typeface="Arial Black" pitchFamily="34" charset="0"/>
              </a:rPr>
              <a:t>Chacun de vous </a:t>
            </a:r>
            <a:r>
              <a:rPr lang="fr-FR" sz="3200" dirty="0">
                <a:solidFill>
                  <a:srgbClr val="FFFF00"/>
                </a:solidFill>
                <a:latin typeface="Arial Black" pitchFamily="34" charset="0"/>
              </a:rPr>
              <a:t>respectera sa mère et son père</a:t>
            </a:r>
            <a:r>
              <a:rPr lang="fr-FR" sz="3200" dirty="0">
                <a:latin typeface="Arial Black" pitchFamily="34" charset="0"/>
              </a:rPr>
              <a:t>, </a:t>
            </a:r>
            <a:r>
              <a:rPr lang="fr-FR" sz="4000" dirty="0">
                <a:latin typeface="Arial Black" pitchFamily="34" charset="0"/>
              </a:rPr>
              <a:t>et</a:t>
            </a:r>
            <a:r>
              <a:rPr lang="fr-FR" sz="3200" dirty="0">
                <a:latin typeface="Arial Black" pitchFamily="34" charset="0"/>
              </a:rPr>
              <a:t> </a:t>
            </a:r>
            <a:r>
              <a:rPr lang="fr-FR" sz="3200" dirty="0">
                <a:solidFill>
                  <a:srgbClr val="FFFF00"/>
                </a:solidFill>
                <a:latin typeface="Arial Black" pitchFamily="34" charset="0"/>
              </a:rPr>
              <a:t>observera mes sabbats</a:t>
            </a:r>
            <a:r>
              <a:rPr lang="fr-FR" sz="3200" dirty="0">
                <a:latin typeface="Arial Black" pitchFamily="34" charset="0"/>
              </a:rPr>
              <a:t>. Je suis l’Eternel, votre Dieu.</a:t>
            </a:r>
            <a:endParaRPr lang="fr-FR" sz="3200" dirty="0">
              <a:latin typeface="Arial Black" pitchFamily="34" charset="0"/>
            </a:endParaRPr>
          </a:p>
        </p:txBody>
      </p:sp>
    </p:spTree>
    <p:extLst>
      <p:ext uri="{BB962C8B-B14F-4D97-AF65-F5344CB8AC3E}">
        <p14:creationId xmlns:p14="http://schemas.microsoft.com/office/powerpoint/2010/main" val="294160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559584"/>
            <a:ext cx="892899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3200" dirty="0" smtClean="0">
                <a:latin typeface="Arial Black" pitchFamily="34" charset="0"/>
              </a:rPr>
              <a:t>Et si la relation est brisée?</a:t>
            </a:r>
            <a:endParaRPr lang="fr-FR" sz="3200" dirty="0" smtClean="0">
              <a:latin typeface="Arial Black" pitchFamily="34" charset="0"/>
            </a:endParaRPr>
          </a:p>
        </p:txBody>
      </p:sp>
      <p:sp>
        <p:nvSpPr>
          <p:cNvPr id="6" name="Rectangle 5"/>
          <p:cNvSpPr/>
          <p:nvPr/>
        </p:nvSpPr>
        <p:spPr>
          <a:xfrm>
            <a:off x="93842" y="1700808"/>
            <a:ext cx="8928992" cy="3046988"/>
          </a:xfrm>
          <a:prstGeom prst="rect">
            <a:avLst/>
          </a:prstGeom>
        </p:spPr>
        <p:txBody>
          <a:bodyPr wrap="square">
            <a:spAutoFit/>
          </a:bodyPr>
          <a:lstStyle/>
          <a:p>
            <a:pPr algn="just"/>
            <a:r>
              <a:rPr lang="fr-FR" sz="3200" dirty="0">
                <a:latin typeface="Arial Black" pitchFamily="34" charset="0"/>
              </a:rPr>
              <a:t>Vous étiez morts par vos offenses et par vos péchés</a:t>
            </a:r>
            <a:r>
              <a:rPr lang="fr-FR" sz="3200" dirty="0" smtClean="0">
                <a:latin typeface="Arial Black" pitchFamily="34" charset="0"/>
              </a:rPr>
              <a:t>, dans </a:t>
            </a:r>
            <a:r>
              <a:rPr lang="fr-FR" sz="3200" dirty="0">
                <a:latin typeface="Arial Black" pitchFamily="34" charset="0"/>
              </a:rPr>
              <a:t>lesquels vous marchiez autrefois, selon le train de ce monde, selon le prince de la puissance de l’air, de l’esprit qui agit maintenant dans les fils de la rébellion</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493367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910" y="764704"/>
            <a:ext cx="8928992" cy="3539430"/>
          </a:xfrm>
          <a:prstGeom prst="rect">
            <a:avLst/>
          </a:prstGeom>
        </p:spPr>
        <p:txBody>
          <a:bodyPr wrap="square">
            <a:spAutoFit/>
          </a:bodyPr>
          <a:lstStyle/>
          <a:p>
            <a:pPr algn="just"/>
            <a:r>
              <a:rPr lang="fr-FR" sz="3200" dirty="0" smtClean="0">
                <a:latin typeface="Arial Black" pitchFamily="34" charset="0"/>
              </a:rPr>
              <a:t>Nous </a:t>
            </a:r>
            <a:r>
              <a:rPr lang="fr-FR" sz="3200" dirty="0">
                <a:latin typeface="Arial Black" pitchFamily="34" charset="0"/>
              </a:rPr>
              <a:t>tous aussi, nous étions de leur nombre, et nous vivions autrefois selon les convoitises de notre chair, accomplissant les volontés de la chair et de nos pensées, et nous étions par nature des enfants de colère, comme les autres … </a:t>
            </a:r>
          </a:p>
        </p:txBody>
      </p:sp>
    </p:spTree>
    <p:extLst>
      <p:ext uri="{BB962C8B-B14F-4D97-AF65-F5344CB8AC3E}">
        <p14:creationId xmlns:p14="http://schemas.microsoft.com/office/powerpoint/2010/main" val="3480597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910" y="476672"/>
            <a:ext cx="8928992" cy="6001643"/>
          </a:xfrm>
          <a:prstGeom prst="rect">
            <a:avLst/>
          </a:prstGeom>
        </p:spPr>
        <p:txBody>
          <a:bodyPr wrap="square">
            <a:spAutoFit/>
          </a:bodyPr>
          <a:lstStyle/>
          <a:p>
            <a:pPr algn="just"/>
            <a:r>
              <a:rPr lang="fr-FR" sz="3200" dirty="0" smtClean="0">
                <a:latin typeface="Arial Black" pitchFamily="34" charset="0"/>
              </a:rPr>
              <a:t>Mais </a:t>
            </a:r>
            <a:r>
              <a:rPr lang="fr-FR" sz="3200" dirty="0">
                <a:latin typeface="Arial Black" pitchFamily="34" charset="0"/>
              </a:rPr>
              <a:t>Dieu, qui est riche en miséricorde, à cause du grand amour dont il nous a aimés</a:t>
            </a:r>
            <a:r>
              <a:rPr lang="fr-FR" sz="3200" dirty="0" smtClean="0">
                <a:latin typeface="Arial Black" pitchFamily="34" charset="0"/>
              </a:rPr>
              <a:t>, nous </a:t>
            </a:r>
            <a:r>
              <a:rPr lang="fr-FR" sz="3200" dirty="0">
                <a:latin typeface="Arial Black" pitchFamily="34" charset="0"/>
              </a:rPr>
              <a:t>qui étions morts par nos offenses, nous a rendus à la vie avec Christ (c’est par grâce que vous êtes sauvés) </a:t>
            </a:r>
            <a:r>
              <a:rPr lang="fr-FR" sz="3200" dirty="0" smtClean="0">
                <a:latin typeface="Arial Black" pitchFamily="34" charset="0"/>
              </a:rPr>
              <a:t>; il </a:t>
            </a:r>
            <a:r>
              <a:rPr lang="fr-FR" sz="3200" dirty="0">
                <a:latin typeface="Arial Black" pitchFamily="34" charset="0"/>
              </a:rPr>
              <a:t>nous a ressuscités ensemble, et nous a fait asseoir ensemble dans les lieux célestes, en Jésus-Christ</a:t>
            </a:r>
            <a:r>
              <a:rPr lang="fr-FR" sz="3200" dirty="0" smtClean="0">
                <a:latin typeface="Arial Black" pitchFamily="34" charset="0"/>
              </a:rPr>
              <a:t>, afin </a:t>
            </a:r>
            <a:r>
              <a:rPr lang="fr-FR" sz="3200" dirty="0">
                <a:latin typeface="Arial Black" pitchFamily="34" charset="0"/>
              </a:rPr>
              <a:t>de montrer dans les siècles à venir l’infinie richesse de sa grâce par sa bonté envers nous en Jésus-Christ</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2799586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560" y="1124744"/>
            <a:ext cx="4008392" cy="5262979"/>
          </a:xfrm>
          <a:prstGeom prst="rect">
            <a:avLst/>
          </a:prstGeom>
        </p:spPr>
        <p:txBody>
          <a:bodyPr wrap="square">
            <a:spAutoFit/>
          </a:bodyPr>
          <a:lstStyle/>
          <a:p>
            <a:pPr algn="just"/>
            <a:r>
              <a:rPr lang="fr-FR" sz="2800" dirty="0" smtClean="0">
                <a:latin typeface="Arial Black" pitchFamily="34" charset="0"/>
              </a:rPr>
              <a:t>Luc 10.27:</a:t>
            </a:r>
          </a:p>
          <a:p>
            <a:pPr algn="just"/>
            <a:r>
              <a:rPr lang="fr-FR" sz="2800" dirty="0" smtClean="0">
                <a:latin typeface="Arial Black" pitchFamily="34" charset="0"/>
              </a:rPr>
              <a:t>Il répondit : Tu aimeras le Seigneur, ton Dieu, de tout ton cœur, de toute ton âme, de toute ta force, et de toute ta pensée ;</a:t>
            </a:r>
          </a:p>
          <a:p>
            <a:pPr algn="just"/>
            <a:endParaRPr lang="fr-FR" sz="2800" dirty="0">
              <a:latin typeface="Arial Black" pitchFamily="34" charset="0"/>
            </a:endParaRPr>
          </a:p>
          <a:p>
            <a:pPr algn="just"/>
            <a:r>
              <a:rPr lang="fr-FR" sz="2800" dirty="0" smtClean="0">
                <a:latin typeface="Arial Black" pitchFamily="34" charset="0"/>
              </a:rPr>
              <a:t>et ton prochain comme toi-même.</a:t>
            </a:r>
          </a:p>
        </p:txBody>
      </p:sp>
      <p:sp>
        <p:nvSpPr>
          <p:cNvPr id="5" name="Rectangle 4"/>
          <p:cNvSpPr/>
          <p:nvPr/>
        </p:nvSpPr>
        <p:spPr>
          <a:xfrm>
            <a:off x="323528" y="116632"/>
            <a:ext cx="8712968"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Jésus résume la loi:</a:t>
            </a:r>
          </a:p>
        </p:txBody>
      </p:sp>
      <p:sp>
        <p:nvSpPr>
          <p:cNvPr id="6" name="Rectangle 5"/>
          <p:cNvSpPr/>
          <p:nvPr/>
        </p:nvSpPr>
        <p:spPr>
          <a:xfrm>
            <a:off x="4979992" y="1196752"/>
            <a:ext cx="3708412"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Commandements en relations avec Dieu</a:t>
            </a:r>
          </a:p>
        </p:txBody>
      </p:sp>
      <p:sp>
        <p:nvSpPr>
          <p:cNvPr id="7" name="Rectangle 6"/>
          <p:cNvSpPr/>
          <p:nvPr/>
        </p:nvSpPr>
        <p:spPr>
          <a:xfrm>
            <a:off x="4979992" y="5157191"/>
            <a:ext cx="3708412"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Commandements en relations avec notre prochain</a:t>
            </a:r>
          </a:p>
        </p:txBody>
      </p:sp>
    </p:spTree>
    <p:extLst>
      <p:ext uri="{BB962C8B-B14F-4D97-AF65-F5344CB8AC3E}">
        <p14:creationId xmlns:p14="http://schemas.microsoft.com/office/powerpoint/2010/main" val="2222632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910" y="476672"/>
            <a:ext cx="8928992" cy="5509200"/>
          </a:xfrm>
          <a:prstGeom prst="rect">
            <a:avLst/>
          </a:prstGeom>
        </p:spPr>
        <p:txBody>
          <a:bodyPr wrap="square">
            <a:spAutoFit/>
          </a:bodyPr>
          <a:lstStyle/>
          <a:p>
            <a:pPr algn="just"/>
            <a:r>
              <a:rPr lang="fr-FR" sz="3200" dirty="0" smtClean="0">
                <a:latin typeface="Arial Black" pitchFamily="34" charset="0"/>
              </a:rPr>
              <a:t>Car </a:t>
            </a:r>
            <a:r>
              <a:rPr lang="fr-FR" sz="3200" dirty="0">
                <a:latin typeface="Arial Black" pitchFamily="34" charset="0"/>
              </a:rPr>
              <a:t>c’est par la grâce que vous êtes sauvés, par le moyen de la foi. Et cela ne vient pas de vous, c’est le don de Dieu</a:t>
            </a:r>
            <a:r>
              <a:rPr lang="fr-FR" sz="3200" dirty="0" smtClean="0">
                <a:latin typeface="Arial Black" pitchFamily="34" charset="0"/>
              </a:rPr>
              <a:t>. Ce </a:t>
            </a:r>
            <a:r>
              <a:rPr lang="fr-FR" sz="3200" dirty="0">
                <a:latin typeface="Arial Black" pitchFamily="34" charset="0"/>
              </a:rPr>
              <a:t>n’est point par les œuvres, afin que personne ne se glorifie.</a:t>
            </a:r>
          </a:p>
          <a:p>
            <a:pPr algn="just"/>
            <a:endParaRPr lang="fr-FR" sz="3200" dirty="0">
              <a:latin typeface="Arial Black" pitchFamily="34" charset="0"/>
            </a:endParaRPr>
          </a:p>
          <a:p>
            <a:pPr algn="just"/>
            <a:r>
              <a:rPr lang="fr-FR" sz="3200" dirty="0" smtClean="0">
                <a:latin typeface="Arial Black" pitchFamily="34" charset="0"/>
              </a:rPr>
              <a:t>Car </a:t>
            </a:r>
            <a:r>
              <a:rPr lang="fr-FR" sz="3200" dirty="0">
                <a:latin typeface="Arial Black" pitchFamily="34" charset="0"/>
              </a:rPr>
              <a:t>nous sommes son ouvrage, ayant été créés en Jésus-Christ pour de bonnes œuvres, que Dieu a préparées d’avance, afin que nous les pratiquions</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435183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910" y="476672"/>
            <a:ext cx="8928992" cy="4524315"/>
          </a:xfrm>
          <a:prstGeom prst="rect">
            <a:avLst/>
          </a:prstGeom>
        </p:spPr>
        <p:txBody>
          <a:bodyPr wrap="square">
            <a:spAutoFit/>
          </a:bodyPr>
          <a:lstStyle/>
          <a:p>
            <a:pPr algn="just"/>
            <a:r>
              <a:rPr lang="fr-FR" sz="3200" dirty="0" smtClean="0">
                <a:latin typeface="Arial Black" pitchFamily="34" charset="0"/>
              </a:rPr>
              <a:t>C’est </a:t>
            </a:r>
            <a:r>
              <a:rPr lang="fr-FR" sz="3200" dirty="0">
                <a:latin typeface="Arial Black" pitchFamily="34" charset="0"/>
              </a:rPr>
              <a:t>pourquoi, vous autrefois païens dans la chair, appelés incirconcis par ceux qu’on appelle circoncis et qui le sont en la chair par la main de l’homme, </a:t>
            </a:r>
            <a:r>
              <a:rPr lang="fr-FR" sz="3200" dirty="0" smtClean="0">
                <a:latin typeface="Arial Black" pitchFamily="34" charset="0"/>
              </a:rPr>
              <a:t>souvenez-vous que </a:t>
            </a:r>
            <a:r>
              <a:rPr lang="fr-FR" sz="3200" dirty="0">
                <a:latin typeface="Arial Black" pitchFamily="34" charset="0"/>
              </a:rPr>
              <a:t>vous étiez en ce temps-là sans Christ, privés du droit de cité en Israël, étrangers aux alliances de la promesse, sans espérance et sans Dieu dans le monde</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3283888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764704"/>
            <a:ext cx="8928992" cy="1569660"/>
          </a:xfrm>
          <a:prstGeom prst="rect">
            <a:avLst/>
          </a:prstGeom>
        </p:spPr>
        <p:txBody>
          <a:bodyPr wrap="square">
            <a:spAutoFit/>
          </a:bodyPr>
          <a:lstStyle/>
          <a:p>
            <a:pPr algn="just"/>
            <a:r>
              <a:rPr lang="fr-FR" sz="3200" dirty="0" smtClean="0">
                <a:latin typeface="Arial Black" pitchFamily="34" charset="0"/>
              </a:rPr>
              <a:t>Mais </a:t>
            </a:r>
            <a:r>
              <a:rPr lang="fr-FR" sz="3200" dirty="0">
                <a:latin typeface="Arial Black" pitchFamily="34" charset="0"/>
              </a:rPr>
              <a:t>maintenant, en Jésus-Christ, vous qui étiez jadis éloignés, vous avez été rapprochés par le sang de Christ</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35466751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9044" y="332656"/>
            <a:ext cx="8928992" cy="5509200"/>
          </a:xfrm>
          <a:prstGeom prst="rect">
            <a:avLst/>
          </a:prstGeom>
        </p:spPr>
        <p:txBody>
          <a:bodyPr wrap="square">
            <a:spAutoFit/>
          </a:bodyPr>
          <a:lstStyle/>
          <a:p>
            <a:pPr algn="just"/>
            <a:r>
              <a:rPr lang="fr-FR" sz="3200" dirty="0" smtClean="0">
                <a:solidFill>
                  <a:srgbClr val="FFFF00"/>
                </a:solidFill>
                <a:latin typeface="Arial Black" pitchFamily="34" charset="0"/>
              </a:rPr>
              <a:t>Car </a:t>
            </a:r>
            <a:r>
              <a:rPr lang="fr-FR" sz="3200" dirty="0">
                <a:solidFill>
                  <a:srgbClr val="FFFF00"/>
                </a:solidFill>
                <a:latin typeface="Arial Black" pitchFamily="34" charset="0"/>
              </a:rPr>
              <a:t>il est notre paix</a:t>
            </a:r>
            <a:r>
              <a:rPr lang="fr-FR" sz="3200" dirty="0">
                <a:latin typeface="Arial Black" pitchFamily="34" charset="0"/>
              </a:rPr>
              <a:t>, lui qui des deux n’en a fait qu’un, et qui </a:t>
            </a:r>
            <a:r>
              <a:rPr lang="fr-FR" sz="3200" dirty="0">
                <a:solidFill>
                  <a:srgbClr val="FFFF00"/>
                </a:solidFill>
                <a:latin typeface="Arial Black" pitchFamily="34" charset="0"/>
              </a:rPr>
              <a:t>a renversé le mur de séparation</a:t>
            </a:r>
            <a:r>
              <a:rPr lang="fr-FR" sz="3200" dirty="0" smtClean="0">
                <a:solidFill>
                  <a:srgbClr val="FFFF00"/>
                </a:solidFill>
                <a:latin typeface="Arial Black" pitchFamily="34" charset="0"/>
              </a:rPr>
              <a:t>, l’inimitié</a:t>
            </a:r>
            <a:r>
              <a:rPr lang="fr-FR" sz="3200" dirty="0">
                <a:solidFill>
                  <a:srgbClr val="FFFF00"/>
                </a:solidFill>
                <a:latin typeface="Arial Black" pitchFamily="34" charset="0"/>
              </a:rPr>
              <a:t>, </a:t>
            </a:r>
            <a:r>
              <a:rPr lang="fr-FR" sz="3200" dirty="0" smtClean="0">
                <a:solidFill>
                  <a:srgbClr val="FFFF00"/>
                </a:solidFill>
                <a:latin typeface="Arial Black" pitchFamily="34" charset="0"/>
              </a:rPr>
              <a:t>ayant </a:t>
            </a:r>
            <a:r>
              <a:rPr lang="fr-FR" sz="3200" dirty="0">
                <a:solidFill>
                  <a:srgbClr val="FFFF00"/>
                </a:solidFill>
                <a:latin typeface="Arial Black" pitchFamily="34" charset="0"/>
              </a:rPr>
              <a:t>anéanti par sa chair la loi des ordonnances dans ses prescriptions</a:t>
            </a:r>
            <a:r>
              <a:rPr lang="fr-FR" sz="3200" dirty="0">
                <a:latin typeface="Arial Black" pitchFamily="34" charset="0"/>
              </a:rPr>
              <a:t>, afin de créer en lui-même avec les deux un seul homme nouveau, en établissant la paix</a:t>
            </a:r>
            <a:r>
              <a:rPr lang="fr-FR" sz="3200" dirty="0" smtClean="0">
                <a:latin typeface="Arial Black" pitchFamily="34" charset="0"/>
              </a:rPr>
              <a:t>, et </a:t>
            </a:r>
            <a:r>
              <a:rPr lang="fr-FR" sz="3200" dirty="0">
                <a:latin typeface="Arial Black" pitchFamily="34" charset="0"/>
              </a:rPr>
              <a:t>de les réconcilier, l’un et l’autre en un seul corps, avec Dieu par la croix, en détruisant par elle l’inimitié</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3534136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7300" y="188640"/>
            <a:ext cx="8928992" cy="6494085"/>
          </a:xfrm>
          <a:prstGeom prst="rect">
            <a:avLst/>
          </a:prstGeom>
        </p:spPr>
        <p:txBody>
          <a:bodyPr wrap="square">
            <a:spAutoFit/>
          </a:bodyPr>
          <a:lstStyle/>
          <a:p>
            <a:pPr algn="just"/>
            <a:r>
              <a:rPr lang="fr-FR" sz="3200" dirty="0" smtClean="0">
                <a:solidFill>
                  <a:srgbClr val="FFFF00"/>
                </a:solidFill>
                <a:latin typeface="Arial Black" pitchFamily="34" charset="0"/>
              </a:rPr>
              <a:t>Il </a:t>
            </a:r>
            <a:r>
              <a:rPr lang="fr-FR" sz="3200" dirty="0">
                <a:solidFill>
                  <a:srgbClr val="FFFF00"/>
                </a:solidFill>
                <a:latin typeface="Arial Black" pitchFamily="34" charset="0"/>
              </a:rPr>
              <a:t>est venu annoncer la paix à vous qui étiez loin, et la paix à ceux qui étaient près</a:t>
            </a:r>
            <a:r>
              <a:rPr lang="fr-FR" sz="3200" dirty="0">
                <a:latin typeface="Arial Black" pitchFamily="34" charset="0"/>
              </a:rPr>
              <a:t> </a:t>
            </a:r>
            <a:r>
              <a:rPr lang="fr-FR" sz="3200" dirty="0" smtClean="0">
                <a:latin typeface="Arial Black" pitchFamily="34" charset="0"/>
              </a:rPr>
              <a:t>; car </a:t>
            </a:r>
            <a:r>
              <a:rPr lang="fr-FR" sz="3200" dirty="0">
                <a:latin typeface="Arial Black" pitchFamily="34" charset="0"/>
              </a:rPr>
              <a:t>par lui nous avons les uns et les autres accès auprès du Père, dans un même Esprit.</a:t>
            </a:r>
          </a:p>
          <a:p>
            <a:pPr algn="just"/>
            <a:endParaRPr lang="fr-FR" sz="3200" dirty="0">
              <a:latin typeface="Arial Black" pitchFamily="34" charset="0"/>
            </a:endParaRPr>
          </a:p>
          <a:p>
            <a:pPr algn="just"/>
            <a:r>
              <a:rPr lang="fr-FR" sz="3200" dirty="0" smtClean="0">
                <a:latin typeface="Arial Black" pitchFamily="34" charset="0"/>
              </a:rPr>
              <a:t>Ainsi </a:t>
            </a:r>
            <a:r>
              <a:rPr lang="fr-FR" sz="3200" dirty="0">
                <a:latin typeface="Arial Black" pitchFamily="34" charset="0"/>
              </a:rPr>
              <a:t>donc, vous n’êtes plus des étrangers, ni des gens du dehors ; mais vous êtes concitoyens des saints, gens de la maison de Dieu</a:t>
            </a:r>
            <a:r>
              <a:rPr lang="fr-FR" sz="3200" dirty="0" smtClean="0">
                <a:latin typeface="Arial Black" pitchFamily="34" charset="0"/>
              </a:rPr>
              <a:t>. Vous </a:t>
            </a:r>
            <a:r>
              <a:rPr lang="fr-FR" sz="3200" dirty="0">
                <a:latin typeface="Arial Black" pitchFamily="34" charset="0"/>
              </a:rPr>
              <a:t>avez été édifiés sur le fondement des apôtres et des prophètes, Jésus-Christ lui-même étant la pierre angulaire</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1675717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9044" y="332656"/>
            <a:ext cx="8928992" cy="3046988"/>
          </a:xfrm>
          <a:prstGeom prst="rect">
            <a:avLst/>
          </a:prstGeom>
        </p:spPr>
        <p:txBody>
          <a:bodyPr wrap="square">
            <a:spAutoFit/>
          </a:bodyPr>
          <a:lstStyle/>
          <a:p>
            <a:pPr algn="just"/>
            <a:r>
              <a:rPr lang="fr-FR" sz="3200" dirty="0" smtClean="0">
                <a:latin typeface="Arial Black" pitchFamily="34" charset="0"/>
              </a:rPr>
              <a:t>En </a:t>
            </a:r>
            <a:r>
              <a:rPr lang="fr-FR" sz="3200" dirty="0">
                <a:latin typeface="Arial Black" pitchFamily="34" charset="0"/>
              </a:rPr>
              <a:t>lui tout l’édifice, bien coordonné, s’élève pour être un temple saint dans le Seigneur.</a:t>
            </a:r>
          </a:p>
          <a:p>
            <a:pPr algn="just"/>
            <a:endParaRPr lang="fr-FR" sz="3200" dirty="0">
              <a:latin typeface="Arial Black" pitchFamily="34" charset="0"/>
            </a:endParaRPr>
          </a:p>
          <a:p>
            <a:pPr algn="just"/>
            <a:r>
              <a:rPr lang="fr-FR" sz="3200" dirty="0" smtClean="0">
                <a:latin typeface="Arial Black" pitchFamily="34" charset="0"/>
              </a:rPr>
              <a:t>En </a:t>
            </a:r>
            <a:r>
              <a:rPr lang="fr-FR" sz="3200" dirty="0">
                <a:latin typeface="Arial Black" pitchFamily="34" charset="0"/>
              </a:rPr>
              <a:t>lui vous êtes aussi édifiés pour être une habitation de Dieu en Esprit.</a:t>
            </a:r>
          </a:p>
        </p:txBody>
      </p:sp>
    </p:spTree>
    <p:extLst>
      <p:ext uri="{BB962C8B-B14F-4D97-AF65-F5344CB8AC3E}">
        <p14:creationId xmlns:p14="http://schemas.microsoft.com/office/powerpoint/2010/main" val="2173866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4744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7624" y="1117918"/>
            <a:ext cx="6672688"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smtClean="0">
                <a:latin typeface="Arial Black" pitchFamily="34" charset="0"/>
              </a:rPr>
              <a:t>Je suis l’Eternel, ton Dieu, qui t’ai fait sortir du pays d’Egypte…</a:t>
            </a:r>
          </a:p>
        </p:txBody>
      </p:sp>
      <p:sp>
        <p:nvSpPr>
          <p:cNvPr id="5" name="Rectangle 4"/>
          <p:cNvSpPr/>
          <p:nvPr/>
        </p:nvSpPr>
        <p:spPr>
          <a:xfrm>
            <a:off x="136144" y="260648"/>
            <a:ext cx="8900352" cy="55399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000" dirty="0" smtClean="0">
                <a:latin typeface="Arial Black" pitchFamily="34" charset="0"/>
              </a:rPr>
              <a:t>Les paroles en relations avec Dieu</a:t>
            </a:r>
          </a:p>
        </p:txBody>
      </p:sp>
      <p:sp>
        <p:nvSpPr>
          <p:cNvPr id="8" name="Rectangle 7"/>
          <p:cNvSpPr/>
          <p:nvPr/>
        </p:nvSpPr>
        <p:spPr>
          <a:xfrm>
            <a:off x="136144" y="2276872"/>
            <a:ext cx="3571760"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n’auras pas d’autres dieux devant ma face.</a:t>
            </a:r>
          </a:p>
        </p:txBody>
      </p:sp>
      <p:sp>
        <p:nvSpPr>
          <p:cNvPr id="9" name="Rectangle 8"/>
          <p:cNvSpPr/>
          <p:nvPr/>
        </p:nvSpPr>
        <p:spPr>
          <a:xfrm>
            <a:off x="4716016" y="2276872"/>
            <a:ext cx="4155268"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ne te feras point d’image taillée… Tu ne te prosterneras point devant elles…</a:t>
            </a:r>
          </a:p>
        </p:txBody>
      </p:sp>
      <p:sp>
        <p:nvSpPr>
          <p:cNvPr id="10" name="Rectangle 9"/>
          <p:cNvSpPr/>
          <p:nvPr/>
        </p:nvSpPr>
        <p:spPr>
          <a:xfrm>
            <a:off x="136144" y="4581128"/>
            <a:ext cx="3571760"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ne prendras point le nom de l’Eternel, ton Dieu, en vain</a:t>
            </a:r>
          </a:p>
        </p:txBody>
      </p:sp>
      <p:sp>
        <p:nvSpPr>
          <p:cNvPr id="11" name="Rectangle 10"/>
          <p:cNvSpPr/>
          <p:nvPr/>
        </p:nvSpPr>
        <p:spPr>
          <a:xfrm>
            <a:off x="4716016" y="4564285"/>
            <a:ext cx="4155268"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Souviens-toi du jour du repos, pour le sanctifier.</a:t>
            </a:r>
          </a:p>
        </p:txBody>
      </p:sp>
    </p:spTree>
    <p:extLst>
      <p:ext uri="{BB962C8B-B14F-4D97-AF65-F5344CB8AC3E}">
        <p14:creationId xmlns:p14="http://schemas.microsoft.com/office/powerpoint/2010/main" val="69103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982" y="764704"/>
            <a:ext cx="8712968"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800" dirty="0" smtClean="0">
                <a:latin typeface="Arial Black" pitchFamily="34" charset="0"/>
              </a:rPr>
              <a:t>Exode 20.12:</a:t>
            </a:r>
          </a:p>
        </p:txBody>
      </p:sp>
      <p:sp>
        <p:nvSpPr>
          <p:cNvPr id="4" name="Rectangle 3"/>
          <p:cNvSpPr/>
          <p:nvPr/>
        </p:nvSpPr>
        <p:spPr>
          <a:xfrm>
            <a:off x="116732" y="2564904"/>
            <a:ext cx="8712968" cy="1569660"/>
          </a:xfrm>
          <a:prstGeom prst="rect">
            <a:avLst/>
          </a:prstGeom>
        </p:spPr>
        <p:txBody>
          <a:bodyPr wrap="square">
            <a:spAutoFit/>
          </a:bodyPr>
          <a:lstStyle/>
          <a:p>
            <a:pPr algn="just"/>
            <a:r>
              <a:rPr lang="fr-FR" sz="3200" dirty="0" smtClean="0">
                <a:latin typeface="Arial Black" pitchFamily="34" charset="0"/>
              </a:rPr>
              <a:t>Honore ton père et ta mère, afin que tes jours se prolongent dans le pays que l’Eternel, ton Dieu, te donne.</a:t>
            </a:r>
          </a:p>
        </p:txBody>
      </p:sp>
    </p:spTree>
    <p:extLst>
      <p:ext uri="{BB962C8B-B14F-4D97-AF65-F5344CB8AC3E}">
        <p14:creationId xmlns:p14="http://schemas.microsoft.com/office/powerpoint/2010/main" val="7382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732" y="549146"/>
            <a:ext cx="8712968" cy="4154984"/>
          </a:xfrm>
          <a:prstGeom prst="rect">
            <a:avLst/>
          </a:prstGeom>
        </p:spPr>
        <p:txBody>
          <a:bodyPr wrap="square">
            <a:spAutoFit/>
          </a:bodyPr>
          <a:lstStyle/>
          <a:p>
            <a:pPr algn="just"/>
            <a:r>
              <a:rPr lang="fr-FR" sz="3200" dirty="0" smtClean="0">
                <a:latin typeface="Arial Black" pitchFamily="34" charset="0"/>
              </a:rPr>
              <a:t>Deutéronome 5.16:</a:t>
            </a:r>
          </a:p>
          <a:p>
            <a:pPr algn="just"/>
            <a:r>
              <a:rPr lang="fr-FR" sz="3200" dirty="0" smtClean="0">
                <a:latin typeface="Arial Black" pitchFamily="34" charset="0"/>
              </a:rPr>
              <a:t>Honore ton père et ta mère, </a:t>
            </a:r>
            <a:r>
              <a:rPr lang="fr-FR" sz="4000" dirty="0" smtClean="0">
                <a:solidFill>
                  <a:srgbClr val="FFFF00"/>
                </a:solidFill>
                <a:latin typeface="Arial Black" pitchFamily="34" charset="0"/>
              </a:rPr>
              <a:t>comme l’Eternel, ton Dieu, te l’a ordonné</a:t>
            </a:r>
            <a:r>
              <a:rPr lang="fr-FR" sz="3200" dirty="0" smtClean="0">
                <a:latin typeface="Arial Black" pitchFamily="34" charset="0"/>
              </a:rPr>
              <a:t>, afin que tes jours se prolongent </a:t>
            </a:r>
            <a:r>
              <a:rPr lang="fr-FR" sz="4000" dirty="0" smtClean="0">
                <a:solidFill>
                  <a:srgbClr val="FFFF00"/>
                </a:solidFill>
                <a:latin typeface="Arial Black" pitchFamily="34" charset="0"/>
              </a:rPr>
              <a:t>et que tu sois heureux</a:t>
            </a:r>
            <a:r>
              <a:rPr lang="fr-FR" sz="3200" dirty="0" smtClean="0">
                <a:latin typeface="Arial Black" pitchFamily="34" charset="0"/>
              </a:rPr>
              <a:t> dans le pays que l’Eternel, ton Dieu, te donne.</a:t>
            </a:r>
            <a:endParaRPr lang="fr-FR" sz="3200" dirty="0">
              <a:latin typeface="Arial Black" pitchFamily="34" charset="0"/>
            </a:endParaRPr>
          </a:p>
        </p:txBody>
      </p:sp>
    </p:spTree>
    <p:extLst>
      <p:ext uri="{BB962C8B-B14F-4D97-AF65-F5344CB8AC3E}">
        <p14:creationId xmlns:p14="http://schemas.microsoft.com/office/powerpoint/2010/main" val="1207772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16" y="1628800"/>
            <a:ext cx="8712968" cy="1077218"/>
          </a:xfrm>
          <a:prstGeom prst="rect">
            <a:avLst/>
          </a:prstGeom>
        </p:spPr>
        <p:txBody>
          <a:bodyPr wrap="square">
            <a:spAutoFit/>
          </a:bodyPr>
          <a:lstStyle/>
          <a:p>
            <a:pPr algn="just"/>
            <a:r>
              <a:rPr lang="fr-FR" sz="3200" dirty="0" smtClean="0">
                <a:latin typeface="Arial Black" pitchFamily="34" charset="0"/>
              </a:rPr>
              <a:t>Ce n’est pas le terme « parents » qui est utilisé. </a:t>
            </a:r>
          </a:p>
        </p:txBody>
      </p:sp>
      <p:sp>
        <p:nvSpPr>
          <p:cNvPr id="5" name="Rectangle 4"/>
          <p:cNvSpPr/>
          <p:nvPr/>
        </p:nvSpPr>
        <p:spPr>
          <a:xfrm>
            <a:off x="197828" y="260648"/>
            <a:ext cx="871296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…ton </a:t>
            </a:r>
            <a:r>
              <a:rPr lang="fr-FR" sz="3200" dirty="0" smtClean="0">
                <a:latin typeface="Arial Black" pitchFamily="34" charset="0"/>
              </a:rPr>
              <a:t>père et ta mère…</a:t>
            </a:r>
          </a:p>
        </p:txBody>
      </p:sp>
      <p:sp>
        <p:nvSpPr>
          <p:cNvPr id="6" name="Rectangle 5"/>
          <p:cNvSpPr/>
          <p:nvPr/>
        </p:nvSpPr>
        <p:spPr>
          <a:xfrm>
            <a:off x="227554" y="3573016"/>
            <a:ext cx="8712968"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itchFamily="34" charset="0"/>
              </a:rPr>
              <a:t>La bible reconnait que le père et la mère ont rôle complémentaire</a:t>
            </a:r>
          </a:p>
        </p:txBody>
      </p:sp>
    </p:spTree>
    <p:extLst>
      <p:ext uri="{BB962C8B-B14F-4D97-AF65-F5344CB8AC3E}">
        <p14:creationId xmlns:p14="http://schemas.microsoft.com/office/powerpoint/2010/main" val="344779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96752"/>
            <a:ext cx="8712968" cy="5139869"/>
          </a:xfrm>
          <a:prstGeom prst="rect">
            <a:avLst/>
          </a:prstGeom>
        </p:spPr>
        <p:txBody>
          <a:bodyPr wrap="square">
            <a:spAutoFit/>
          </a:bodyPr>
          <a:lstStyle/>
          <a:p>
            <a:pPr algn="just"/>
            <a:r>
              <a:rPr lang="fr-FR" sz="3200" dirty="0" err="1" smtClean="0">
                <a:latin typeface="Arial Black" pitchFamily="34" charset="0"/>
              </a:rPr>
              <a:t>kabed</a:t>
            </a:r>
            <a:r>
              <a:rPr lang="fr-FR" sz="3200" dirty="0" smtClean="0">
                <a:latin typeface="Arial Black" pitchFamily="34" charset="0"/>
              </a:rPr>
              <a:t> (verbe hébreux) – vient de la racine </a:t>
            </a:r>
            <a:r>
              <a:rPr lang="fr-FR" sz="3200" dirty="0" err="1" smtClean="0">
                <a:latin typeface="Arial Black" pitchFamily="34" charset="0"/>
              </a:rPr>
              <a:t>kabod</a:t>
            </a:r>
            <a:r>
              <a:rPr lang="fr-FR" sz="3200" dirty="0" smtClean="0">
                <a:latin typeface="Arial Black" pitchFamily="34" charset="0"/>
              </a:rPr>
              <a:t> qui veut dire </a:t>
            </a:r>
            <a:r>
              <a:rPr lang="fr-FR" sz="4000" dirty="0" smtClean="0">
                <a:solidFill>
                  <a:srgbClr val="FFFF00"/>
                </a:solidFill>
                <a:latin typeface="Arial Black" pitchFamily="34" charset="0"/>
              </a:rPr>
              <a:t>le poids</a:t>
            </a:r>
            <a:r>
              <a:rPr lang="fr-FR" sz="3200" dirty="0" smtClean="0">
                <a:latin typeface="Arial Black" pitchFamily="34" charset="0"/>
              </a:rPr>
              <a:t>, la lourdeur.</a:t>
            </a:r>
          </a:p>
          <a:p>
            <a:pPr marL="457200" indent="-457200" algn="just">
              <a:buFont typeface="Wingdings" pitchFamily="2" charset="2"/>
              <a:buChar char="Ø"/>
            </a:pPr>
            <a:r>
              <a:rPr lang="fr-FR" sz="3200" dirty="0">
                <a:latin typeface="Arial Black" pitchFamily="34" charset="0"/>
              </a:rPr>
              <a:t>	</a:t>
            </a:r>
            <a:r>
              <a:rPr lang="fr-FR" sz="3200" dirty="0" smtClean="0">
                <a:latin typeface="Arial Black" pitchFamily="34" charset="0"/>
              </a:rPr>
              <a:t>être lourd, être pesant, être douloureux, être dur,</a:t>
            </a:r>
          </a:p>
          <a:p>
            <a:pPr marL="457200" indent="-457200" algn="just">
              <a:buFont typeface="Wingdings" pitchFamily="2" charset="2"/>
              <a:buChar char="Ø"/>
            </a:pPr>
            <a:r>
              <a:rPr lang="fr-FR" sz="3200" dirty="0" smtClean="0">
                <a:latin typeface="Arial Black" pitchFamily="34" charset="0"/>
              </a:rPr>
              <a:t>	être riche, être honorable, être glorieux, être honoré</a:t>
            </a:r>
          </a:p>
          <a:p>
            <a:pPr marL="457200" indent="-457200" algn="just">
              <a:buFont typeface="Wingdings" pitchFamily="2" charset="2"/>
              <a:buChar char="Ø"/>
            </a:pPr>
            <a:r>
              <a:rPr lang="fr-FR" sz="3200" dirty="0" smtClean="0">
                <a:latin typeface="Arial Black" pitchFamily="34" charset="0"/>
              </a:rPr>
              <a:t>	faire éclater la gloire, être glorifié, glorieux,</a:t>
            </a:r>
          </a:p>
          <a:p>
            <a:pPr marL="457200" indent="-457200" algn="just">
              <a:buFont typeface="Wingdings" pitchFamily="2" charset="2"/>
              <a:buChar char="Ø"/>
            </a:pPr>
            <a:r>
              <a:rPr lang="fr-FR" sz="3200" dirty="0" smtClean="0">
                <a:latin typeface="Arial Black" pitchFamily="34" charset="0"/>
              </a:rPr>
              <a:t>	traiter avec honneurs, hommages</a:t>
            </a:r>
          </a:p>
        </p:txBody>
      </p:sp>
      <p:sp>
        <p:nvSpPr>
          <p:cNvPr id="5" name="Rectangle 4"/>
          <p:cNvSpPr/>
          <p:nvPr/>
        </p:nvSpPr>
        <p:spPr>
          <a:xfrm>
            <a:off x="197828" y="260648"/>
            <a:ext cx="871296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Honorer: en hébreux</a:t>
            </a:r>
          </a:p>
        </p:txBody>
      </p:sp>
    </p:spTree>
    <p:extLst>
      <p:ext uri="{BB962C8B-B14F-4D97-AF65-F5344CB8AC3E}">
        <p14:creationId xmlns:p14="http://schemas.microsoft.com/office/powerpoint/2010/main" val="1028916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96752"/>
            <a:ext cx="8712968" cy="3785652"/>
          </a:xfrm>
          <a:prstGeom prst="rect">
            <a:avLst/>
          </a:prstGeom>
        </p:spPr>
        <p:txBody>
          <a:bodyPr wrap="square">
            <a:spAutoFit/>
          </a:bodyPr>
          <a:lstStyle/>
          <a:p>
            <a:pPr algn="just"/>
            <a:r>
              <a:rPr lang="fr-FR" sz="3200" dirty="0" smtClean="0">
                <a:latin typeface="Arial Black" pitchFamily="34" charset="0"/>
              </a:rPr>
              <a:t>Honorer : </a:t>
            </a:r>
            <a:r>
              <a:rPr lang="fr-FR" sz="3200" dirty="0" err="1" smtClean="0">
                <a:latin typeface="Arial Black" pitchFamily="34" charset="0"/>
              </a:rPr>
              <a:t>timao</a:t>
            </a:r>
            <a:r>
              <a:rPr lang="fr-FR" sz="3200" dirty="0" smtClean="0">
                <a:latin typeface="Arial Black" pitchFamily="34" charset="0"/>
              </a:rPr>
              <a:t> (Terme grec)</a:t>
            </a:r>
          </a:p>
          <a:p>
            <a:pPr marL="457200" indent="-457200" algn="just">
              <a:buFont typeface="Wingdings" pitchFamily="2" charset="2"/>
              <a:buChar char="Ø"/>
            </a:pPr>
            <a:r>
              <a:rPr lang="fr-FR" sz="3200" dirty="0" smtClean="0">
                <a:latin typeface="Arial Black" pitchFamily="34" charset="0"/>
              </a:rPr>
              <a:t>	estimer, honneurs, estimer, </a:t>
            </a:r>
            <a:r>
              <a:rPr lang="fr-FR" sz="4000" dirty="0" smtClean="0">
                <a:solidFill>
                  <a:srgbClr val="FFFF00"/>
                </a:solidFill>
                <a:latin typeface="Arial Black" pitchFamily="34" charset="0"/>
              </a:rPr>
              <a:t>fixer la valeur</a:t>
            </a:r>
            <a:r>
              <a:rPr lang="fr-FR" sz="3200" dirty="0" smtClean="0">
                <a:latin typeface="Arial Black" pitchFamily="34" charset="0"/>
              </a:rPr>
              <a:t>, pour la valeur de quelque chose qui nous appartient.</a:t>
            </a:r>
          </a:p>
          <a:p>
            <a:pPr algn="just"/>
            <a:endParaRPr lang="fr-FR" sz="3200" dirty="0" smtClean="0">
              <a:latin typeface="Arial Black" pitchFamily="34" charset="0"/>
            </a:endParaRPr>
          </a:p>
          <a:p>
            <a:pPr marL="457200" indent="-457200" algn="just">
              <a:buFont typeface="Wingdings" pitchFamily="2" charset="2"/>
              <a:buChar char="Ø"/>
            </a:pPr>
            <a:r>
              <a:rPr lang="fr-FR" sz="3200" dirty="0" smtClean="0">
                <a:latin typeface="Arial Black" pitchFamily="34" charset="0"/>
              </a:rPr>
              <a:t>	honorer, mettre à l’honneur, révérer, vénérer</a:t>
            </a:r>
          </a:p>
        </p:txBody>
      </p:sp>
      <p:sp>
        <p:nvSpPr>
          <p:cNvPr id="5" name="Rectangle 4"/>
          <p:cNvSpPr/>
          <p:nvPr/>
        </p:nvSpPr>
        <p:spPr>
          <a:xfrm>
            <a:off x="197828" y="260648"/>
            <a:ext cx="871296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Honorer: en grec</a:t>
            </a:r>
          </a:p>
        </p:txBody>
      </p:sp>
    </p:spTree>
    <p:extLst>
      <p:ext uri="{BB962C8B-B14F-4D97-AF65-F5344CB8AC3E}">
        <p14:creationId xmlns:p14="http://schemas.microsoft.com/office/powerpoint/2010/main" val="2491968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260648"/>
            <a:ext cx="8803292"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Faut-il respecter cette prescription?</a:t>
            </a:r>
            <a:endParaRPr lang="fr-FR" sz="3200" dirty="0" smtClean="0">
              <a:latin typeface="Arial Black" pitchFamily="34" charset="0"/>
            </a:endParaRPr>
          </a:p>
        </p:txBody>
      </p:sp>
      <p:sp>
        <p:nvSpPr>
          <p:cNvPr id="4" name="Rectangle 3"/>
          <p:cNvSpPr/>
          <p:nvPr/>
        </p:nvSpPr>
        <p:spPr>
          <a:xfrm>
            <a:off x="132686" y="1124744"/>
            <a:ext cx="8712968" cy="5016758"/>
          </a:xfrm>
          <a:prstGeom prst="rect">
            <a:avLst/>
          </a:prstGeom>
        </p:spPr>
        <p:txBody>
          <a:bodyPr wrap="square">
            <a:spAutoFit/>
          </a:bodyPr>
          <a:lstStyle/>
          <a:p>
            <a:pPr marL="457200" indent="-457200" algn="just">
              <a:buFont typeface="Wingdings" pitchFamily="2" charset="2"/>
              <a:buChar char="Ø"/>
            </a:pPr>
            <a:r>
              <a:rPr lang="fr-FR" sz="3200" dirty="0">
                <a:latin typeface="Arial Black" pitchFamily="34" charset="0"/>
              </a:rPr>
              <a:t>	</a:t>
            </a:r>
            <a:r>
              <a:rPr lang="fr-FR" sz="3200" dirty="0" smtClean="0">
                <a:latin typeface="Arial Black" pitchFamily="34" charset="0"/>
              </a:rPr>
              <a:t>Des conflits </a:t>
            </a:r>
            <a:r>
              <a:rPr lang="fr-FR" sz="3200" dirty="0">
                <a:latin typeface="Arial Black" pitchFamily="34" charset="0"/>
              </a:rPr>
              <a:t>des générations </a:t>
            </a:r>
            <a:r>
              <a:rPr lang="fr-FR" sz="3200" dirty="0" smtClean="0">
                <a:latin typeface="Arial Black" pitchFamily="34" charset="0"/>
              </a:rPr>
              <a:t>;</a:t>
            </a:r>
          </a:p>
          <a:p>
            <a:pPr algn="just"/>
            <a:endParaRPr lang="fr-FR" sz="3200" dirty="0">
              <a:latin typeface="Arial Black" pitchFamily="34" charset="0"/>
            </a:endParaRPr>
          </a:p>
          <a:p>
            <a:pPr marL="457200" indent="-457200" algn="just">
              <a:buFont typeface="Wingdings" pitchFamily="2" charset="2"/>
              <a:buChar char="Ø"/>
            </a:pPr>
            <a:r>
              <a:rPr lang="fr-FR" sz="3200" dirty="0">
                <a:latin typeface="Arial Black" pitchFamily="34" charset="0"/>
              </a:rPr>
              <a:t>	Des questions se posent lorsque les parents ne sont pas dignes d’être des </a:t>
            </a:r>
            <a:r>
              <a:rPr lang="fr-FR" sz="3200" dirty="0" smtClean="0">
                <a:latin typeface="Arial Black" pitchFamily="34" charset="0"/>
              </a:rPr>
              <a:t>parents:</a:t>
            </a:r>
          </a:p>
          <a:p>
            <a:pPr algn="just"/>
            <a:endParaRPr lang="fr-FR" sz="3200" dirty="0" smtClean="0">
              <a:latin typeface="Arial Black" pitchFamily="34" charset="0"/>
            </a:endParaRPr>
          </a:p>
          <a:p>
            <a:pPr marL="1371600" lvl="2" indent="-457200" algn="just">
              <a:buFont typeface="Arial" pitchFamily="34" charset="0"/>
              <a:buChar char="•"/>
            </a:pPr>
            <a:r>
              <a:rPr lang="fr-FR" sz="3200" dirty="0" smtClean="0">
                <a:latin typeface="Arial Black" pitchFamily="34" charset="0"/>
              </a:rPr>
              <a:t>lorsqu’ils </a:t>
            </a:r>
            <a:r>
              <a:rPr lang="fr-FR" sz="3200" dirty="0">
                <a:latin typeface="Arial Black" pitchFamily="34" charset="0"/>
              </a:rPr>
              <a:t>agissent avec </a:t>
            </a:r>
            <a:r>
              <a:rPr lang="fr-FR" sz="3200" dirty="0" smtClean="0">
                <a:latin typeface="Arial Black" pitchFamily="34" charset="0"/>
              </a:rPr>
              <a:t>violence,</a:t>
            </a:r>
          </a:p>
          <a:p>
            <a:pPr marL="1371600" lvl="2" indent="-457200" algn="just">
              <a:buFont typeface="Arial" pitchFamily="34" charset="0"/>
              <a:buChar char="•"/>
            </a:pPr>
            <a:r>
              <a:rPr lang="fr-FR" sz="3200" dirty="0" smtClean="0">
                <a:latin typeface="Arial Black" pitchFamily="34" charset="0"/>
              </a:rPr>
              <a:t>lorsqu’il </a:t>
            </a:r>
            <a:r>
              <a:rPr lang="fr-FR" sz="3200" dirty="0">
                <a:latin typeface="Arial Black" pitchFamily="34" charset="0"/>
              </a:rPr>
              <a:t>y a des </a:t>
            </a:r>
            <a:r>
              <a:rPr lang="fr-FR" sz="3200" dirty="0" smtClean="0">
                <a:latin typeface="Arial Black" pitchFamily="34" charset="0"/>
              </a:rPr>
              <a:t>conflits,</a:t>
            </a:r>
          </a:p>
          <a:p>
            <a:pPr marL="1371600" lvl="2" indent="-457200" algn="just">
              <a:buFont typeface="Arial" pitchFamily="34" charset="0"/>
              <a:buChar char="•"/>
            </a:pPr>
            <a:r>
              <a:rPr lang="fr-FR" sz="3200" dirty="0" smtClean="0">
                <a:latin typeface="Arial Black" pitchFamily="34" charset="0"/>
              </a:rPr>
              <a:t>des </a:t>
            </a:r>
            <a:r>
              <a:rPr lang="fr-FR" sz="3200" dirty="0">
                <a:latin typeface="Arial Black" pitchFamily="34" charset="0"/>
              </a:rPr>
              <a:t>problèmes d’incestes…</a:t>
            </a:r>
          </a:p>
        </p:txBody>
      </p:sp>
    </p:spTree>
    <p:extLst>
      <p:ext uri="{BB962C8B-B14F-4D97-AF65-F5344CB8AC3E}">
        <p14:creationId xmlns:p14="http://schemas.microsoft.com/office/powerpoint/2010/main" val="15428944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201</TotalTime>
  <Words>961</Words>
  <Application>Microsoft Office PowerPoint</Application>
  <PresentationFormat>Affichage à l'écran (4:3)</PresentationFormat>
  <Paragraphs>90</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Métro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Pasteur</dc:creator>
  <cp:lastModifiedBy>Pasteur</cp:lastModifiedBy>
  <cp:revision>17</cp:revision>
  <dcterms:created xsi:type="dcterms:W3CDTF">2013-06-09T03:52:24Z</dcterms:created>
  <dcterms:modified xsi:type="dcterms:W3CDTF">2013-06-09T07:55:47Z</dcterms:modified>
</cp:coreProperties>
</file>