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8.jpg" ContentType="image/pn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58"/>
  </p:notesMasterIdLst>
  <p:handoutMasterIdLst>
    <p:handoutMasterId r:id="rId59"/>
  </p:handoutMasterIdLst>
  <p:sldIdLst>
    <p:sldId id="257" r:id="rId2"/>
    <p:sldId id="342" r:id="rId3"/>
    <p:sldId id="407" r:id="rId4"/>
    <p:sldId id="417" r:id="rId5"/>
    <p:sldId id="343" r:id="rId6"/>
    <p:sldId id="399" r:id="rId7"/>
    <p:sldId id="445" r:id="rId8"/>
    <p:sldId id="419" r:id="rId9"/>
    <p:sldId id="334" r:id="rId10"/>
    <p:sldId id="400" r:id="rId11"/>
    <p:sldId id="401" r:id="rId12"/>
    <p:sldId id="402" r:id="rId13"/>
    <p:sldId id="403" r:id="rId14"/>
    <p:sldId id="404" r:id="rId15"/>
    <p:sldId id="405" r:id="rId16"/>
    <p:sldId id="406" r:id="rId17"/>
    <p:sldId id="409" r:id="rId18"/>
    <p:sldId id="408" r:id="rId19"/>
    <p:sldId id="410" r:id="rId20"/>
    <p:sldId id="411" r:id="rId21"/>
    <p:sldId id="412" r:id="rId22"/>
    <p:sldId id="413" r:id="rId23"/>
    <p:sldId id="414" r:id="rId24"/>
    <p:sldId id="415" r:id="rId25"/>
    <p:sldId id="416" r:id="rId26"/>
    <p:sldId id="420" r:id="rId27"/>
    <p:sldId id="421" r:id="rId28"/>
    <p:sldId id="422" r:id="rId29"/>
    <p:sldId id="423" r:id="rId30"/>
    <p:sldId id="425" r:id="rId31"/>
    <p:sldId id="424" r:id="rId32"/>
    <p:sldId id="446" r:id="rId33"/>
    <p:sldId id="426" r:id="rId34"/>
    <p:sldId id="427" r:id="rId35"/>
    <p:sldId id="428" r:id="rId36"/>
    <p:sldId id="447" r:id="rId37"/>
    <p:sldId id="429" r:id="rId38"/>
    <p:sldId id="430" r:id="rId39"/>
    <p:sldId id="431" r:id="rId40"/>
    <p:sldId id="432" r:id="rId41"/>
    <p:sldId id="433" r:id="rId42"/>
    <p:sldId id="434" r:id="rId43"/>
    <p:sldId id="435" r:id="rId44"/>
    <p:sldId id="436" r:id="rId45"/>
    <p:sldId id="438" r:id="rId46"/>
    <p:sldId id="437" r:id="rId47"/>
    <p:sldId id="439" r:id="rId48"/>
    <p:sldId id="448" r:id="rId49"/>
    <p:sldId id="440" r:id="rId50"/>
    <p:sldId id="441" r:id="rId51"/>
    <p:sldId id="442" r:id="rId52"/>
    <p:sldId id="443" r:id="rId53"/>
    <p:sldId id="450" r:id="rId54"/>
    <p:sldId id="449" r:id="rId55"/>
    <p:sldId id="451" r:id="rId56"/>
    <p:sldId id="258" r:id="rId5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00000"/>
    <a:srgbClr val="FF0000"/>
    <a:srgbClr val="F20000"/>
    <a:srgbClr val="990000"/>
    <a:srgbClr val="FF9933"/>
    <a:srgbClr val="006699"/>
    <a:srgbClr val="FFCC66"/>
    <a:srgbClr val="FF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2" autoAdjust="0"/>
    <p:restoredTop sz="95316" autoAdjust="0"/>
  </p:normalViewPr>
  <p:slideViewPr>
    <p:cSldViewPr>
      <p:cViewPr varScale="1">
        <p:scale>
          <a:sx n="72" d="100"/>
          <a:sy n="72" d="100"/>
        </p:scale>
        <p:origin x="1410" y="114"/>
      </p:cViewPr>
      <p:guideLst>
        <p:guide orient="horz" pos="2160"/>
        <p:guide pos="2880"/>
      </p:guideLst>
    </p:cSldViewPr>
  </p:slideViewPr>
  <p:outlineViewPr>
    <p:cViewPr>
      <p:scale>
        <a:sx n="33" d="100"/>
        <a:sy n="33" d="100"/>
      </p:scale>
      <p:origin x="0" y="-10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78F84F-A05B-4C4A-BCEF-77932C279CA1}" type="datetimeFigureOut">
              <a:rPr lang="fr-FR" smtClean="0"/>
              <a:t>13/05/2017</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58D0CE-6DE9-1A4B-9453-35816BC8E02C}" type="slidenum">
              <a:rPr lang="fr-FR" smtClean="0"/>
              <a:t>‹N°›</a:t>
            </a:fld>
            <a:endParaRPr lang="fr-FR"/>
          </a:p>
        </p:txBody>
      </p:sp>
    </p:spTree>
    <p:extLst>
      <p:ext uri="{BB962C8B-B14F-4D97-AF65-F5344CB8AC3E}">
        <p14:creationId xmlns:p14="http://schemas.microsoft.com/office/powerpoint/2010/main" val="1785006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244D4A-E252-498D-8EA5-F72583F3A325}" type="datetimeFigureOut">
              <a:rPr lang="fr-FR" smtClean="0"/>
              <a:t>13/05/2017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144423-3DEE-49B2-8941-0DE6285326D3}" type="slidenum">
              <a:rPr lang="fr-FR" smtClean="0"/>
              <a:t>‹N°›</a:t>
            </a:fld>
            <a:endParaRPr lang="fr-FR"/>
          </a:p>
        </p:txBody>
      </p:sp>
    </p:spTree>
    <p:extLst>
      <p:ext uri="{BB962C8B-B14F-4D97-AF65-F5344CB8AC3E}">
        <p14:creationId xmlns:p14="http://schemas.microsoft.com/office/powerpoint/2010/main" val="4077640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15</a:t>
            </a:fld>
            <a:endParaRPr lang="fr-FR"/>
          </a:p>
        </p:txBody>
      </p:sp>
    </p:spTree>
    <p:extLst>
      <p:ext uri="{BB962C8B-B14F-4D97-AF65-F5344CB8AC3E}">
        <p14:creationId xmlns:p14="http://schemas.microsoft.com/office/powerpoint/2010/main" val="287114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16</a:t>
            </a:fld>
            <a:endParaRPr lang="fr-FR"/>
          </a:p>
        </p:txBody>
      </p:sp>
    </p:spTree>
    <p:extLst>
      <p:ext uri="{BB962C8B-B14F-4D97-AF65-F5344CB8AC3E}">
        <p14:creationId xmlns:p14="http://schemas.microsoft.com/office/powerpoint/2010/main" val="53290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17</a:t>
            </a:fld>
            <a:endParaRPr lang="fr-FR"/>
          </a:p>
        </p:txBody>
      </p:sp>
    </p:spTree>
    <p:extLst>
      <p:ext uri="{BB962C8B-B14F-4D97-AF65-F5344CB8AC3E}">
        <p14:creationId xmlns:p14="http://schemas.microsoft.com/office/powerpoint/2010/main" val="1367059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18</a:t>
            </a:fld>
            <a:endParaRPr lang="fr-FR"/>
          </a:p>
        </p:txBody>
      </p:sp>
    </p:spTree>
    <p:extLst>
      <p:ext uri="{BB962C8B-B14F-4D97-AF65-F5344CB8AC3E}">
        <p14:creationId xmlns:p14="http://schemas.microsoft.com/office/powerpoint/2010/main" val="408384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19</a:t>
            </a:fld>
            <a:endParaRPr lang="fr-FR"/>
          </a:p>
        </p:txBody>
      </p:sp>
    </p:spTree>
    <p:extLst>
      <p:ext uri="{BB962C8B-B14F-4D97-AF65-F5344CB8AC3E}">
        <p14:creationId xmlns:p14="http://schemas.microsoft.com/office/powerpoint/2010/main" val="415149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20</a:t>
            </a:fld>
            <a:endParaRPr lang="fr-FR"/>
          </a:p>
        </p:txBody>
      </p:sp>
    </p:spTree>
    <p:extLst>
      <p:ext uri="{BB962C8B-B14F-4D97-AF65-F5344CB8AC3E}">
        <p14:creationId xmlns:p14="http://schemas.microsoft.com/office/powerpoint/2010/main" val="210489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144423-3DEE-49B2-8941-0DE6285326D3}" type="slidenum">
              <a:rPr lang="fr-FR" smtClean="0"/>
              <a:t>24</a:t>
            </a:fld>
            <a:endParaRPr lang="fr-FR"/>
          </a:p>
        </p:txBody>
      </p:sp>
    </p:spTree>
    <p:extLst>
      <p:ext uri="{BB962C8B-B14F-4D97-AF65-F5344CB8AC3E}">
        <p14:creationId xmlns:p14="http://schemas.microsoft.com/office/powerpoint/2010/main" val="80981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15" name="Date Placeholder 14"/>
          <p:cNvSpPr>
            <a:spLocks noGrp="1"/>
          </p:cNvSpPr>
          <p:nvPr>
            <p:ph type="dt" sz="half" idx="10"/>
          </p:nvPr>
        </p:nvSpPr>
        <p:spPr/>
        <p:txBody>
          <a:bodyPr/>
          <a:lstStyle/>
          <a:p>
            <a:fld id="{DEC18328-42C5-4B0E-A9C2-7DDB2042D2DB}" type="datetimeFigureOut">
              <a:rPr lang="fr-FR" smtClean="0"/>
              <a:t>13/05/2017</a:t>
            </a:fld>
            <a:endParaRPr lang="fr-FR"/>
          </a:p>
        </p:txBody>
      </p:sp>
      <p:sp>
        <p:nvSpPr>
          <p:cNvPr id="16" name="Slide Number Placeholder 15"/>
          <p:cNvSpPr>
            <a:spLocks noGrp="1"/>
          </p:cNvSpPr>
          <p:nvPr>
            <p:ph type="sldNum" sz="quarter" idx="11"/>
          </p:nvPr>
        </p:nvSpPr>
        <p:spPr/>
        <p:txBody>
          <a:bodyPr/>
          <a:lstStyle/>
          <a:p>
            <a:fld id="{CE1FA2C8-F03B-4495-AD5A-E1854FCBF800}" type="slidenum">
              <a:rPr lang="fr-FR" smtClean="0"/>
              <a:t>‹N°›</a:t>
            </a:fld>
            <a:endParaRPr lang="fr-FR"/>
          </a:p>
        </p:txBody>
      </p:sp>
      <p:sp>
        <p:nvSpPr>
          <p:cNvPr id="17" name="Footer Placeholder 16"/>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EC18328-42C5-4B0E-A9C2-7DDB2042D2DB}" type="datetimeFigureOut">
              <a:rPr lang="fr-FR" smtClean="0"/>
              <a:t>13/05/2017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1FA2C8-F03B-4495-AD5A-E1854FCBF800}"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C18328-42C5-4B0E-A9C2-7DDB2042D2DB}" type="datetimeFigureOut">
              <a:rPr lang="fr-FR" smtClean="0"/>
              <a:t>13/05/2017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1FA2C8-F03B-4495-AD5A-E1854FCBF800}"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Title 12"/>
          <p:cNvSpPr>
            <a:spLocks noGrp="1"/>
          </p:cNvSpPr>
          <p:nvPr>
            <p:ph type="title"/>
          </p:nvPr>
        </p:nvSpPr>
        <p:spPr/>
        <p:txBody>
          <a:bodyPr/>
          <a:lstStyle/>
          <a:p>
            <a:r>
              <a:rPr lang="fr-FR"/>
              <a:t>Modifiez le style du titre</a:t>
            </a:r>
            <a:endParaRPr lang="en-US"/>
          </a:p>
        </p:txBody>
      </p:sp>
      <p:sp>
        <p:nvSpPr>
          <p:cNvPr id="14" name="Date Placeholder 13"/>
          <p:cNvSpPr>
            <a:spLocks noGrp="1"/>
          </p:cNvSpPr>
          <p:nvPr>
            <p:ph type="dt" sz="half" idx="10"/>
          </p:nvPr>
        </p:nvSpPr>
        <p:spPr/>
        <p:txBody>
          <a:bodyPr/>
          <a:lstStyle/>
          <a:p>
            <a:fld id="{DEC18328-42C5-4B0E-A9C2-7DDB2042D2DB}" type="datetimeFigureOut">
              <a:rPr lang="fr-FR" smtClean="0"/>
              <a:t>13/05/2017</a:t>
            </a:fld>
            <a:endParaRPr lang="fr-FR"/>
          </a:p>
        </p:txBody>
      </p:sp>
      <p:sp>
        <p:nvSpPr>
          <p:cNvPr id="15" name="Slide Number Placeholder 14"/>
          <p:cNvSpPr>
            <a:spLocks noGrp="1"/>
          </p:cNvSpPr>
          <p:nvPr>
            <p:ph type="sldNum" sz="quarter" idx="11"/>
          </p:nvPr>
        </p:nvSpPr>
        <p:spPr/>
        <p:txBody>
          <a:bodyPr/>
          <a:lstStyle/>
          <a:p>
            <a:fld id="{CE1FA2C8-F03B-4495-AD5A-E1854FCBF800}" type="slidenum">
              <a:rPr lang="fr-FR" smtClean="0"/>
              <a:t>‹N°›</a:t>
            </a:fld>
            <a:endParaRPr lang="fr-FR"/>
          </a:p>
        </p:txBody>
      </p:sp>
      <p:sp>
        <p:nvSpPr>
          <p:cNvPr id="16" name="Footer Placeholder 15"/>
          <p:cNvSpPr>
            <a:spLocks noGrp="1"/>
          </p:cNvSpPr>
          <p:nvPr>
            <p:ph type="ftr" sz="quarter" idx="12"/>
          </p:nvPr>
        </p:nvSpPr>
        <p:spPr/>
        <p:txBody>
          <a:body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12" name="Date Placeholder 11"/>
          <p:cNvSpPr>
            <a:spLocks noGrp="1"/>
          </p:cNvSpPr>
          <p:nvPr>
            <p:ph type="dt" sz="half" idx="10"/>
          </p:nvPr>
        </p:nvSpPr>
        <p:spPr/>
        <p:txBody>
          <a:bodyPr/>
          <a:lstStyle/>
          <a:p>
            <a:fld id="{DEC18328-42C5-4B0E-A9C2-7DDB2042D2DB}" type="datetimeFigureOut">
              <a:rPr lang="fr-FR" smtClean="0"/>
              <a:t>13/05/2017</a:t>
            </a:fld>
            <a:endParaRPr lang="fr-FR"/>
          </a:p>
        </p:txBody>
      </p:sp>
      <p:sp>
        <p:nvSpPr>
          <p:cNvPr id="13" name="Slide Number Placeholder 12"/>
          <p:cNvSpPr>
            <a:spLocks noGrp="1"/>
          </p:cNvSpPr>
          <p:nvPr>
            <p:ph type="sldNum" sz="quarter" idx="11"/>
          </p:nvPr>
        </p:nvSpPr>
        <p:spPr/>
        <p:txBody>
          <a:bodyPr/>
          <a:lstStyle/>
          <a:p>
            <a:fld id="{CE1FA2C8-F03B-4495-AD5A-E1854FCBF800}" type="slidenum">
              <a:rPr lang="fr-FR" smtClean="0"/>
              <a:t>‹N°›</a:t>
            </a:fld>
            <a:endParaRPr lang="fr-FR"/>
          </a:p>
        </p:txBody>
      </p:sp>
      <p:sp>
        <p:nvSpPr>
          <p:cNvPr id="14" name="Footer Placeholder 13"/>
          <p:cNvSpPr>
            <a:spLocks noGrp="1"/>
          </p:cNvSpPr>
          <p:nvPr>
            <p:ph type="ftr" sz="quarter" idx="12"/>
          </p:nvPr>
        </p:nvSpPr>
        <p:spPr/>
        <p:txBody>
          <a:bodyPr/>
          <a:lstStyle/>
          <a:p>
            <a:endParaRPr lang="fr-F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fr-FR"/>
              <a:t>Modifiez le style du titre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EC18328-42C5-4B0E-A9C2-7DDB2042D2DB}" type="datetimeFigureOut">
              <a:rPr lang="fr-FR" smtClean="0"/>
              <a:t>13/05/2017</a:t>
            </a:fld>
            <a:endParaRPr lang="fr-FR"/>
          </a:p>
        </p:txBody>
      </p:sp>
      <p:sp>
        <p:nvSpPr>
          <p:cNvPr id="9" name="Slide Number Placeholder 8"/>
          <p:cNvSpPr>
            <a:spLocks noGrp="1"/>
          </p:cNvSpPr>
          <p:nvPr>
            <p:ph type="sldNum" sz="quarter" idx="11"/>
          </p:nvPr>
        </p:nvSpPr>
        <p:spPr/>
        <p:txBody>
          <a:bodyPr/>
          <a:lstStyle/>
          <a:p>
            <a:fld id="{CE1FA2C8-F03B-4495-AD5A-E1854FCBF800}" type="slidenum">
              <a:rPr lang="fr-FR" smtClean="0"/>
              <a:t>‹N°›</a:t>
            </a:fld>
            <a:endParaRPr lang="fr-FR"/>
          </a:p>
        </p:txBody>
      </p:sp>
      <p:sp>
        <p:nvSpPr>
          <p:cNvPr id="10" name="Footer Placeholder 9"/>
          <p:cNvSpPr>
            <a:spLocks noGrp="1"/>
          </p:cNvSpPr>
          <p:nvPr>
            <p:ph type="ftr" sz="quarter" idx="12"/>
          </p:nvPr>
        </p:nvSpPr>
        <p:spPr/>
        <p:txBody>
          <a:bodyPr/>
          <a:lstStyle/>
          <a:p>
            <a:endParaRPr lang="fr-FR"/>
          </a:p>
        </p:txBody>
      </p:sp>
      <p:sp>
        <p:nvSpPr>
          <p:cNvPr id="11" name="Title 10"/>
          <p:cNvSpPr>
            <a:spLocks noGrp="1"/>
          </p:cNvSpPr>
          <p:nvPr>
            <p:ph type="title"/>
          </p:nvPr>
        </p:nvSpPr>
        <p:spPr/>
        <p:txBody>
          <a:bodyPr/>
          <a:lstStyle/>
          <a:p>
            <a:r>
              <a:rPr lang="fr-FR"/>
              <a:t>Modifiez le style du titre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fr-FR"/>
              <a:t>Modifiez le style du titre</a:t>
            </a:r>
            <a:endParaRPr lang="en-US" dirty="0"/>
          </a:p>
        </p:txBody>
      </p:sp>
      <p:sp>
        <p:nvSpPr>
          <p:cNvPr id="14" name="Date Placeholder 13"/>
          <p:cNvSpPr>
            <a:spLocks noGrp="1"/>
          </p:cNvSpPr>
          <p:nvPr>
            <p:ph type="dt" sz="half" idx="10"/>
          </p:nvPr>
        </p:nvSpPr>
        <p:spPr/>
        <p:txBody>
          <a:bodyPr/>
          <a:lstStyle/>
          <a:p>
            <a:fld id="{DEC18328-42C5-4B0E-A9C2-7DDB2042D2DB}" type="datetimeFigureOut">
              <a:rPr lang="fr-FR" smtClean="0"/>
              <a:t>13/05/2017</a:t>
            </a:fld>
            <a:endParaRPr lang="fr-FR"/>
          </a:p>
        </p:txBody>
      </p:sp>
      <p:sp>
        <p:nvSpPr>
          <p:cNvPr id="15" name="Slide Number Placeholder 14"/>
          <p:cNvSpPr>
            <a:spLocks noGrp="1"/>
          </p:cNvSpPr>
          <p:nvPr>
            <p:ph type="sldNum" sz="quarter" idx="11"/>
          </p:nvPr>
        </p:nvSpPr>
        <p:spPr/>
        <p:txBody>
          <a:bodyPr/>
          <a:lstStyle/>
          <a:p>
            <a:fld id="{CE1FA2C8-F03B-4495-AD5A-E1854FCBF800}" type="slidenum">
              <a:rPr lang="fr-FR" smtClean="0"/>
              <a:t>‹N°›</a:t>
            </a:fld>
            <a:endParaRPr lang="fr-FR"/>
          </a:p>
        </p:txBody>
      </p:sp>
      <p:sp>
        <p:nvSpPr>
          <p:cNvPr id="16" name="Footer Placeholder 15"/>
          <p:cNvSpPr>
            <a:spLocks noGrp="1"/>
          </p:cNvSpPr>
          <p:nvPr>
            <p:ph type="ftr" sz="quarter" idx="12"/>
          </p:nvPr>
        </p:nvSpPr>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a:p>
        </p:txBody>
      </p:sp>
      <p:sp>
        <p:nvSpPr>
          <p:cNvPr id="7" name="Date Placeholder 6"/>
          <p:cNvSpPr>
            <a:spLocks noGrp="1"/>
          </p:cNvSpPr>
          <p:nvPr>
            <p:ph type="dt" sz="half" idx="10"/>
          </p:nvPr>
        </p:nvSpPr>
        <p:spPr/>
        <p:txBody>
          <a:bodyPr/>
          <a:lstStyle/>
          <a:p>
            <a:fld id="{DEC18328-42C5-4B0E-A9C2-7DDB2042D2DB}" type="datetimeFigureOut">
              <a:rPr lang="fr-FR" smtClean="0"/>
              <a:t>13/05/2017</a:t>
            </a:fld>
            <a:endParaRPr lang="fr-FR"/>
          </a:p>
        </p:txBody>
      </p:sp>
      <p:sp>
        <p:nvSpPr>
          <p:cNvPr id="8" name="Slide Number Placeholder 7"/>
          <p:cNvSpPr>
            <a:spLocks noGrp="1"/>
          </p:cNvSpPr>
          <p:nvPr>
            <p:ph type="sldNum" sz="quarter" idx="11"/>
          </p:nvPr>
        </p:nvSpPr>
        <p:spPr/>
        <p:txBody>
          <a:bodyPr/>
          <a:lstStyle/>
          <a:p>
            <a:fld id="{CE1FA2C8-F03B-4495-AD5A-E1854FCBF800}"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EC18328-42C5-4B0E-A9C2-7DDB2042D2DB}" type="datetimeFigureOut">
              <a:rPr lang="fr-FR" smtClean="0"/>
              <a:t>13/05/2017</a:t>
            </a:fld>
            <a:endParaRPr lang="fr-FR"/>
          </a:p>
        </p:txBody>
      </p:sp>
      <p:sp>
        <p:nvSpPr>
          <p:cNvPr id="6" name="Slide Number Placeholder 5"/>
          <p:cNvSpPr>
            <a:spLocks noGrp="1"/>
          </p:cNvSpPr>
          <p:nvPr>
            <p:ph type="sldNum" sz="quarter" idx="11"/>
          </p:nvPr>
        </p:nvSpPr>
        <p:spPr/>
        <p:txBody>
          <a:bodyPr/>
          <a:lstStyle/>
          <a:p>
            <a:fld id="{CE1FA2C8-F03B-4495-AD5A-E1854FCBF800}" type="slidenum">
              <a:rPr lang="fr-FR" smtClean="0"/>
              <a:t>‹N°›</a:t>
            </a:fld>
            <a:endParaRPr lang="fr-FR"/>
          </a:p>
        </p:txBody>
      </p:sp>
      <p:sp>
        <p:nvSpPr>
          <p:cNvPr id="7" name="Footer Placeholder 6"/>
          <p:cNvSpPr>
            <a:spLocks noGrp="1"/>
          </p:cNvSpPr>
          <p:nvPr>
            <p:ph type="ftr" sz="quarter" idx="12"/>
          </p:nvPr>
        </p:nvSpPr>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5" name="Date Placeholder 14"/>
          <p:cNvSpPr>
            <a:spLocks noGrp="1"/>
          </p:cNvSpPr>
          <p:nvPr>
            <p:ph type="dt" sz="half" idx="10"/>
          </p:nvPr>
        </p:nvSpPr>
        <p:spPr/>
        <p:txBody>
          <a:bodyPr/>
          <a:lstStyle/>
          <a:p>
            <a:fld id="{DEC18328-42C5-4B0E-A9C2-7DDB2042D2DB}" type="datetimeFigureOut">
              <a:rPr lang="fr-FR" smtClean="0"/>
              <a:t>13/05/2017</a:t>
            </a:fld>
            <a:endParaRPr lang="fr-FR"/>
          </a:p>
        </p:txBody>
      </p:sp>
      <p:sp>
        <p:nvSpPr>
          <p:cNvPr id="16" name="Slide Number Placeholder 15"/>
          <p:cNvSpPr>
            <a:spLocks noGrp="1"/>
          </p:cNvSpPr>
          <p:nvPr>
            <p:ph type="sldNum" sz="quarter" idx="11"/>
          </p:nvPr>
        </p:nvSpPr>
        <p:spPr/>
        <p:txBody>
          <a:bodyPr/>
          <a:lstStyle/>
          <a:p>
            <a:fld id="{CE1FA2C8-F03B-4495-AD5A-E1854FCBF800}" type="slidenum">
              <a:rPr lang="fr-FR" smtClean="0"/>
              <a:t>‹N°›</a:t>
            </a:fld>
            <a:endParaRPr lang="fr-FR"/>
          </a:p>
        </p:txBody>
      </p:sp>
      <p:sp>
        <p:nvSpPr>
          <p:cNvPr id="17" name="Footer Placeholder 16"/>
          <p:cNvSpPr>
            <a:spLocks noGrp="1"/>
          </p:cNvSpPr>
          <p:nvPr>
            <p:ph type="ftr" sz="quarter" idx="12"/>
          </p:nvPr>
        </p:nvSpPr>
        <p:spPr/>
        <p:txBody>
          <a:bodyPr/>
          <a:lstStyle/>
          <a:p>
            <a:endParaRPr lang="fr-FR"/>
          </a:p>
        </p:txBody>
      </p:sp>
      <p:sp>
        <p:nvSpPr>
          <p:cNvPr id="18" name="Title 17"/>
          <p:cNvSpPr>
            <a:spLocks noGrp="1"/>
          </p:cNvSpPr>
          <p:nvPr>
            <p:ph type="title"/>
          </p:nvPr>
        </p:nvSpPr>
        <p:spPr/>
        <p:txBody>
          <a:bodyPr/>
          <a:lstStyle/>
          <a:p>
            <a:r>
              <a:rPr lang="fr-FR"/>
              <a:t>Modifiez le style du titre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fr-FR"/>
              <a:t>Modifiez le style du titre</a:t>
            </a:r>
            <a:endParaRPr lang="en-US"/>
          </a:p>
        </p:txBody>
      </p:sp>
      <p:sp>
        <p:nvSpPr>
          <p:cNvPr id="13" name="Date Placeholder 12"/>
          <p:cNvSpPr>
            <a:spLocks noGrp="1"/>
          </p:cNvSpPr>
          <p:nvPr>
            <p:ph type="dt" sz="half" idx="10"/>
          </p:nvPr>
        </p:nvSpPr>
        <p:spPr/>
        <p:txBody>
          <a:bodyPr/>
          <a:lstStyle/>
          <a:p>
            <a:fld id="{DEC18328-42C5-4B0E-A9C2-7DDB2042D2DB}" type="datetimeFigureOut">
              <a:rPr lang="fr-FR" smtClean="0"/>
              <a:t>13/05/2017</a:t>
            </a:fld>
            <a:endParaRPr lang="fr-FR"/>
          </a:p>
        </p:txBody>
      </p:sp>
      <p:sp>
        <p:nvSpPr>
          <p:cNvPr id="14" name="Slide Number Placeholder 13"/>
          <p:cNvSpPr>
            <a:spLocks noGrp="1"/>
          </p:cNvSpPr>
          <p:nvPr>
            <p:ph type="sldNum" sz="quarter" idx="11"/>
          </p:nvPr>
        </p:nvSpPr>
        <p:spPr/>
        <p:txBody>
          <a:bodyPr/>
          <a:lstStyle/>
          <a:p>
            <a:fld id="{CE1FA2C8-F03B-4495-AD5A-E1854FCBF800}" type="slidenum">
              <a:rPr lang="fr-FR" smtClean="0"/>
              <a:t>‹N°›</a:t>
            </a:fld>
            <a:endParaRPr lang="fr-FR"/>
          </a:p>
        </p:txBody>
      </p:sp>
      <p:sp>
        <p:nvSpPr>
          <p:cNvPr id="15" name="Footer Placeholder 14"/>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DEC18328-42C5-4B0E-A9C2-7DDB2042D2DB}" type="datetimeFigureOut">
              <a:rPr lang="fr-FR" smtClean="0"/>
              <a:t>13/05/2017</a:t>
            </a:fld>
            <a:endParaRPr lang="fr-F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fr-F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CE1FA2C8-F03B-4495-AD5A-E1854FCBF800}"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9.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008" y="-5730"/>
            <a:ext cx="9216008" cy="6885384"/>
          </a:xfrm>
          <a:prstGeom prst="rect">
            <a:avLst/>
          </a:prstGeom>
          <a:gradFill flip="none" rotWithShape="1">
            <a:gsLst>
              <a:gs pos="0">
                <a:srgbClr val="800000"/>
              </a:gs>
              <a:gs pos="35000">
                <a:srgbClr val="990000"/>
              </a:gs>
              <a:gs pos="34000">
                <a:srgbClr val="960000"/>
              </a:gs>
              <a:gs pos="69000">
                <a:srgbClr val="FF9933"/>
              </a:gs>
              <a:gs pos="95000">
                <a:srgbClr val="FFCC6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txBox="1">
            <a:spLocks/>
          </p:cNvSpPr>
          <p:nvPr/>
        </p:nvSpPr>
        <p:spPr>
          <a:xfrm>
            <a:off x="611560" y="1757958"/>
            <a:ext cx="7920880" cy="2031082"/>
          </a:xfrm>
          <a:prstGeom prst="rect">
            <a:avLst/>
          </a:prstGeom>
          <a:effectLst>
            <a:outerShdw blurRad="50800" dist="50800" dir="5400000" algn="ctr" rotWithShape="0">
              <a:srgbClr val="000000">
                <a:alpha val="40000"/>
              </a:srgbClr>
            </a:outerShdw>
          </a:effectLst>
        </p:spPr>
        <p:txBody>
          <a:bodyPr vert="horz" lIns="91440" tIns="45720" rIns="91440" bIns="45720" rtlCol="0" anchor="b">
            <a:prstTxWarp prst="textPlain">
              <a:avLst/>
            </a:prstTxWarp>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6600" dirty="0">
                <a:ln w="18415" cmpd="sng">
                  <a:solidFill>
                    <a:srgbClr val="FFFFFF"/>
                  </a:solidFill>
                  <a:prstDash val="solid"/>
                </a:ln>
                <a:solidFill>
                  <a:srgbClr val="FFFFFF"/>
                </a:solidFill>
                <a:effectLst>
                  <a:outerShdw blurRad="50800" dist="190500" dir="2400000" algn="tl" rotWithShape="0">
                    <a:prstClr val="black">
                      <a:alpha val="45000"/>
                    </a:prstClr>
                  </a:outerShdw>
                </a:effectLst>
                <a:latin typeface="Arial Black" panose="020B0A04020102020204" pitchFamily="34" charset="0"/>
              </a:rPr>
              <a:t>La fin des temps</a:t>
            </a:r>
          </a:p>
        </p:txBody>
      </p:sp>
      <p:sp>
        <p:nvSpPr>
          <p:cNvPr id="5" name="Rectangle 4"/>
          <p:cNvSpPr/>
          <p:nvPr/>
        </p:nvSpPr>
        <p:spPr>
          <a:xfrm>
            <a:off x="-36512" y="4035954"/>
            <a:ext cx="9217024" cy="95410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4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à la lumière de la Bible</a:t>
            </a:r>
          </a:p>
        </p:txBody>
      </p:sp>
    </p:spTree>
    <p:extLst>
      <p:ext uri="{BB962C8B-B14F-4D97-AF65-F5344CB8AC3E}">
        <p14:creationId xmlns:p14="http://schemas.microsoft.com/office/powerpoint/2010/main" val="18868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L’attente du retour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 Jésus</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a. La promesse</a:t>
            </a:r>
          </a:p>
        </p:txBody>
      </p:sp>
      <p:sp>
        <p:nvSpPr>
          <p:cNvPr id="11" name="Espace réservé du contenu 2"/>
          <p:cNvSpPr txBox="1">
            <a:spLocks/>
          </p:cNvSpPr>
          <p:nvPr/>
        </p:nvSpPr>
        <p:spPr>
          <a:xfrm>
            <a:off x="1115616" y="3789040"/>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err="1">
                <a:effectLst/>
              </a:rPr>
              <a:t>Jn</a:t>
            </a:r>
            <a:r>
              <a:rPr lang="fr-FR" altLang="fr-FR" sz="3000" dirty="0">
                <a:effectLst/>
              </a:rPr>
              <a:t> 14.2-3 : « </a:t>
            </a:r>
            <a:r>
              <a:rPr lang="fr-FR" sz="3000" dirty="0">
                <a:effectLst/>
              </a:rPr>
              <a:t>Je vais vous préparer une place. Et lorsque je m’en serai allé et que je vous aurai préparé une place, </a:t>
            </a:r>
            <a:r>
              <a:rPr lang="fr-FR" sz="3000" b="1" dirty="0">
                <a:solidFill>
                  <a:srgbClr val="FFFF00"/>
                </a:solidFill>
                <a:effectLst/>
              </a:rPr>
              <a:t>je reviendrai</a:t>
            </a:r>
            <a:r>
              <a:rPr lang="fr-FR" sz="3000" dirty="0">
                <a:effectLst/>
              </a:rPr>
              <a:t> et je vous prendrai avec moi, afin que là où je suis, vous y soyez aussi.</a:t>
            </a:r>
            <a:r>
              <a:rPr lang="fr-FR" altLang="fr-FR" sz="3000" dirty="0">
                <a:effectLst/>
              </a:rPr>
              <a:t>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81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L’attente du retour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 Jésus</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b. La date</a:t>
            </a:r>
          </a:p>
        </p:txBody>
      </p:sp>
      <p:sp>
        <p:nvSpPr>
          <p:cNvPr id="11" name="Espace réservé du contenu 2"/>
          <p:cNvSpPr txBox="1">
            <a:spLocks/>
          </p:cNvSpPr>
          <p:nvPr/>
        </p:nvSpPr>
        <p:spPr>
          <a:xfrm>
            <a:off x="1115616" y="3068960"/>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Mt 24.36 : « </a:t>
            </a:r>
            <a:r>
              <a:rPr lang="fr-FR" sz="3000" dirty="0">
                <a:effectLst/>
              </a:rPr>
              <a:t>Pour ce qui est du jour et de l’heure, personne ne le sait, ni les anges des cieux, ni le Fils, </a:t>
            </a:r>
            <a:r>
              <a:rPr lang="fr-FR" sz="3000" b="1" dirty="0">
                <a:solidFill>
                  <a:srgbClr val="FFFF00"/>
                </a:solidFill>
                <a:effectLst/>
              </a:rPr>
              <a:t>mais le Père seul</a:t>
            </a:r>
            <a:r>
              <a:rPr lang="fr-FR" sz="3000" dirty="0">
                <a:effectLst/>
              </a:rPr>
              <a:t>. </a:t>
            </a:r>
            <a:r>
              <a:rPr lang="fr-FR" altLang="fr-FR" sz="3000" dirty="0">
                <a:effectLst/>
              </a:rPr>
              <a:t>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42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L’attente du retour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 Jésus</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c. Il tarde selon les moqueurs</a:t>
            </a:r>
          </a:p>
        </p:txBody>
      </p:sp>
      <p:sp>
        <p:nvSpPr>
          <p:cNvPr id="11" name="Espace réservé du contenu 2"/>
          <p:cNvSpPr txBox="1">
            <a:spLocks/>
          </p:cNvSpPr>
          <p:nvPr/>
        </p:nvSpPr>
        <p:spPr>
          <a:xfrm>
            <a:off x="1115616" y="4005064"/>
            <a:ext cx="7704856"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2 P 3.3-4 : </a:t>
            </a:r>
            <a:r>
              <a:rPr lang="fr-FR" sz="3000" dirty="0">
                <a:effectLst/>
              </a:rPr>
              <a:t>« Dans les derniers jours, il viendra des moqueurs avec leurs railleries, et marchant selon leurs propres convoitises. Ils disent : </a:t>
            </a:r>
            <a:r>
              <a:rPr lang="fr-FR" sz="3000" b="1" dirty="0">
                <a:solidFill>
                  <a:srgbClr val="FFFF00"/>
                </a:solidFill>
                <a:effectLst/>
              </a:rPr>
              <a:t>Où est la promesse de son avènement ?</a:t>
            </a:r>
            <a:r>
              <a:rPr lang="fr-FR" sz="3000" dirty="0">
                <a:effectLst/>
              </a:rPr>
              <a:t> Car, depuis que les pères sont morts, tout demeure comme dès le commencement de la création. </a:t>
            </a:r>
            <a:r>
              <a:rPr lang="fr-FR" altLang="fr-FR" sz="3000" dirty="0">
                <a:effectLst/>
              </a:rPr>
              <a:t>»</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60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L’attente du retour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 Jésus</a:t>
            </a:r>
          </a:p>
        </p:txBody>
      </p:sp>
      <p:sp>
        <p:nvSpPr>
          <p:cNvPr id="8" name="Espace réservé du contenu 2"/>
          <p:cNvSpPr>
            <a:spLocks noGrp="1"/>
          </p:cNvSpPr>
          <p:nvPr>
            <p:ph idx="1"/>
          </p:nvPr>
        </p:nvSpPr>
        <p:spPr>
          <a:xfrm>
            <a:off x="848816" y="1916832"/>
            <a:ext cx="8295184"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d. Il vient bientôt selon les Ecritures</a:t>
            </a:r>
          </a:p>
        </p:txBody>
      </p:sp>
      <p:sp>
        <p:nvSpPr>
          <p:cNvPr id="11" name="Espace réservé du contenu 2"/>
          <p:cNvSpPr txBox="1">
            <a:spLocks/>
          </p:cNvSpPr>
          <p:nvPr/>
        </p:nvSpPr>
        <p:spPr>
          <a:xfrm>
            <a:off x="1115616" y="3068960"/>
            <a:ext cx="7704856"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err="1">
                <a:effectLst/>
              </a:rPr>
              <a:t>Ap</a:t>
            </a:r>
            <a:r>
              <a:rPr lang="fr-FR" altLang="fr-FR" sz="3000" dirty="0">
                <a:effectLst/>
              </a:rPr>
              <a:t> 22.12 : </a:t>
            </a:r>
            <a:r>
              <a:rPr lang="fr-FR" sz="3000" dirty="0">
                <a:effectLst/>
              </a:rPr>
              <a:t>« Voici, </a:t>
            </a:r>
            <a:r>
              <a:rPr lang="fr-FR" sz="3000" b="1" dirty="0">
                <a:solidFill>
                  <a:srgbClr val="FFFF00"/>
                </a:solidFill>
                <a:effectLst/>
              </a:rPr>
              <a:t>je viens bientôt</a:t>
            </a:r>
            <a:r>
              <a:rPr lang="fr-FR" sz="3000" dirty="0">
                <a:effectLst/>
              </a:rPr>
              <a:t>, et ma rétribution est avec moi, pour rendre à chacun selon son œuvre. »</a:t>
            </a:r>
          </a:p>
        </p:txBody>
      </p:sp>
    </p:spTree>
    <p:extLst>
      <p:ext uri="{BB962C8B-B14F-4D97-AF65-F5344CB8AC3E}">
        <p14:creationId xmlns:p14="http://schemas.microsoft.com/office/powerpoint/2010/main" val="259383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L’attente du retour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 Jésus</a:t>
            </a:r>
          </a:p>
        </p:txBody>
      </p:sp>
      <p:sp>
        <p:nvSpPr>
          <p:cNvPr id="8" name="Espace réservé du contenu 2"/>
          <p:cNvSpPr>
            <a:spLocks noGrp="1"/>
          </p:cNvSpPr>
          <p:nvPr>
            <p:ph idx="1"/>
          </p:nvPr>
        </p:nvSpPr>
        <p:spPr>
          <a:xfrm>
            <a:off x="848816" y="1916832"/>
            <a:ext cx="8295184" cy="172819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e. Les signes annonciateurs de</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	   son retour </a:t>
            </a:r>
          </a:p>
        </p:txBody>
      </p:sp>
    </p:spTree>
    <p:extLst>
      <p:ext uri="{BB962C8B-B14F-4D97-AF65-F5344CB8AC3E}">
        <p14:creationId xmlns:p14="http://schemas.microsoft.com/office/powerpoint/2010/main" val="395477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00" r="35269"/>
          <a:stretch/>
        </p:blipFill>
        <p:spPr>
          <a:xfrm>
            <a:off x="467544" y="1301282"/>
            <a:ext cx="4451404" cy="4896544"/>
          </a:xfrm>
          <a:prstGeom prst="rect">
            <a:avLst/>
          </a:prstGeom>
          <a:ln>
            <a:noFill/>
          </a:ln>
          <a:effectLst>
            <a:softEdge rad="112500"/>
          </a:effectLst>
        </p:spPr>
      </p:pic>
      <p:sp>
        <p:nvSpPr>
          <p:cNvPr id="3" name="Titre 2"/>
          <p:cNvSpPr>
            <a:spLocks noGrp="1"/>
          </p:cNvSpPr>
          <p:nvPr>
            <p:ph type="title"/>
          </p:nvPr>
        </p:nvSpPr>
        <p:spPr>
          <a:xfrm>
            <a:off x="5148550" y="5826968"/>
            <a:ext cx="4968066" cy="914400"/>
          </a:xfrm>
        </p:spPr>
        <p:txBody>
          <a:bodyPr/>
          <a:lstStyle/>
          <a:p>
            <a:r>
              <a:rPr lang="fr-FR" sz="3600" b="1" dirty="0"/>
              <a:t>Alan John </a:t>
            </a:r>
            <a:br>
              <a:rPr lang="fr-FR" sz="3600" b="1" dirty="0"/>
            </a:br>
            <a:r>
              <a:rPr lang="fr-FR" sz="3600" b="1" dirty="0"/>
              <a:t>Miller </a:t>
            </a:r>
            <a:br>
              <a:rPr lang="fr-FR" b="1" dirty="0"/>
            </a:br>
            <a:endParaRPr lang="fr-FR" sz="3200" b="1" dirty="0"/>
          </a:p>
        </p:txBody>
      </p:sp>
      <p:sp>
        <p:nvSpPr>
          <p:cNvPr id="7" name="Titre 2"/>
          <p:cNvSpPr txBox="1">
            <a:spLocks/>
          </p:cNvSpPr>
          <p:nvPr/>
        </p:nvSpPr>
        <p:spPr>
          <a:xfrm>
            <a:off x="0" y="188640"/>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effectLst/>
              </a:rPr>
              <a:t>Des faux christs</a:t>
            </a:r>
            <a:endParaRPr lang="fr-FR" sz="3200" b="1" dirty="0">
              <a:effectLst/>
            </a:endParaRPr>
          </a:p>
        </p:txBody>
      </p:sp>
      <p:sp>
        <p:nvSpPr>
          <p:cNvPr id="9" name="ZoneTexte 8"/>
          <p:cNvSpPr txBox="1"/>
          <p:nvPr/>
        </p:nvSpPr>
        <p:spPr>
          <a:xfrm>
            <a:off x="5141654" y="1243743"/>
            <a:ext cx="2592288" cy="3453253"/>
          </a:xfrm>
          <a:prstGeom prst="rect">
            <a:avLst/>
          </a:prstGeom>
          <a:noFill/>
        </p:spPr>
        <p:txBody>
          <a:bodyPr wrap="square" rtlCol="0">
            <a:spAutoFit/>
          </a:bodyPr>
          <a:lstStyle/>
          <a:p>
            <a:pPr>
              <a:lnSpc>
                <a:spcPct val="130000"/>
              </a:lnSpc>
            </a:pPr>
            <a:r>
              <a:rPr lang="fr-FR" sz="2400" b="1" dirty="0">
                <a:latin typeface="Arial" panose="020B0604020202020204" pitchFamily="34" charset="0"/>
                <a:cs typeface="Arial" panose="020B0604020202020204" pitchFamily="34" charset="0"/>
              </a:rPr>
              <a:t>« Un Australien affirme être la réincarnation de Jésus. »</a:t>
            </a:r>
          </a:p>
          <a:p>
            <a:pPr>
              <a:lnSpc>
                <a:spcPct val="130000"/>
              </a:lnSpc>
            </a:pPr>
            <a:r>
              <a:rPr lang="fr-FR" sz="2400" b="1" dirty="0">
                <a:solidFill>
                  <a:srgbClr val="FFFF00"/>
                </a:solidFill>
                <a:latin typeface="Arial" panose="020B0604020202020204" pitchFamily="34" charset="0"/>
                <a:cs typeface="Arial" panose="020B0604020202020204" pitchFamily="34" charset="0"/>
              </a:rPr>
              <a:t>Le point.fr</a:t>
            </a:r>
          </a:p>
          <a:p>
            <a:pPr>
              <a:lnSpc>
                <a:spcPct val="130000"/>
              </a:lnSpc>
            </a:pPr>
            <a:r>
              <a:rPr lang="fr-FR" sz="2400" b="1" dirty="0">
                <a:solidFill>
                  <a:srgbClr val="FFFF00"/>
                </a:solidFill>
                <a:latin typeface="Arial" panose="020B0604020202020204" pitchFamily="34" charset="0"/>
                <a:cs typeface="Arial" panose="020B0604020202020204" pitchFamily="34" charset="0"/>
              </a:rPr>
              <a:t>Juillet 2013</a:t>
            </a:r>
          </a:p>
          <a:p>
            <a:pPr>
              <a:lnSpc>
                <a:spcPct val="130000"/>
              </a:lnSpc>
            </a:pPr>
            <a:endParaRPr lang="fr-F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20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00608" y="2004382"/>
            <a:ext cx="7409699" cy="4824536"/>
          </a:xfrm>
          <a:prstGeom prst="rect">
            <a:avLst/>
          </a:prstGeom>
          <a:ln>
            <a:noFill/>
          </a:ln>
          <a:effectLst>
            <a:softEdge rad="112500"/>
          </a:effectLst>
        </p:spPr>
      </p:pic>
      <p:sp>
        <p:nvSpPr>
          <p:cNvPr id="7" name="Titre 2"/>
          <p:cNvSpPr txBox="1">
            <a:spLocks/>
          </p:cNvSpPr>
          <p:nvPr/>
        </p:nvSpPr>
        <p:spPr>
          <a:xfrm>
            <a:off x="0" y="786408"/>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effectLst/>
              </a:rPr>
              <a:t>Accroissement </a:t>
            </a:r>
          </a:p>
          <a:p>
            <a:pPr algn="ctr"/>
            <a:r>
              <a:rPr lang="fr-FR" b="1" dirty="0">
                <a:effectLst/>
              </a:rPr>
              <a:t>des catastrophes</a:t>
            </a:r>
            <a:endParaRPr lang="fr-FR" sz="3200" b="1" dirty="0">
              <a:effectLst/>
            </a:endParaRPr>
          </a:p>
        </p:txBody>
      </p:sp>
      <p:pic>
        <p:nvPicPr>
          <p:cNvPr id="8" name="Espace réservé du contenu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920975" y="1669386"/>
            <a:ext cx="4223025" cy="2808312"/>
          </a:xfrm>
          <a:prstGeom prst="rect">
            <a:avLst/>
          </a:prstGeom>
          <a:ln>
            <a:noFill/>
          </a:ln>
          <a:effectLst>
            <a:softEdge rad="112500"/>
          </a:effectLst>
        </p:spPr>
      </p:pic>
      <p:pic>
        <p:nvPicPr>
          <p:cNvPr id="10" name="Espace réservé du contenu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4067944" y="4477698"/>
            <a:ext cx="4536504" cy="2099643"/>
          </a:xfrm>
          <a:prstGeom prst="rect">
            <a:avLst/>
          </a:prstGeom>
          <a:ln>
            <a:noFill/>
          </a:ln>
          <a:effectLst>
            <a:softEdge rad="112500"/>
          </a:effectLst>
        </p:spPr>
      </p:pic>
    </p:spTree>
    <p:extLst>
      <p:ext uri="{BB962C8B-B14F-4D97-AF65-F5344CB8AC3E}">
        <p14:creationId xmlns:p14="http://schemas.microsoft.com/office/powerpoint/2010/main" val="264757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par>
                          <p:cTn id="20" fill="hold">
                            <p:stCondLst>
                              <p:cond delay="2500"/>
                            </p:stCondLst>
                            <p:childTnLst>
                              <p:par>
                                <p:cTn id="21" presetID="5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628800"/>
            <a:ext cx="7776864" cy="5181336"/>
          </a:xfrm>
          <a:prstGeom prst="rect">
            <a:avLst/>
          </a:prstGeom>
          <a:ln>
            <a:noFill/>
          </a:ln>
          <a:effectLst>
            <a:softEdge rad="112500"/>
          </a:effectLst>
        </p:spPr>
      </p:pic>
      <p:sp>
        <p:nvSpPr>
          <p:cNvPr id="7" name="Titre 2"/>
          <p:cNvSpPr txBox="1">
            <a:spLocks/>
          </p:cNvSpPr>
          <p:nvPr/>
        </p:nvSpPr>
        <p:spPr>
          <a:xfrm>
            <a:off x="0" y="786408"/>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effectLst/>
              </a:rPr>
              <a:t>La persécution des </a:t>
            </a:r>
          </a:p>
          <a:p>
            <a:pPr algn="ctr"/>
            <a:r>
              <a:rPr lang="fr-FR" b="1" dirty="0">
                <a:effectLst/>
              </a:rPr>
              <a:t>chrétiens</a:t>
            </a:r>
            <a:endParaRPr lang="fr-FR" sz="3200" b="1" dirty="0">
              <a:effectLst/>
            </a:endParaRPr>
          </a:p>
        </p:txBody>
      </p:sp>
    </p:spTree>
    <p:extLst>
      <p:ext uri="{BB962C8B-B14F-4D97-AF65-F5344CB8AC3E}">
        <p14:creationId xmlns:p14="http://schemas.microsoft.com/office/powerpoint/2010/main" val="73463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622" y="980728"/>
            <a:ext cx="4632268" cy="3087307"/>
          </a:xfrm>
          <a:prstGeom prst="rect">
            <a:avLst/>
          </a:prstGeom>
          <a:ln>
            <a:noFill/>
          </a:ln>
          <a:effectLst>
            <a:softEdge rad="112500"/>
          </a:effectLst>
        </p:spPr>
      </p:pic>
      <p:sp>
        <p:nvSpPr>
          <p:cNvPr id="7" name="Titre 2"/>
          <p:cNvSpPr txBox="1">
            <a:spLocks/>
          </p:cNvSpPr>
          <p:nvPr/>
        </p:nvSpPr>
        <p:spPr>
          <a:xfrm>
            <a:off x="0" y="188640"/>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effectLst/>
              </a:rPr>
              <a:t>Les sectes</a:t>
            </a:r>
            <a:endParaRPr lang="fr-FR" sz="3200" b="1" dirty="0">
              <a:effectLst/>
            </a:endParaRPr>
          </a:p>
        </p:txBody>
      </p:sp>
      <p:pic>
        <p:nvPicPr>
          <p:cNvPr id="10" name="Espace réservé du contenu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138" y="1403793"/>
            <a:ext cx="4992007" cy="3249343"/>
          </a:xfrm>
          <a:prstGeom prst="rect">
            <a:avLst/>
          </a:prstGeom>
          <a:ln>
            <a:noFill/>
          </a:ln>
          <a:effectLst>
            <a:softEdge rad="112500"/>
          </a:effectLst>
        </p:spPr>
      </p:pic>
      <p:pic>
        <p:nvPicPr>
          <p:cNvPr id="8" name="Espace réservé du contenu 3"/>
          <p:cNvPicPr>
            <a:picLocks noChangeAspect="1"/>
          </p:cNvPicPr>
          <p:nvPr/>
        </p:nvPicPr>
        <p:blipFill rotWithShape="1">
          <a:blip r:embed="rId5">
            <a:extLst>
              <a:ext uri="{28A0092B-C50C-407E-A947-70E740481C1C}">
                <a14:useLocalDpi xmlns:a14="http://schemas.microsoft.com/office/drawing/2010/main" val="0"/>
              </a:ext>
            </a:extLst>
          </a:blip>
          <a:srcRect l="27325" r="20111"/>
          <a:stretch/>
        </p:blipFill>
        <p:spPr>
          <a:xfrm>
            <a:off x="4666641" y="4005064"/>
            <a:ext cx="4608512" cy="4383780"/>
          </a:xfrm>
          <a:prstGeom prst="rect">
            <a:avLst/>
          </a:prstGeom>
          <a:ln>
            <a:noFill/>
          </a:ln>
          <a:effectLst>
            <a:softEdge rad="112500"/>
          </a:effectLst>
        </p:spPr>
      </p:pic>
      <p:pic>
        <p:nvPicPr>
          <p:cNvPr id="11" name="Espace réservé du contenu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72" y="3563365"/>
            <a:ext cx="5184962" cy="3466035"/>
          </a:xfrm>
          <a:prstGeom prst="rect">
            <a:avLst/>
          </a:prstGeom>
          <a:ln>
            <a:noFill/>
          </a:ln>
          <a:effectLst>
            <a:softEdge rad="112500"/>
          </a:effectLst>
        </p:spPr>
      </p:pic>
    </p:spTree>
    <p:extLst>
      <p:ext uri="{BB962C8B-B14F-4D97-AF65-F5344CB8AC3E}">
        <p14:creationId xmlns:p14="http://schemas.microsoft.com/office/powerpoint/2010/main" val="3726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par>
                          <p:cTn id="20" fill="hold">
                            <p:stCondLst>
                              <p:cond delay="2500"/>
                            </p:stCondLst>
                            <p:childTnLst>
                              <p:par>
                                <p:cTn id="21" presetID="5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par>
                          <p:cTn id="26" fill="hold">
                            <p:stCondLst>
                              <p:cond delay="3500"/>
                            </p:stCondLst>
                            <p:childTnLst>
                              <p:par>
                                <p:cTn id="27" presetID="55"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1196752"/>
            <a:ext cx="7920880" cy="5277285"/>
          </a:xfrm>
          <a:prstGeom prst="rect">
            <a:avLst/>
          </a:prstGeom>
          <a:ln>
            <a:noFill/>
          </a:ln>
          <a:effectLst>
            <a:softEdge rad="112500"/>
          </a:effectLst>
        </p:spPr>
      </p:pic>
      <p:sp>
        <p:nvSpPr>
          <p:cNvPr id="7" name="Titre 2"/>
          <p:cNvSpPr txBox="1">
            <a:spLocks/>
          </p:cNvSpPr>
          <p:nvPr/>
        </p:nvSpPr>
        <p:spPr>
          <a:xfrm>
            <a:off x="0" y="188640"/>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effectLst/>
              </a:rPr>
              <a:t>Accroissement du mal</a:t>
            </a:r>
            <a:endParaRPr lang="fr-FR" sz="3200" b="1" dirty="0">
              <a:effectLst/>
            </a:endParaRPr>
          </a:p>
        </p:txBody>
      </p:sp>
    </p:spTree>
    <p:extLst>
      <p:ext uri="{BB962C8B-B14F-4D97-AF65-F5344CB8AC3E}">
        <p14:creationId xmlns:p14="http://schemas.microsoft.com/office/powerpoint/2010/main" val="286754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r="1687" b="3266"/>
          <a:stretch/>
        </p:blipFill>
        <p:spPr>
          <a:xfrm>
            <a:off x="179512" y="2775012"/>
            <a:ext cx="5831081" cy="3835897"/>
          </a:xfrm>
          <a:prstGeom prst="rect">
            <a:avLst/>
          </a:prstGeom>
          <a:ln>
            <a:noFill/>
          </a:ln>
          <a:effectLst>
            <a:softEdge rad="112500"/>
          </a:effectLst>
        </p:spPr>
      </p:pic>
      <p:sp>
        <p:nvSpPr>
          <p:cNvPr id="5" name="Bulle ronde 4"/>
          <p:cNvSpPr/>
          <p:nvPr/>
        </p:nvSpPr>
        <p:spPr>
          <a:xfrm>
            <a:off x="1043608" y="1321634"/>
            <a:ext cx="3168352" cy="1611032"/>
          </a:xfrm>
          <a:prstGeom prst="wedgeEllipseCallout">
            <a:avLst>
              <a:gd name="adj1" fmla="val 34164"/>
              <a:gd name="adj2" fmla="val 60935"/>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fr-FR" b="1" dirty="0">
                <a:solidFill>
                  <a:schemeClr val="bg1"/>
                </a:solidFill>
                <a:latin typeface="Arial" panose="020B0604020202020204" pitchFamily="34" charset="0"/>
                <a:cs typeface="Arial" panose="020B0604020202020204" pitchFamily="34" charset="0"/>
              </a:rPr>
              <a:t>JÉSUS EST REVENU EN … 1914.</a:t>
            </a:r>
          </a:p>
        </p:txBody>
      </p:sp>
      <p:sp>
        <p:nvSpPr>
          <p:cNvPr id="6" name="Bulle ronde 4"/>
          <p:cNvSpPr/>
          <p:nvPr/>
        </p:nvSpPr>
        <p:spPr>
          <a:xfrm>
            <a:off x="4851820" y="1243226"/>
            <a:ext cx="3036571" cy="1440160"/>
          </a:xfrm>
          <a:prstGeom prst="wedgeEllipseCallout">
            <a:avLst>
              <a:gd name="adj1" fmla="val -50719"/>
              <a:gd name="adj2" fmla="val 68433"/>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fr-FR" b="1" dirty="0">
                <a:solidFill>
                  <a:schemeClr val="bg1"/>
                </a:solidFill>
                <a:latin typeface="Arial" panose="020B0604020202020204" pitchFamily="34" charset="0"/>
                <a:cs typeface="Arial" panose="020B0604020202020204" pitchFamily="34" charset="0"/>
              </a:rPr>
              <a:t>LA FIN DES TEMPS EN … 1925.</a:t>
            </a:r>
          </a:p>
        </p:txBody>
      </p:sp>
      <p:sp>
        <p:nvSpPr>
          <p:cNvPr id="8" name="Bulle ronde 4"/>
          <p:cNvSpPr/>
          <p:nvPr/>
        </p:nvSpPr>
        <p:spPr>
          <a:xfrm>
            <a:off x="6226617" y="2775012"/>
            <a:ext cx="2563448" cy="1512168"/>
          </a:xfrm>
          <a:prstGeom prst="wedgeEllipseCallout">
            <a:avLst>
              <a:gd name="adj1" fmla="val -67996"/>
              <a:gd name="adj2" fmla="val 4361"/>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fr-FR" b="1" dirty="0">
                <a:solidFill>
                  <a:schemeClr val="bg1"/>
                </a:solidFill>
                <a:latin typeface="Arial" panose="020B0604020202020204" pitchFamily="34" charset="0"/>
                <a:cs typeface="Arial" panose="020B0604020202020204" pitchFamily="34" charset="0"/>
              </a:rPr>
              <a:t>NON… PLUTÔT EN 1975.</a:t>
            </a:r>
          </a:p>
        </p:txBody>
      </p:sp>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 fin du monde ?</a:t>
            </a:r>
          </a:p>
        </p:txBody>
      </p:sp>
      <p:sp>
        <p:nvSpPr>
          <p:cNvPr id="13" name="Bulle ronde 4"/>
          <p:cNvSpPr/>
          <p:nvPr/>
        </p:nvSpPr>
        <p:spPr>
          <a:xfrm>
            <a:off x="6370106" y="4692960"/>
            <a:ext cx="2563448" cy="1512168"/>
          </a:xfrm>
          <a:prstGeom prst="wedgeEllipseCallout">
            <a:avLst>
              <a:gd name="adj1" fmla="val -77818"/>
              <a:gd name="adj2" fmla="val -49098"/>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fr-FR" b="1" dirty="0">
                <a:solidFill>
                  <a:schemeClr val="bg1"/>
                </a:solidFill>
                <a:latin typeface="Arial" panose="020B0604020202020204" pitchFamily="34" charset="0"/>
                <a:cs typeface="Arial" panose="020B0604020202020204" pitchFamily="34" charset="0"/>
              </a:rPr>
              <a:t>BON… PEUT-ÊTRE EN </a:t>
            </a:r>
          </a:p>
          <a:p>
            <a:pPr algn="ctr">
              <a:lnSpc>
                <a:spcPct val="130000"/>
              </a:lnSpc>
            </a:pPr>
            <a:r>
              <a:rPr lang="fr-FR" b="1" dirty="0">
                <a:solidFill>
                  <a:schemeClr val="bg1"/>
                </a:solidFill>
                <a:latin typeface="Arial" panose="020B0604020202020204" pitchFamily="34" charset="0"/>
                <a:cs typeface="Arial" panose="020B0604020202020204" pitchFamily="34" charset="0"/>
              </a:rPr>
              <a:t>2034 ?</a:t>
            </a:r>
          </a:p>
        </p:txBody>
      </p:sp>
    </p:spTree>
    <p:extLst>
      <p:ext uri="{BB962C8B-B14F-4D97-AF65-F5344CB8AC3E}">
        <p14:creationId xmlns:p14="http://schemas.microsoft.com/office/powerpoint/2010/main" val="52389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a:extLst>
              <a:ext uri="{28A0092B-C50C-407E-A947-70E740481C1C}">
                <a14:useLocalDpi xmlns:a14="http://schemas.microsoft.com/office/drawing/2010/main" val="0"/>
              </a:ext>
            </a:extLst>
          </a:blip>
          <a:srcRect t="22976"/>
          <a:stretch/>
        </p:blipFill>
        <p:spPr>
          <a:xfrm>
            <a:off x="-7525344" y="1700808"/>
            <a:ext cx="18511661" cy="5256584"/>
          </a:xfrm>
          <a:prstGeom prst="rect">
            <a:avLst/>
          </a:prstGeom>
          <a:ln>
            <a:noFill/>
          </a:ln>
          <a:effectLst>
            <a:softEdge rad="112500"/>
          </a:effectLst>
        </p:spPr>
      </p:pic>
      <p:sp>
        <p:nvSpPr>
          <p:cNvPr id="7" name="Titre 2"/>
          <p:cNvSpPr txBox="1">
            <a:spLocks/>
          </p:cNvSpPr>
          <p:nvPr/>
        </p:nvSpPr>
        <p:spPr>
          <a:xfrm>
            <a:off x="0" y="188640"/>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effectLst/>
              </a:rPr>
              <a:t>Annonce de l’Evangile</a:t>
            </a:r>
            <a:endParaRPr lang="fr-FR" sz="3200" b="1" dirty="0">
              <a:effectLst/>
            </a:endParaRPr>
          </a:p>
        </p:txBody>
      </p:sp>
      <p:pic>
        <p:nvPicPr>
          <p:cNvPr id="5" name="Espace réservé du contenu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2562" r="16376"/>
          <a:stretch/>
        </p:blipFill>
        <p:spPr>
          <a:xfrm>
            <a:off x="6516216" y="1268760"/>
            <a:ext cx="2433349" cy="2445932"/>
          </a:xfrm>
          <a:prstGeom prst="rect">
            <a:avLst/>
          </a:prstGeom>
          <a:ln>
            <a:noFill/>
          </a:ln>
          <a:effectLst>
            <a:softEdge rad="112500"/>
          </a:effectLst>
        </p:spPr>
      </p:pic>
    </p:spTree>
    <p:extLst>
      <p:ext uri="{BB962C8B-B14F-4D97-AF65-F5344CB8AC3E}">
        <p14:creationId xmlns:p14="http://schemas.microsoft.com/office/powerpoint/2010/main" val="217855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 description de l’enlèvement de l’Eglise</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a. Une arrivée soudaine</a:t>
            </a:r>
          </a:p>
        </p:txBody>
      </p:sp>
      <p:sp>
        <p:nvSpPr>
          <p:cNvPr id="11" name="Espace réservé du contenu 2"/>
          <p:cNvSpPr txBox="1">
            <a:spLocks/>
          </p:cNvSpPr>
          <p:nvPr/>
        </p:nvSpPr>
        <p:spPr>
          <a:xfrm>
            <a:off x="1115616" y="3861048"/>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Mc 13.36 : « Veillez donc, car vous ne savez quand viendra le maître de la maison, ou le soir, ou au milieu de la nuit, ou au chant du coq, ou le matin ; </a:t>
            </a:r>
            <a:r>
              <a:rPr lang="fr-FR" sz="3000" dirty="0">
                <a:effectLst/>
              </a:rPr>
              <a:t>craignez qu’il ne vous trouve endormis, à </a:t>
            </a:r>
            <a:r>
              <a:rPr lang="fr-FR" sz="3000" b="1" dirty="0">
                <a:solidFill>
                  <a:srgbClr val="FFFF00"/>
                </a:solidFill>
                <a:effectLst/>
              </a:rPr>
              <a:t>son arrivée soudaine</a:t>
            </a:r>
            <a:r>
              <a:rPr lang="fr-FR" sz="3000" dirty="0">
                <a:effectLst/>
              </a:rPr>
              <a:t>. </a:t>
            </a:r>
            <a:r>
              <a:rPr lang="fr-FR" altLang="fr-FR" sz="3000" dirty="0">
                <a:effectLst/>
              </a:rPr>
              <a:t>»</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build="p"/>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 description de l’enlèvement de l’Eglise</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b. La rapidité</a:t>
            </a:r>
          </a:p>
        </p:txBody>
      </p:sp>
      <p:sp>
        <p:nvSpPr>
          <p:cNvPr id="11" name="Espace réservé du contenu 2"/>
          <p:cNvSpPr txBox="1">
            <a:spLocks/>
          </p:cNvSpPr>
          <p:nvPr/>
        </p:nvSpPr>
        <p:spPr>
          <a:xfrm>
            <a:off x="1136848" y="3573016"/>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1 Co 15.2 : « </a:t>
            </a:r>
            <a:r>
              <a:rPr lang="fr-FR" sz="3000" b="1" dirty="0">
                <a:solidFill>
                  <a:srgbClr val="FFFF00"/>
                </a:solidFill>
                <a:effectLst/>
              </a:rPr>
              <a:t>en un instant, en un clin d’œil, </a:t>
            </a:r>
            <a:r>
              <a:rPr lang="fr-FR" sz="3000" dirty="0">
                <a:effectLst/>
              </a:rPr>
              <a:t>à la dernière trompette. La trompette sonnera, et les morts ressusciteront incorruptibles, et nous, nous serons changés. </a:t>
            </a:r>
            <a:r>
              <a:rPr lang="fr-FR" altLang="fr-FR" sz="3000" dirty="0">
                <a:effectLst/>
              </a:rPr>
              <a:t>»</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69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 description de l’enlèvement de l’Eglise</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c. L’ordre des évènements</a:t>
            </a:r>
          </a:p>
        </p:txBody>
      </p:sp>
    </p:spTree>
    <p:extLst>
      <p:ext uri="{BB962C8B-B14F-4D97-AF65-F5344CB8AC3E}">
        <p14:creationId xmlns:p14="http://schemas.microsoft.com/office/powerpoint/2010/main" val="123267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9552" y="1249506"/>
            <a:ext cx="4063650" cy="3043590"/>
          </a:xfrm>
          <a:prstGeom prst="rect">
            <a:avLst/>
          </a:prstGeom>
          <a:ln>
            <a:noFill/>
          </a:ln>
          <a:effectLst>
            <a:softEdge rad="112500"/>
          </a:effectLst>
        </p:spPr>
      </p:pic>
      <p:pic>
        <p:nvPicPr>
          <p:cNvPr id="8" name="Espace réservé du contenu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1832546"/>
            <a:ext cx="4262792" cy="2604566"/>
          </a:xfrm>
          <a:prstGeom prst="rect">
            <a:avLst/>
          </a:prstGeom>
          <a:ln>
            <a:noFill/>
          </a:ln>
          <a:effectLst>
            <a:softEdge rad="112500"/>
          </a:effectLst>
        </p:spPr>
      </p:pic>
      <p:pic>
        <p:nvPicPr>
          <p:cNvPr id="10"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766" y="3789040"/>
            <a:ext cx="5632626" cy="3168352"/>
          </a:xfrm>
          <a:prstGeom prst="rect">
            <a:avLst/>
          </a:prstGeom>
          <a:ln>
            <a:noFill/>
          </a:ln>
          <a:effectLst>
            <a:softEdge rad="112500"/>
          </a:effectLst>
        </p:spPr>
      </p:pic>
      <p:sp>
        <p:nvSpPr>
          <p:cNvPr id="11" name="ZoneTexte 10"/>
          <p:cNvSpPr txBox="1"/>
          <p:nvPr/>
        </p:nvSpPr>
        <p:spPr>
          <a:xfrm>
            <a:off x="508350" y="273596"/>
            <a:ext cx="4609326" cy="2012859"/>
          </a:xfrm>
          <a:prstGeom prst="rect">
            <a:avLst/>
          </a:prstGeom>
          <a:noFill/>
        </p:spPr>
        <p:txBody>
          <a:bodyPr wrap="square" rtlCol="0">
            <a:spAutoFit/>
          </a:bodyPr>
          <a:lstStyle/>
          <a:p>
            <a:pPr>
              <a:lnSpc>
                <a:spcPct val="130000"/>
              </a:lnSpc>
            </a:pPr>
            <a:r>
              <a:rPr lang="fr-FR" sz="2400" b="1" dirty="0">
                <a:latin typeface="Arial" panose="020B0604020202020204" pitchFamily="34" charset="0"/>
                <a:cs typeface="Arial" panose="020B0604020202020204" pitchFamily="34" charset="0"/>
              </a:rPr>
              <a:t>La dernière trompette </a:t>
            </a:r>
          </a:p>
          <a:p>
            <a:pPr>
              <a:lnSpc>
                <a:spcPct val="130000"/>
              </a:lnSpc>
            </a:pPr>
            <a:r>
              <a:rPr lang="fr-FR" sz="2400" b="1" dirty="0">
                <a:latin typeface="Arial" panose="020B0604020202020204" pitchFamily="34" charset="0"/>
                <a:cs typeface="Arial" panose="020B0604020202020204" pitchFamily="34" charset="0"/>
              </a:rPr>
              <a:t>de Dieu</a:t>
            </a:r>
            <a:endParaRPr lang="fr-FR" sz="2400" b="1" dirty="0">
              <a:solidFill>
                <a:srgbClr val="FFFF00"/>
              </a:solidFill>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p:txBody>
      </p:sp>
      <p:sp>
        <p:nvSpPr>
          <p:cNvPr id="12" name="ZoneTexte 11"/>
          <p:cNvSpPr txBox="1"/>
          <p:nvPr/>
        </p:nvSpPr>
        <p:spPr>
          <a:xfrm>
            <a:off x="4860032" y="797934"/>
            <a:ext cx="3730096" cy="2012859"/>
          </a:xfrm>
          <a:prstGeom prst="rect">
            <a:avLst/>
          </a:prstGeom>
          <a:noFill/>
        </p:spPr>
        <p:txBody>
          <a:bodyPr wrap="square" rtlCol="0">
            <a:spAutoFit/>
          </a:bodyPr>
          <a:lstStyle/>
          <a:p>
            <a:pPr algn="r">
              <a:lnSpc>
                <a:spcPct val="130000"/>
              </a:lnSpc>
            </a:pPr>
            <a:r>
              <a:rPr lang="fr-FR" sz="2400" b="1" dirty="0">
                <a:latin typeface="Arial" panose="020B0604020202020204" pitchFamily="34" charset="0"/>
                <a:cs typeface="Arial" panose="020B0604020202020204" pitchFamily="34" charset="0"/>
              </a:rPr>
              <a:t>	Résurrection des morts en Christ</a:t>
            </a:r>
            <a:endParaRPr lang="fr-FR" sz="2400" b="1" dirty="0">
              <a:solidFill>
                <a:srgbClr val="FFFF00"/>
              </a:solidFill>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p:txBody>
      </p:sp>
      <p:sp>
        <p:nvSpPr>
          <p:cNvPr id="13" name="ZoneTexte 12"/>
          <p:cNvSpPr txBox="1"/>
          <p:nvPr/>
        </p:nvSpPr>
        <p:spPr>
          <a:xfrm>
            <a:off x="-424555" y="4560334"/>
            <a:ext cx="2908323" cy="2973122"/>
          </a:xfrm>
          <a:prstGeom prst="rect">
            <a:avLst/>
          </a:prstGeom>
          <a:noFill/>
        </p:spPr>
        <p:txBody>
          <a:bodyPr wrap="square" rtlCol="0">
            <a:spAutoFit/>
          </a:bodyPr>
          <a:lstStyle/>
          <a:p>
            <a:pPr algn="r">
              <a:lnSpc>
                <a:spcPct val="130000"/>
              </a:lnSpc>
            </a:pPr>
            <a:r>
              <a:rPr lang="fr-FR" sz="2400" b="1" dirty="0">
                <a:latin typeface="Arial" panose="020B0604020202020204" pitchFamily="34" charset="0"/>
                <a:cs typeface="Arial" panose="020B0604020202020204" pitchFamily="34" charset="0"/>
              </a:rPr>
              <a:t>	Enlèvement des </a:t>
            </a:r>
            <a:r>
              <a:rPr lang="fr-FR" sz="2400" b="1" dirty="0" err="1">
                <a:latin typeface="Arial" panose="020B0604020202020204" pitchFamily="34" charset="0"/>
                <a:cs typeface="Arial" panose="020B0604020202020204" pitchFamily="34" charset="0"/>
              </a:rPr>
              <a:t>chré</a:t>
            </a:r>
            <a:r>
              <a:rPr lang="fr-FR" sz="2400" b="1" dirty="0">
                <a:latin typeface="Arial" panose="020B0604020202020204" pitchFamily="34" charset="0"/>
                <a:cs typeface="Arial" panose="020B0604020202020204" pitchFamily="34" charset="0"/>
              </a:rPr>
              <a:t>-</a:t>
            </a:r>
          </a:p>
          <a:p>
            <a:pPr algn="r">
              <a:lnSpc>
                <a:spcPct val="130000"/>
              </a:lnSpc>
            </a:pPr>
            <a:r>
              <a:rPr lang="fr-FR" sz="2400" b="1" dirty="0">
                <a:latin typeface="Arial" panose="020B0604020202020204" pitchFamily="34" charset="0"/>
                <a:cs typeface="Arial" panose="020B0604020202020204" pitchFamily="34" charset="0"/>
              </a:rPr>
              <a:t>tiens dans </a:t>
            </a:r>
          </a:p>
          <a:p>
            <a:pPr algn="r">
              <a:lnSpc>
                <a:spcPct val="130000"/>
              </a:lnSpc>
            </a:pPr>
            <a:r>
              <a:rPr lang="fr-FR" sz="2400" b="1" dirty="0">
                <a:latin typeface="Arial" panose="020B0604020202020204" pitchFamily="34" charset="0"/>
                <a:cs typeface="Arial" panose="020B0604020202020204" pitchFamily="34" charset="0"/>
              </a:rPr>
              <a:t>les airs</a:t>
            </a:r>
            <a:endParaRPr lang="fr-FR" sz="2400" b="1" dirty="0">
              <a:solidFill>
                <a:srgbClr val="FFFF00"/>
              </a:solidFill>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27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55"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 description de l’enlèvement de l’Eglise</a:t>
            </a:r>
          </a:p>
        </p:txBody>
      </p:sp>
      <p:sp>
        <p:nvSpPr>
          <p:cNvPr id="8" name="Espace réservé du contenu 2"/>
          <p:cNvSpPr>
            <a:spLocks noGrp="1"/>
          </p:cNvSpPr>
          <p:nvPr>
            <p:ph idx="1"/>
          </p:nvPr>
        </p:nvSpPr>
        <p:spPr>
          <a:xfrm>
            <a:off x="848816" y="1916832"/>
            <a:ext cx="7467600" cy="10081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c. L’ordre des évènements</a:t>
            </a:r>
          </a:p>
        </p:txBody>
      </p:sp>
      <p:sp>
        <p:nvSpPr>
          <p:cNvPr id="4" name="Espace réservé du contenu 2"/>
          <p:cNvSpPr txBox="1">
            <a:spLocks/>
          </p:cNvSpPr>
          <p:nvPr/>
        </p:nvSpPr>
        <p:spPr>
          <a:xfrm>
            <a:off x="1136848" y="3573016"/>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Mt 24.40-41 : « </a:t>
            </a:r>
            <a:r>
              <a:rPr lang="fr-FR" sz="3000" dirty="0">
                <a:effectLst/>
              </a:rPr>
              <a:t>Alors, de deux hommes qui seront dans un champ, </a:t>
            </a:r>
            <a:r>
              <a:rPr lang="fr-FR" sz="3000" b="1" dirty="0">
                <a:solidFill>
                  <a:srgbClr val="FFFF00"/>
                </a:solidFill>
                <a:effectLst/>
              </a:rPr>
              <a:t>l’un sera pris et l’autre laissé</a:t>
            </a:r>
            <a:r>
              <a:rPr lang="fr-FR" sz="3000" dirty="0">
                <a:effectLst/>
              </a:rPr>
              <a:t> ; de deux femmes qui moudront à la meule, </a:t>
            </a:r>
            <a:r>
              <a:rPr lang="fr-FR" sz="3000" b="1" dirty="0">
                <a:solidFill>
                  <a:srgbClr val="FFFF00"/>
                </a:solidFill>
                <a:effectLst/>
              </a:rPr>
              <a:t>l’une sera prise et l’autre laissée</a:t>
            </a:r>
            <a:r>
              <a:rPr lang="fr-FR" sz="3000" dirty="0">
                <a:effectLst/>
              </a:rPr>
              <a:t>. </a:t>
            </a:r>
            <a:r>
              <a:rPr lang="fr-FR" altLang="fr-FR" sz="3000" dirty="0">
                <a:effectLst/>
              </a:rPr>
              <a:t>»</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436" y="2412117"/>
            <a:ext cx="5622111" cy="3969211"/>
          </a:xfrm>
          <a:prstGeom prst="rect">
            <a:avLst/>
          </a:prstGeom>
          <a:ln>
            <a:noFill/>
          </a:ln>
          <a:effectLst>
            <a:softEdge rad="112500"/>
          </a:effectLst>
        </p:spPr>
      </p:pic>
      <p:sp>
        <p:nvSpPr>
          <p:cNvPr id="6" name="Rectangle 5"/>
          <p:cNvSpPr/>
          <p:nvPr/>
        </p:nvSpPr>
        <p:spPr>
          <a:xfrm>
            <a:off x="-36512" y="399435"/>
            <a:ext cx="9217024" cy="187743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B. Le tribunal de </a:t>
            </a: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Christ</a:t>
            </a:r>
          </a:p>
        </p:txBody>
      </p:sp>
    </p:spTree>
    <p:extLst>
      <p:ext uri="{BB962C8B-B14F-4D97-AF65-F5344CB8AC3E}">
        <p14:creationId xmlns:p14="http://schemas.microsoft.com/office/powerpoint/2010/main" val="19702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136848" y="2492896"/>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2 Co 5.10 : « Car il nous faut tous comparaître </a:t>
            </a:r>
            <a:r>
              <a:rPr lang="fr-FR" altLang="fr-FR" sz="3000" b="1" dirty="0">
                <a:solidFill>
                  <a:srgbClr val="FFFF00"/>
                </a:solidFill>
                <a:effectLst/>
              </a:rPr>
              <a:t>devant le tribunal de Christ</a:t>
            </a:r>
            <a:r>
              <a:rPr lang="fr-FR" altLang="fr-FR" sz="3000" dirty="0">
                <a:effectLst/>
              </a:rPr>
              <a:t>, afin que chacun reçoive selon le bien ou le mal qu’il aura fait, étant dans son corps.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6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1"/>
          </p:nvPr>
        </p:nvSpPr>
        <p:spPr>
          <a:xfrm>
            <a:off x="1208856" y="1196752"/>
            <a:ext cx="7467600" cy="424847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Une couronne incorruptible</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Une couronne de gloire</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Une couronne de justice</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Une couronne de vie</a:t>
            </a:r>
          </a:p>
        </p:txBody>
      </p:sp>
      <p:sp>
        <p:nvSpPr>
          <p:cNvPr id="4" name="Espace réservé du contenu 2"/>
          <p:cNvSpPr txBox="1">
            <a:spLocks/>
          </p:cNvSpPr>
          <p:nvPr/>
        </p:nvSpPr>
        <p:spPr>
          <a:xfrm>
            <a:off x="1136848" y="3573016"/>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endParaRPr lang="fr-FR" altLang="fr-FR" sz="2800" dirty="0">
              <a:effectLst/>
            </a:endParaRPr>
          </a:p>
          <a:p>
            <a:pPr>
              <a:buFont typeface="Wingdings 2" panose="05020102010507070707" pitchFamily="18" charset="2"/>
              <a:buNone/>
            </a:pPr>
            <a:endParaRPr lang="fr-FR" altLang="fr-FR" sz="3000" b="1" dirty="0">
              <a:effectLst/>
              <a:latin typeface="Arial" panose="020B0604020202020204" pitchFamily="34" charset="0"/>
              <a:cs typeface="Arial" panose="020B0604020202020204" pitchFamily="34" charset="0"/>
            </a:endParaRPr>
          </a:p>
        </p:txBody>
      </p:sp>
      <p:sp>
        <p:nvSpPr>
          <p:cNvPr id="5" name="Rectangle 4"/>
          <p:cNvSpPr/>
          <p:nvPr/>
        </p:nvSpPr>
        <p:spPr>
          <a:xfrm>
            <a:off x="21688" y="404664"/>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Les couronnes</a:t>
            </a:r>
          </a:p>
        </p:txBody>
      </p:sp>
    </p:spTree>
    <p:extLst>
      <p:ext uri="{BB962C8B-B14F-4D97-AF65-F5344CB8AC3E}">
        <p14:creationId xmlns:p14="http://schemas.microsoft.com/office/powerpoint/2010/main" val="228515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down)">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t="3288" b="2983"/>
          <a:stretch/>
        </p:blipFill>
        <p:spPr>
          <a:xfrm>
            <a:off x="1652113" y="2348880"/>
            <a:ext cx="5838757" cy="4104456"/>
          </a:xfrm>
          <a:prstGeom prst="rect">
            <a:avLst/>
          </a:prstGeom>
          <a:ln>
            <a:noFill/>
          </a:ln>
          <a:effectLst>
            <a:softEdge rad="112500"/>
          </a:effectLst>
        </p:spPr>
      </p:pic>
      <p:sp>
        <p:nvSpPr>
          <p:cNvPr id="6" name="Rectangle 5"/>
          <p:cNvSpPr/>
          <p:nvPr/>
        </p:nvSpPr>
        <p:spPr>
          <a:xfrm>
            <a:off x="-36512" y="399435"/>
            <a:ext cx="9217024" cy="187743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C. Les noces de</a:t>
            </a: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L’Agneau</a:t>
            </a:r>
          </a:p>
        </p:txBody>
      </p:sp>
    </p:spTree>
    <p:extLst>
      <p:ext uri="{BB962C8B-B14F-4D97-AF65-F5344CB8AC3E}">
        <p14:creationId xmlns:p14="http://schemas.microsoft.com/office/powerpoint/2010/main" val="183583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06480" y="1151600"/>
            <a:ext cx="6552728" cy="5242183"/>
          </a:xfrm>
          <a:prstGeom prst="rect">
            <a:avLst/>
          </a:prstGeom>
          <a:ln>
            <a:noFill/>
          </a:ln>
          <a:effectLst>
            <a:softEdge rad="112500"/>
          </a:effectLst>
        </p:spPr>
      </p:pic>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 fin du monde ?</a:t>
            </a:r>
          </a:p>
        </p:txBody>
      </p:sp>
    </p:spTree>
    <p:extLst>
      <p:ext uri="{BB962C8B-B14F-4D97-AF65-F5344CB8AC3E}">
        <p14:creationId xmlns:p14="http://schemas.microsoft.com/office/powerpoint/2010/main" val="1689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136848" y="2708920"/>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err="1">
                <a:effectLst/>
              </a:rPr>
              <a:t>Ap</a:t>
            </a:r>
            <a:r>
              <a:rPr lang="fr-FR" altLang="fr-FR" sz="3000" dirty="0">
                <a:effectLst/>
              </a:rPr>
              <a:t> 19.7-8 : « Réjouissons-nous, soyons dans l’allégresse, et donnons-lui gloire ; car </a:t>
            </a:r>
            <a:r>
              <a:rPr lang="fr-FR" altLang="fr-FR" sz="3000" b="1" dirty="0">
                <a:solidFill>
                  <a:srgbClr val="FFFF00"/>
                </a:solidFill>
                <a:effectLst/>
              </a:rPr>
              <a:t>les noces de l’Agneau </a:t>
            </a:r>
            <a:r>
              <a:rPr lang="fr-FR" altLang="fr-FR" sz="3000" dirty="0">
                <a:effectLst/>
              </a:rPr>
              <a:t>sont venues, son épouse s’est préparée, et il lui a été donné de se revêtir d’un fin lin, éclatant, pur ; car le fin lin, ce sont les œuvres justes des saints.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3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6512" y="2420888"/>
            <a:ext cx="9180512" cy="2246769"/>
          </a:xfrm>
          <a:prstGeom prst="rect">
            <a:avLst/>
          </a:prstGeom>
          <a:noFill/>
          <a:effectLst>
            <a:outerShdw blurRad="50800" dist="114300" dir="2700000" algn="tl" rotWithShape="0">
              <a:prstClr val="black">
                <a:alpha val="60000"/>
              </a:prstClr>
            </a:outerShdw>
          </a:effectLst>
        </p:spPr>
        <p:txBody>
          <a:bodyPr wrap="square" lIns="91440" tIns="45720" rIns="91440" bIns="45720">
            <a:spAutoFit/>
          </a:bodyPr>
          <a:lstStyle/>
          <a:p>
            <a:pPr algn="ctr"/>
            <a:r>
              <a:rPr lang="fr-FR" sz="7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Les événements terrestres</a:t>
            </a:r>
          </a:p>
        </p:txBody>
      </p:sp>
      <p:sp>
        <p:nvSpPr>
          <p:cNvPr id="5" name="Rectangle 4"/>
          <p:cNvSpPr/>
          <p:nvPr/>
        </p:nvSpPr>
        <p:spPr>
          <a:xfrm>
            <a:off x="-6399" y="1484784"/>
            <a:ext cx="9180512" cy="707886"/>
          </a:xfrm>
          <a:prstGeom prst="rect">
            <a:avLst/>
          </a:prstGeom>
          <a:noFill/>
          <a:effectLst>
            <a:outerShdw blurRad="50800" dist="76200" dir="2700000" algn="tl" rotWithShape="0">
              <a:prstClr val="black">
                <a:alpha val="60000"/>
              </a:prstClr>
            </a:outerShdw>
          </a:effectLst>
        </p:spPr>
        <p:txBody>
          <a:bodyPr wrap="square" lIns="91440" tIns="45720" rIns="91440" bIns="45720">
            <a:spAutoFit/>
          </a:bodyPr>
          <a:lstStyle/>
          <a:p>
            <a:pPr algn="ctr"/>
            <a:r>
              <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Partie II</a:t>
            </a:r>
          </a:p>
        </p:txBody>
      </p:sp>
    </p:spTree>
    <p:extLst>
      <p:ext uri="{BB962C8B-B14F-4D97-AF65-F5344CB8AC3E}">
        <p14:creationId xmlns:p14="http://schemas.microsoft.com/office/powerpoint/2010/main" val="321465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5"/>
                                        </p:tgtEl>
                                        <p:attrNameLst>
                                          <p:attrName>ppt_x</p:attrName>
                                          <p:attrName>ppt_y</p:attrName>
                                        </p:attrNameLst>
                                      </p:cBhvr>
                                    </p:animMotion>
                                    <p:animEffect transition="in" filter="fade">
                                      <p:cBhvr>
                                        <p:cTn id="9" dur="2000"/>
                                        <p:tgtEl>
                                          <p:spTgt spid="5"/>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t="10112" b="3211"/>
          <a:stretch/>
        </p:blipFill>
        <p:spPr>
          <a:xfrm>
            <a:off x="0" y="692696"/>
            <a:ext cx="9165963" cy="5616623"/>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2887538" y="3158998"/>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A</a:t>
            </a:r>
          </a:p>
        </p:txBody>
      </p:sp>
      <p:sp>
        <p:nvSpPr>
          <p:cNvPr id="8" name="ZoneTexte 7"/>
          <p:cNvSpPr txBox="1"/>
          <p:nvPr/>
        </p:nvSpPr>
        <p:spPr>
          <a:xfrm>
            <a:off x="3419872" y="476672"/>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B</a:t>
            </a:r>
          </a:p>
        </p:txBody>
      </p:sp>
      <p:sp>
        <p:nvSpPr>
          <p:cNvPr id="11" name="ZoneTexte 10"/>
          <p:cNvSpPr txBox="1"/>
          <p:nvPr/>
        </p:nvSpPr>
        <p:spPr>
          <a:xfrm>
            <a:off x="5076056" y="476672"/>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C</a:t>
            </a:r>
          </a:p>
        </p:txBody>
      </p:sp>
      <p:sp>
        <p:nvSpPr>
          <p:cNvPr id="12" name="ZoneTexte 11"/>
          <p:cNvSpPr txBox="1"/>
          <p:nvPr/>
        </p:nvSpPr>
        <p:spPr>
          <a:xfrm>
            <a:off x="3966309" y="3861048"/>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A</a:t>
            </a:r>
          </a:p>
        </p:txBody>
      </p:sp>
      <p:sp>
        <p:nvSpPr>
          <p:cNvPr id="13" name="ZoneTexte 12"/>
          <p:cNvSpPr txBox="1"/>
          <p:nvPr/>
        </p:nvSpPr>
        <p:spPr>
          <a:xfrm>
            <a:off x="4536056" y="2928469"/>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B</a:t>
            </a:r>
          </a:p>
        </p:txBody>
      </p:sp>
      <p:sp>
        <p:nvSpPr>
          <p:cNvPr id="15" name="ZoneTexte 14"/>
          <p:cNvSpPr txBox="1"/>
          <p:nvPr/>
        </p:nvSpPr>
        <p:spPr>
          <a:xfrm>
            <a:off x="6026136" y="3599721"/>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7108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r="30000"/>
          <a:stretch/>
        </p:blipFill>
        <p:spPr>
          <a:xfrm>
            <a:off x="1043100" y="2420888"/>
            <a:ext cx="7056784" cy="4032448"/>
          </a:xfrm>
          <a:prstGeom prst="rect">
            <a:avLst/>
          </a:prstGeom>
          <a:ln>
            <a:noFill/>
          </a:ln>
          <a:effectLst>
            <a:softEdge rad="112500"/>
          </a:effectLst>
        </p:spPr>
      </p:pic>
      <p:sp>
        <p:nvSpPr>
          <p:cNvPr id="6" name="Rectangle 5"/>
          <p:cNvSpPr/>
          <p:nvPr/>
        </p:nvSpPr>
        <p:spPr>
          <a:xfrm>
            <a:off x="-36512" y="399435"/>
            <a:ext cx="9217024" cy="187743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A. La grande </a:t>
            </a: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tribulation</a:t>
            </a:r>
          </a:p>
        </p:txBody>
      </p:sp>
    </p:spTree>
    <p:extLst>
      <p:ext uri="{BB962C8B-B14F-4D97-AF65-F5344CB8AC3E}">
        <p14:creationId xmlns:p14="http://schemas.microsoft.com/office/powerpoint/2010/main" val="10165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Description de la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grande tribulation</a:t>
            </a:r>
          </a:p>
        </p:txBody>
      </p:sp>
      <p:pic>
        <p:nvPicPr>
          <p:cNvPr id="7"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00" y="2453433"/>
            <a:ext cx="7056784" cy="3967357"/>
          </a:xfrm>
          <a:prstGeom prst="rect">
            <a:avLst/>
          </a:prstGeom>
          <a:ln>
            <a:noFill/>
          </a:ln>
          <a:effectLst>
            <a:softEdge rad="112500"/>
          </a:effectLst>
        </p:spPr>
      </p:pic>
    </p:spTree>
    <p:extLst>
      <p:ext uri="{BB962C8B-B14F-4D97-AF65-F5344CB8AC3E}">
        <p14:creationId xmlns:p14="http://schemas.microsoft.com/office/powerpoint/2010/main" val="59376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L’antichrist</a:t>
            </a:r>
          </a:p>
        </p:txBody>
      </p:sp>
      <p:pic>
        <p:nvPicPr>
          <p:cNvPr id="7" name="Espace réservé du contenu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3272" r="5641"/>
          <a:stretch/>
        </p:blipFill>
        <p:spPr>
          <a:xfrm>
            <a:off x="1187623" y="2348745"/>
            <a:ext cx="2520281" cy="3312368"/>
          </a:xfrm>
          <a:prstGeom prst="rect">
            <a:avLst/>
          </a:prstGeom>
          <a:ln>
            <a:noFill/>
          </a:ln>
          <a:effectLst>
            <a:softEdge rad="112500"/>
          </a:effectLst>
        </p:spPr>
      </p:pic>
      <p:sp>
        <p:nvSpPr>
          <p:cNvPr id="4" name="Titre 2"/>
          <p:cNvSpPr>
            <a:spLocks noGrp="1"/>
          </p:cNvSpPr>
          <p:nvPr>
            <p:ph type="title"/>
          </p:nvPr>
        </p:nvSpPr>
        <p:spPr>
          <a:xfrm>
            <a:off x="1672650" y="5877002"/>
            <a:ext cx="1819230" cy="941716"/>
          </a:xfrm>
        </p:spPr>
        <p:txBody>
          <a:bodyPr/>
          <a:lstStyle/>
          <a:p>
            <a:r>
              <a:rPr lang="fr-FR" sz="3600" b="1" dirty="0">
                <a:effectLst/>
              </a:rPr>
              <a:t>Néron</a:t>
            </a:r>
            <a:br>
              <a:rPr lang="fr-FR" b="1" dirty="0"/>
            </a:br>
            <a:endParaRPr lang="fr-FR" sz="3200" b="1" dirty="0"/>
          </a:p>
        </p:txBody>
      </p:sp>
      <p:sp>
        <p:nvSpPr>
          <p:cNvPr id="5" name="Espace réservé du contenu 2"/>
          <p:cNvSpPr>
            <a:spLocks noGrp="1"/>
          </p:cNvSpPr>
          <p:nvPr>
            <p:ph idx="1"/>
          </p:nvPr>
        </p:nvSpPr>
        <p:spPr>
          <a:xfrm>
            <a:off x="21688" y="1124744"/>
            <a:ext cx="9122312" cy="1008112"/>
          </a:xfrm>
        </p:spPr>
        <p:txBody>
          <a:bodyPr>
            <a:normAutofit/>
          </a:bodyPr>
          <a:lstStyle/>
          <a:p>
            <a:pPr algn="ct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Les prédécesseurs</a:t>
            </a:r>
          </a:p>
        </p:txBody>
      </p:sp>
      <p:pic>
        <p:nvPicPr>
          <p:cNvPr id="6" name="Espace réservé du contenu 3"/>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860032" y="2396987"/>
            <a:ext cx="2451218" cy="3215884"/>
          </a:xfrm>
          <a:prstGeom prst="rect">
            <a:avLst/>
          </a:prstGeom>
          <a:ln>
            <a:noFill/>
          </a:ln>
          <a:effectLst>
            <a:softEdge rad="112500"/>
          </a:effectLst>
        </p:spPr>
      </p:pic>
      <p:sp>
        <p:nvSpPr>
          <p:cNvPr id="9" name="Titre 2"/>
          <p:cNvSpPr txBox="1">
            <a:spLocks/>
          </p:cNvSpPr>
          <p:nvPr/>
        </p:nvSpPr>
        <p:spPr>
          <a:xfrm>
            <a:off x="5489074" y="5877002"/>
            <a:ext cx="181923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b="1" dirty="0">
                <a:effectLst/>
              </a:rPr>
              <a:t>Hitler</a:t>
            </a:r>
            <a:br>
              <a:rPr lang="fr-FR" b="1" dirty="0"/>
            </a:br>
            <a:endParaRPr lang="fr-FR" sz="3200" b="1" dirty="0"/>
          </a:p>
        </p:txBody>
      </p:sp>
    </p:spTree>
    <p:extLst>
      <p:ext uri="{BB962C8B-B14F-4D97-AF65-F5344CB8AC3E}">
        <p14:creationId xmlns:p14="http://schemas.microsoft.com/office/powerpoint/2010/main" val="9915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build="p"/>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136848" y="3068960"/>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err="1">
                <a:effectLst/>
              </a:rPr>
              <a:t>Dn</a:t>
            </a:r>
            <a:r>
              <a:rPr lang="fr-FR" altLang="fr-FR" sz="3000" dirty="0">
                <a:effectLst/>
              </a:rPr>
              <a:t> 9.27 : « Il fera une solide alliance avec plusieurs </a:t>
            </a:r>
            <a:r>
              <a:rPr lang="fr-FR" altLang="fr-FR" sz="3000" b="1" dirty="0">
                <a:solidFill>
                  <a:srgbClr val="FFFF00"/>
                </a:solidFill>
                <a:effectLst/>
              </a:rPr>
              <a:t>pour une semaine</a:t>
            </a:r>
            <a:r>
              <a:rPr lang="fr-FR" altLang="fr-FR" sz="3000" dirty="0">
                <a:effectLst/>
              </a:rPr>
              <a:t>, et </a:t>
            </a:r>
            <a:r>
              <a:rPr lang="fr-FR" altLang="fr-FR" sz="3000" b="1" dirty="0">
                <a:solidFill>
                  <a:srgbClr val="FFFF00"/>
                </a:solidFill>
                <a:effectLst/>
              </a:rPr>
              <a:t>au milieu de la semaine</a:t>
            </a:r>
            <a:r>
              <a:rPr lang="fr-FR" altLang="fr-FR" sz="3000" dirty="0">
                <a:effectLst/>
              </a:rPr>
              <a:t> il fera cesser le sacrifice et l’offrande ; le dévastateur commettra les choses les plus abominables, jusqu’à ce que la ruine et ce qui a été résolu fondent sur le dévastateur. »</a:t>
            </a:r>
            <a:endParaRPr lang="fr-FR" altLang="fr-FR" sz="3000" b="1" dirty="0">
              <a:effectLst/>
              <a:latin typeface="Arial" panose="020B0604020202020204" pitchFamily="34" charset="0"/>
              <a:cs typeface="Arial" panose="020B0604020202020204" pitchFamily="34" charset="0"/>
            </a:endParaRPr>
          </a:p>
        </p:txBody>
      </p:sp>
      <p:sp>
        <p:nvSpPr>
          <p:cNvPr id="3" name="Rectangle 2"/>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L’antichrist</a:t>
            </a:r>
          </a:p>
        </p:txBody>
      </p:sp>
    </p:spTree>
    <p:extLst>
      <p:ext uri="{BB962C8B-B14F-4D97-AF65-F5344CB8AC3E}">
        <p14:creationId xmlns:p14="http://schemas.microsoft.com/office/powerpoint/2010/main" val="79942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L’antichrist</a:t>
            </a:r>
          </a:p>
        </p:txBody>
      </p:sp>
      <p:pic>
        <p:nvPicPr>
          <p:cNvPr id="7"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l="19245" t="13220"/>
          <a:stretch/>
        </p:blipFill>
        <p:spPr>
          <a:xfrm>
            <a:off x="755576" y="2132856"/>
            <a:ext cx="3417886" cy="2753917"/>
          </a:xfrm>
          <a:prstGeom prst="rect">
            <a:avLst/>
          </a:prstGeom>
          <a:ln>
            <a:noFill/>
          </a:ln>
          <a:effectLst>
            <a:softEdge rad="112500"/>
          </a:effectLst>
        </p:spPr>
      </p:pic>
      <p:sp>
        <p:nvSpPr>
          <p:cNvPr id="4" name="Titre 2"/>
          <p:cNvSpPr>
            <a:spLocks noGrp="1"/>
          </p:cNvSpPr>
          <p:nvPr>
            <p:ph type="title"/>
          </p:nvPr>
        </p:nvSpPr>
        <p:spPr>
          <a:xfrm>
            <a:off x="611560" y="5943668"/>
            <a:ext cx="3561902" cy="941716"/>
          </a:xfrm>
        </p:spPr>
        <p:txBody>
          <a:bodyPr/>
          <a:lstStyle/>
          <a:p>
            <a:pPr algn="ctr"/>
            <a:r>
              <a:rPr lang="fr-FR" sz="3600" b="1" dirty="0">
                <a:effectLst/>
              </a:rPr>
              <a:t>Animer l’image de la bête</a:t>
            </a:r>
            <a:br>
              <a:rPr lang="fr-FR" b="1" dirty="0"/>
            </a:br>
            <a:endParaRPr lang="fr-FR" sz="3200" b="1" dirty="0"/>
          </a:p>
        </p:txBody>
      </p:sp>
      <p:pic>
        <p:nvPicPr>
          <p:cNvPr id="6"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132856"/>
            <a:ext cx="3834793" cy="2876094"/>
          </a:xfrm>
          <a:prstGeom prst="rect">
            <a:avLst/>
          </a:prstGeom>
          <a:ln>
            <a:noFill/>
          </a:ln>
          <a:effectLst>
            <a:softEdge rad="112500"/>
          </a:effectLst>
        </p:spPr>
      </p:pic>
      <p:sp>
        <p:nvSpPr>
          <p:cNvPr id="9" name="Titre 2"/>
          <p:cNvSpPr txBox="1">
            <a:spLocks/>
          </p:cNvSpPr>
          <p:nvPr/>
        </p:nvSpPr>
        <p:spPr>
          <a:xfrm>
            <a:off x="5102544" y="5949280"/>
            <a:ext cx="3061735"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b="1" dirty="0">
                <a:effectLst/>
              </a:rPr>
              <a:t>La marque de la bête</a:t>
            </a:r>
            <a:br>
              <a:rPr lang="fr-FR" b="1" dirty="0"/>
            </a:br>
            <a:endParaRPr lang="fr-FR" sz="3200" b="1" dirty="0"/>
          </a:p>
        </p:txBody>
      </p:sp>
    </p:spTree>
    <p:extLst>
      <p:ext uri="{BB962C8B-B14F-4D97-AF65-F5344CB8AC3E}">
        <p14:creationId xmlns:p14="http://schemas.microsoft.com/office/powerpoint/2010/main" val="36389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 Une période de salut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pour Israël</a:t>
            </a:r>
          </a:p>
        </p:txBody>
      </p:sp>
      <p:pic>
        <p:nvPicPr>
          <p:cNvPr id="12" name="Espace réservé du contenu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68932" y="2453433"/>
            <a:ext cx="5405118" cy="3967357"/>
          </a:xfrm>
          <a:prstGeom prst="rect">
            <a:avLst/>
          </a:prstGeom>
          <a:ln>
            <a:noFill/>
          </a:ln>
          <a:effectLst>
            <a:softEdge rad="112500"/>
          </a:effectLst>
        </p:spPr>
      </p:pic>
    </p:spTree>
    <p:extLst>
      <p:ext uri="{BB962C8B-B14F-4D97-AF65-F5344CB8AC3E}">
        <p14:creationId xmlns:p14="http://schemas.microsoft.com/office/powerpoint/2010/main" val="1674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4. La bataille d’</a:t>
            </a:r>
            <a:r>
              <a:rPr lang="fr-FR" sz="4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Harmaguédon</a:t>
            </a:r>
            <a:endPar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pic>
        <p:nvPicPr>
          <p:cNvPr id="12"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472" y="2204864"/>
            <a:ext cx="6696744" cy="4165576"/>
          </a:xfrm>
          <a:prstGeom prst="rect">
            <a:avLst/>
          </a:prstGeom>
          <a:ln>
            <a:noFill/>
          </a:ln>
          <a:effectLst>
            <a:softEdge rad="112500"/>
          </a:effectLst>
        </p:spPr>
      </p:pic>
    </p:spTree>
    <p:extLst>
      <p:ext uri="{BB962C8B-B14F-4D97-AF65-F5344CB8AC3E}">
        <p14:creationId xmlns:p14="http://schemas.microsoft.com/office/powerpoint/2010/main" val="28651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61" y="1340768"/>
            <a:ext cx="8388166" cy="5256584"/>
          </a:xfrm>
          <a:prstGeom prst="rect">
            <a:avLst/>
          </a:prstGeom>
          <a:ln>
            <a:noFill/>
          </a:ln>
          <a:effectLst>
            <a:softEdge rad="112500"/>
          </a:effectLst>
        </p:spPr>
      </p:pic>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 fin du monde ?</a:t>
            </a:r>
          </a:p>
        </p:txBody>
      </p:sp>
    </p:spTree>
    <p:extLst>
      <p:ext uri="{BB962C8B-B14F-4D97-AF65-F5344CB8AC3E}">
        <p14:creationId xmlns:p14="http://schemas.microsoft.com/office/powerpoint/2010/main" val="382208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00" y="2823824"/>
            <a:ext cx="7056784" cy="3278348"/>
          </a:xfrm>
          <a:prstGeom prst="rect">
            <a:avLst/>
          </a:prstGeom>
          <a:ln>
            <a:noFill/>
          </a:ln>
          <a:effectLst>
            <a:softEdge rad="112500"/>
          </a:effectLst>
        </p:spPr>
      </p:pic>
      <p:sp>
        <p:nvSpPr>
          <p:cNvPr id="6" name="Rectangle 5"/>
          <p:cNvSpPr/>
          <p:nvPr/>
        </p:nvSpPr>
        <p:spPr>
          <a:xfrm>
            <a:off x="-36512" y="399435"/>
            <a:ext cx="9217024" cy="187743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B. L’avènement </a:t>
            </a: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du Seigneur</a:t>
            </a:r>
          </a:p>
        </p:txBody>
      </p:sp>
    </p:spTree>
    <p:extLst>
      <p:ext uri="{BB962C8B-B14F-4D97-AF65-F5344CB8AC3E}">
        <p14:creationId xmlns:p14="http://schemas.microsoft.com/office/powerpoint/2010/main" val="30765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 description de l’avènement</a:t>
            </a:r>
          </a:p>
        </p:txBody>
      </p:sp>
      <p:pic>
        <p:nvPicPr>
          <p:cNvPr id="7"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452" y="2204864"/>
            <a:ext cx="7056784" cy="3385051"/>
          </a:xfrm>
          <a:prstGeom prst="rect">
            <a:avLst/>
          </a:prstGeom>
          <a:ln>
            <a:noFill/>
          </a:ln>
          <a:effectLst>
            <a:softEdge rad="112500"/>
          </a:effectLst>
        </p:spPr>
      </p:pic>
      <p:sp>
        <p:nvSpPr>
          <p:cNvPr id="4" name="Titre 2"/>
          <p:cNvSpPr>
            <a:spLocks noGrp="1"/>
          </p:cNvSpPr>
          <p:nvPr>
            <p:ph type="title"/>
          </p:nvPr>
        </p:nvSpPr>
        <p:spPr>
          <a:xfrm>
            <a:off x="21688" y="5877002"/>
            <a:ext cx="9122312" cy="941716"/>
          </a:xfrm>
        </p:spPr>
        <p:txBody>
          <a:bodyPr/>
          <a:lstStyle/>
          <a:p>
            <a:pPr algn="ctr"/>
            <a:r>
              <a:rPr lang="fr-FR" sz="3600" b="1" dirty="0">
                <a:effectLst/>
              </a:rPr>
              <a:t>Le mont des Oliviers</a:t>
            </a:r>
            <a:br>
              <a:rPr lang="fr-FR" b="1" dirty="0"/>
            </a:br>
            <a:endParaRPr lang="fr-FR" sz="3200" b="1" dirty="0"/>
          </a:p>
        </p:txBody>
      </p:sp>
    </p:spTree>
    <p:extLst>
      <p:ext uri="{BB962C8B-B14F-4D97-AF65-F5344CB8AC3E}">
        <p14:creationId xmlns:p14="http://schemas.microsoft.com/office/powerpoint/2010/main" val="121121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Le but de l’avènement</a:t>
            </a:r>
          </a:p>
        </p:txBody>
      </p:sp>
      <p:sp>
        <p:nvSpPr>
          <p:cNvPr id="8" name="Espace réservé du contenu 2"/>
          <p:cNvSpPr>
            <a:spLocks noGrp="1"/>
          </p:cNvSpPr>
          <p:nvPr>
            <p:ph idx="1"/>
          </p:nvPr>
        </p:nvSpPr>
        <p:spPr>
          <a:xfrm>
            <a:off x="848816" y="2276872"/>
            <a:ext cx="7467600" cy="28083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a. Etablir un royaume universel</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b. Juger les hommes</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c. Lier Satan</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d. Rétablir Israël</a:t>
            </a:r>
          </a:p>
        </p:txBody>
      </p:sp>
    </p:spTree>
    <p:extLst>
      <p:ext uri="{BB962C8B-B14F-4D97-AF65-F5344CB8AC3E}">
        <p14:creationId xmlns:p14="http://schemas.microsoft.com/office/powerpoint/2010/main" val="35151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down)">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40" y="1700807"/>
            <a:ext cx="6336704" cy="4752529"/>
          </a:xfrm>
          <a:prstGeom prst="rect">
            <a:avLst/>
          </a:prstGeom>
          <a:ln>
            <a:noFill/>
          </a:ln>
          <a:effectLst>
            <a:softEdge rad="112500"/>
          </a:effectLst>
        </p:spPr>
      </p:pic>
      <p:sp>
        <p:nvSpPr>
          <p:cNvPr id="6" name="Rectangle 5"/>
          <p:cNvSpPr/>
          <p:nvPr/>
        </p:nvSpPr>
        <p:spPr>
          <a:xfrm>
            <a:off x="-36512" y="399435"/>
            <a:ext cx="9217024" cy="1046440"/>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C. Le millénium</a:t>
            </a:r>
          </a:p>
        </p:txBody>
      </p:sp>
    </p:spTree>
    <p:extLst>
      <p:ext uri="{BB962C8B-B14F-4D97-AF65-F5344CB8AC3E}">
        <p14:creationId xmlns:p14="http://schemas.microsoft.com/office/powerpoint/2010/main" val="247251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769441"/>
          </a:xfrm>
          <a:prstGeom prst="rect">
            <a:avLst/>
          </a:prstGeom>
          <a:noFill/>
        </p:spPr>
        <p:txBody>
          <a:bodyPr wrap="square" lIns="91440" tIns="45720" rIns="91440" bIns="45720">
            <a:spAutoFit/>
          </a:bodyPr>
          <a:lstStyle/>
          <a:p>
            <a:pPr marL="742950" indent="-742950" algn="ctr">
              <a:buAutoNum type="arabicPeriod"/>
            </a:pP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Un règne de paix</a:t>
            </a:r>
          </a:p>
        </p:txBody>
      </p:sp>
      <p:pic>
        <p:nvPicPr>
          <p:cNvPr id="7"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302" y="1484784"/>
            <a:ext cx="5165083" cy="4359880"/>
          </a:xfrm>
          <a:prstGeom prst="rect">
            <a:avLst/>
          </a:prstGeom>
          <a:ln>
            <a:noFill/>
          </a:ln>
          <a:effectLst>
            <a:softEdge rad="112500"/>
          </a:effectLst>
        </p:spPr>
      </p:pic>
      <p:sp>
        <p:nvSpPr>
          <p:cNvPr id="4" name="ZoneTexte 3"/>
          <p:cNvSpPr txBox="1"/>
          <p:nvPr/>
        </p:nvSpPr>
        <p:spPr>
          <a:xfrm>
            <a:off x="0" y="5832788"/>
            <a:ext cx="9144000" cy="1002582"/>
          </a:xfrm>
          <a:prstGeom prst="rect">
            <a:avLst/>
          </a:prstGeom>
          <a:noFill/>
        </p:spPr>
        <p:txBody>
          <a:bodyPr wrap="square" rtlCol="0">
            <a:spAutoFit/>
          </a:bodyPr>
          <a:lstStyle/>
          <a:p>
            <a:pPr algn="ctr">
              <a:lnSpc>
                <a:spcPct val="130000"/>
              </a:lnSpc>
            </a:pPr>
            <a:r>
              <a:rPr lang="fr-FR" sz="2400" b="1" dirty="0">
                <a:latin typeface="Arial" panose="020B0604020202020204" pitchFamily="34" charset="0"/>
                <a:cs typeface="Arial" panose="020B0604020202020204" pitchFamily="34" charset="0"/>
              </a:rPr>
              <a:t>« Le loup habitera avec l’agneau » (Es 11.6)</a:t>
            </a:r>
            <a:endParaRPr lang="fr-FR" sz="2400" b="1" dirty="0">
              <a:solidFill>
                <a:srgbClr val="FFFF00"/>
              </a:solidFill>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96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 Les caractéristiques du millénium</a:t>
            </a:r>
          </a:p>
        </p:txBody>
      </p:sp>
      <p:sp>
        <p:nvSpPr>
          <p:cNvPr id="8" name="Espace réservé du contenu 2"/>
          <p:cNvSpPr>
            <a:spLocks noGrp="1"/>
          </p:cNvSpPr>
          <p:nvPr>
            <p:ph idx="1"/>
          </p:nvPr>
        </p:nvSpPr>
        <p:spPr>
          <a:xfrm>
            <a:off x="848816" y="2276872"/>
            <a:ext cx="7467600" cy="280831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a. La paix</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b. La justice</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c. L’égalité</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d. La longévité de ses sujets</a:t>
            </a:r>
          </a:p>
        </p:txBody>
      </p:sp>
    </p:spTree>
    <p:extLst>
      <p:ext uri="{BB962C8B-B14F-4D97-AF65-F5344CB8AC3E}">
        <p14:creationId xmlns:p14="http://schemas.microsoft.com/office/powerpoint/2010/main" val="132456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down)">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00302" y="1676488"/>
            <a:ext cx="5165083" cy="4128776"/>
          </a:xfrm>
          <a:prstGeom prst="rect">
            <a:avLst/>
          </a:prstGeom>
          <a:ln>
            <a:noFill/>
          </a:ln>
          <a:effectLst>
            <a:softEdge rad="112500"/>
          </a:effectLst>
        </p:spPr>
      </p:pic>
      <p:sp>
        <p:nvSpPr>
          <p:cNvPr id="4" name="ZoneTexte 3"/>
          <p:cNvSpPr txBox="1"/>
          <p:nvPr/>
        </p:nvSpPr>
        <p:spPr>
          <a:xfrm>
            <a:off x="33993" y="5653772"/>
            <a:ext cx="9144000" cy="1532727"/>
          </a:xfrm>
          <a:prstGeom prst="rect">
            <a:avLst/>
          </a:prstGeom>
          <a:noFill/>
        </p:spPr>
        <p:txBody>
          <a:bodyPr wrap="square" rtlCol="0">
            <a:spAutoFit/>
          </a:bodyPr>
          <a:lstStyle/>
          <a:p>
            <a:pPr algn="ctr">
              <a:lnSpc>
                <a:spcPct val="130000"/>
              </a:lnSpc>
            </a:pPr>
            <a:r>
              <a:rPr lang="fr-FR" sz="2400" b="1" dirty="0">
                <a:latin typeface="Arial" panose="020B0604020202020204" pitchFamily="34" charset="0"/>
                <a:cs typeface="Arial" panose="020B0604020202020204" pitchFamily="34" charset="0"/>
              </a:rPr>
              <a:t>« Quand les mille ans seront accomplis, </a:t>
            </a:r>
          </a:p>
          <a:p>
            <a:pPr algn="ctr">
              <a:lnSpc>
                <a:spcPct val="130000"/>
              </a:lnSpc>
            </a:pPr>
            <a:r>
              <a:rPr lang="fr-FR" sz="2400" b="1" dirty="0">
                <a:latin typeface="Arial" panose="020B0604020202020204" pitchFamily="34" charset="0"/>
                <a:cs typeface="Arial" panose="020B0604020202020204" pitchFamily="34" charset="0"/>
              </a:rPr>
              <a:t>Satan sera relâché de sa prison. » (</a:t>
            </a:r>
            <a:r>
              <a:rPr lang="fr-FR" sz="2400" b="1" dirty="0" err="1">
                <a:latin typeface="Arial" panose="020B0604020202020204" pitchFamily="34" charset="0"/>
                <a:cs typeface="Arial" panose="020B0604020202020204" pitchFamily="34" charset="0"/>
              </a:rPr>
              <a:t>Ap</a:t>
            </a:r>
            <a:r>
              <a:rPr lang="fr-FR" sz="2400" b="1" dirty="0">
                <a:latin typeface="Arial" panose="020B0604020202020204" pitchFamily="34" charset="0"/>
                <a:cs typeface="Arial" panose="020B0604020202020204" pitchFamily="34" charset="0"/>
              </a:rPr>
              <a:t> 20.7)</a:t>
            </a:r>
            <a:endParaRPr lang="fr-FR" sz="2400" b="1" dirty="0">
              <a:solidFill>
                <a:srgbClr val="FFFF00"/>
              </a:solidFill>
              <a:latin typeface="Arial" panose="020B0604020202020204" pitchFamily="34" charset="0"/>
              <a:cs typeface="Arial" panose="020B0604020202020204" pitchFamily="34" charset="0"/>
            </a:endParaRPr>
          </a:p>
          <a:p>
            <a:pPr>
              <a:lnSpc>
                <a:spcPct val="130000"/>
              </a:lnSpc>
            </a:pPr>
            <a:endParaRPr lang="fr-FR" sz="2400" b="1" dirty="0">
              <a:latin typeface="Arial" panose="020B0604020202020204" pitchFamily="34" charset="0"/>
              <a:cs typeface="Arial" panose="020B0604020202020204" pitchFamily="34" charset="0"/>
            </a:endParaRPr>
          </a:p>
        </p:txBody>
      </p:sp>
      <p:sp>
        <p:nvSpPr>
          <p:cNvPr id="10" name="Rectangle 9"/>
          <p:cNvSpPr/>
          <p:nvPr/>
        </p:nvSpPr>
        <p:spPr>
          <a:xfrm>
            <a:off x="21688" y="382159"/>
            <a:ext cx="9122312" cy="1446550"/>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 La dernière révolte </a:t>
            </a:r>
          </a:p>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de Satan</a:t>
            </a:r>
          </a:p>
        </p:txBody>
      </p:sp>
    </p:spTree>
    <p:extLst>
      <p:ext uri="{BB962C8B-B14F-4D97-AF65-F5344CB8AC3E}">
        <p14:creationId xmlns:p14="http://schemas.microsoft.com/office/powerpoint/2010/main" val="5316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6512" y="2420888"/>
            <a:ext cx="9180512" cy="2246769"/>
          </a:xfrm>
          <a:prstGeom prst="rect">
            <a:avLst/>
          </a:prstGeom>
          <a:noFill/>
          <a:effectLst>
            <a:outerShdw blurRad="50800" dist="114300" dir="2700000" algn="tl" rotWithShape="0">
              <a:prstClr val="black">
                <a:alpha val="60000"/>
              </a:prstClr>
            </a:outerShdw>
          </a:effectLst>
        </p:spPr>
        <p:txBody>
          <a:bodyPr wrap="square" lIns="91440" tIns="45720" rIns="91440" bIns="45720">
            <a:spAutoFit/>
          </a:bodyPr>
          <a:lstStyle/>
          <a:p>
            <a:pPr algn="ctr"/>
            <a:r>
              <a:rPr lang="fr-FR" sz="7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La nouvelle création</a:t>
            </a:r>
          </a:p>
        </p:txBody>
      </p:sp>
      <p:sp>
        <p:nvSpPr>
          <p:cNvPr id="5" name="Rectangle 4"/>
          <p:cNvSpPr/>
          <p:nvPr/>
        </p:nvSpPr>
        <p:spPr>
          <a:xfrm>
            <a:off x="-6399" y="1484784"/>
            <a:ext cx="9180512" cy="707886"/>
          </a:xfrm>
          <a:prstGeom prst="rect">
            <a:avLst/>
          </a:prstGeom>
          <a:noFill/>
          <a:effectLst>
            <a:outerShdw blurRad="50800" dist="76200" dir="2700000" algn="tl" rotWithShape="0">
              <a:prstClr val="black">
                <a:alpha val="60000"/>
              </a:prstClr>
            </a:outerShdw>
          </a:effectLst>
        </p:spPr>
        <p:txBody>
          <a:bodyPr wrap="square" lIns="91440" tIns="45720" rIns="91440" bIns="45720">
            <a:spAutoFit/>
          </a:bodyPr>
          <a:lstStyle/>
          <a:p>
            <a:pPr algn="ctr"/>
            <a:r>
              <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Partie III</a:t>
            </a:r>
          </a:p>
        </p:txBody>
      </p:sp>
    </p:spTree>
    <p:extLst>
      <p:ext uri="{BB962C8B-B14F-4D97-AF65-F5344CB8AC3E}">
        <p14:creationId xmlns:p14="http://schemas.microsoft.com/office/powerpoint/2010/main" val="180179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5"/>
                                        </p:tgtEl>
                                        <p:attrNameLst>
                                          <p:attrName>ppt_x</p:attrName>
                                          <p:attrName>ppt_y</p:attrName>
                                        </p:attrNameLst>
                                      </p:cBhvr>
                                    </p:animMotion>
                                    <p:animEffect transition="in" filter="fade">
                                      <p:cBhvr>
                                        <p:cTn id="9" dur="2000"/>
                                        <p:tgtEl>
                                          <p:spTgt spid="5"/>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t="10112" b="3211"/>
          <a:stretch/>
        </p:blipFill>
        <p:spPr>
          <a:xfrm>
            <a:off x="0" y="692696"/>
            <a:ext cx="9165963" cy="5616623"/>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2887538" y="3158998"/>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A</a:t>
            </a:r>
          </a:p>
        </p:txBody>
      </p:sp>
      <p:sp>
        <p:nvSpPr>
          <p:cNvPr id="8" name="ZoneTexte 7"/>
          <p:cNvSpPr txBox="1"/>
          <p:nvPr/>
        </p:nvSpPr>
        <p:spPr>
          <a:xfrm>
            <a:off x="3419872" y="476672"/>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B</a:t>
            </a:r>
          </a:p>
        </p:txBody>
      </p:sp>
      <p:sp>
        <p:nvSpPr>
          <p:cNvPr id="11" name="ZoneTexte 10"/>
          <p:cNvSpPr txBox="1"/>
          <p:nvPr/>
        </p:nvSpPr>
        <p:spPr>
          <a:xfrm>
            <a:off x="5076056" y="476672"/>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C</a:t>
            </a:r>
          </a:p>
        </p:txBody>
      </p:sp>
      <p:sp>
        <p:nvSpPr>
          <p:cNvPr id="12" name="ZoneTexte 11"/>
          <p:cNvSpPr txBox="1"/>
          <p:nvPr/>
        </p:nvSpPr>
        <p:spPr>
          <a:xfrm>
            <a:off x="3966309" y="3861048"/>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A</a:t>
            </a:r>
          </a:p>
        </p:txBody>
      </p:sp>
      <p:sp>
        <p:nvSpPr>
          <p:cNvPr id="13" name="ZoneTexte 12"/>
          <p:cNvSpPr txBox="1"/>
          <p:nvPr/>
        </p:nvSpPr>
        <p:spPr>
          <a:xfrm>
            <a:off x="4536056" y="2928469"/>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B</a:t>
            </a:r>
          </a:p>
        </p:txBody>
      </p:sp>
      <p:sp>
        <p:nvSpPr>
          <p:cNvPr id="15" name="ZoneTexte 14"/>
          <p:cNvSpPr txBox="1"/>
          <p:nvPr/>
        </p:nvSpPr>
        <p:spPr>
          <a:xfrm>
            <a:off x="6026136" y="3599721"/>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84502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26357" y="2420888"/>
            <a:ext cx="5090269" cy="4032448"/>
          </a:xfrm>
          <a:prstGeom prst="rect">
            <a:avLst/>
          </a:prstGeom>
          <a:ln>
            <a:noFill/>
          </a:ln>
          <a:effectLst>
            <a:softEdge rad="112500"/>
          </a:effectLst>
        </p:spPr>
      </p:pic>
      <p:sp>
        <p:nvSpPr>
          <p:cNvPr id="6" name="Rectangle 5"/>
          <p:cNvSpPr/>
          <p:nvPr/>
        </p:nvSpPr>
        <p:spPr>
          <a:xfrm>
            <a:off x="-36512" y="399435"/>
            <a:ext cx="9217024" cy="187743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marL="914400" indent="-914400" algn="ctr">
              <a:buAutoNum type="alphaUcPeriod"/>
            </a:pP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Le grand trône </a:t>
            </a: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blanc</a:t>
            </a:r>
          </a:p>
        </p:txBody>
      </p:sp>
    </p:spTree>
    <p:extLst>
      <p:ext uri="{BB962C8B-B14F-4D97-AF65-F5344CB8AC3E}">
        <p14:creationId xmlns:p14="http://schemas.microsoft.com/office/powerpoint/2010/main" val="291771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p:cNvSpPr>
            <a:spLocks noGrp="1"/>
          </p:cNvSpPr>
          <p:nvPr>
            <p:ph type="title"/>
          </p:nvPr>
        </p:nvSpPr>
        <p:spPr>
          <a:xfrm>
            <a:off x="1043608" y="1340768"/>
            <a:ext cx="7488832" cy="2736304"/>
          </a:xfrm>
        </p:spPr>
        <p:txBody>
          <a:bodyPr/>
          <a:lstStyle/>
          <a:p>
            <a:r>
              <a:rPr lang="fr-FR" sz="3000" dirty="0">
                <a:effectLst/>
              </a:rPr>
              <a:t>Mt 28.20 : « Et voici, je suis avec vous tous les jours, </a:t>
            </a:r>
            <a:r>
              <a:rPr lang="fr-FR" sz="3000" b="1" dirty="0">
                <a:solidFill>
                  <a:srgbClr val="FFFF00"/>
                </a:solidFill>
                <a:effectLst/>
              </a:rPr>
              <a:t>jusqu’à la fin du monde</a:t>
            </a:r>
            <a:r>
              <a:rPr lang="fr-FR" sz="3000" dirty="0">
                <a:effectLst/>
              </a:rPr>
              <a:t>. »</a:t>
            </a:r>
            <a:endParaRPr lang="fr-FR" sz="3000" dirty="0"/>
          </a:p>
        </p:txBody>
      </p:sp>
      <p:sp>
        <p:nvSpPr>
          <p:cNvPr id="10" name="Rectangle 9"/>
          <p:cNvSpPr/>
          <p:nvPr/>
        </p:nvSpPr>
        <p:spPr>
          <a:xfrm>
            <a:off x="21688" y="382159"/>
            <a:ext cx="9122312" cy="923330"/>
          </a:xfrm>
          <a:prstGeom prst="rect">
            <a:avLst/>
          </a:prstGeom>
          <a:noFill/>
        </p:spPr>
        <p:txBody>
          <a:bodyPr wrap="square" lIns="91440" tIns="45720" rIns="91440" bIns="45720">
            <a:spAutoFit/>
          </a:bodyPr>
          <a:lstStyle/>
          <a:p>
            <a:pPr algn="ctr"/>
            <a:r>
              <a:rPr lang="fr-F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Jésus</a:t>
            </a:r>
          </a:p>
        </p:txBody>
      </p:sp>
    </p:spTree>
    <p:extLst>
      <p:ext uri="{BB962C8B-B14F-4D97-AF65-F5344CB8AC3E}">
        <p14:creationId xmlns:p14="http://schemas.microsoft.com/office/powerpoint/2010/main" val="346296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136848" y="2924944"/>
            <a:ext cx="7323584"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err="1">
                <a:effectLst/>
              </a:rPr>
              <a:t>Ap</a:t>
            </a:r>
            <a:r>
              <a:rPr lang="fr-FR" altLang="fr-FR" sz="3000" dirty="0">
                <a:effectLst/>
              </a:rPr>
              <a:t> 20.11-12 : «  Puis je vis </a:t>
            </a:r>
            <a:r>
              <a:rPr lang="fr-FR" altLang="fr-FR" sz="3000" b="1" dirty="0">
                <a:solidFill>
                  <a:srgbClr val="FFFF00"/>
                </a:solidFill>
                <a:effectLst/>
              </a:rPr>
              <a:t>un grand trône blanc</a:t>
            </a:r>
            <a:r>
              <a:rPr lang="fr-FR" altLang="fr-FR" sz="3000" dirty="0">
                <a:effectLst/>
              </a:rPr>
              <a:t>, et celui qui était assis dessus. La terre et le ciel s’enfuirent devant sa face, et il ne fut plus trouvé de place pour eux. Et je vis les morts, les grands et les petits, qui se tenaient devant le trône. Des livres furent ouverts. Et un autre livre fut ouvert, celui qui est le livre de vie. Et les morts furent jugés selon leurs œuvres, d’après ce qui était écrit dans ces livres.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84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136" y="2252870"/>
            <a:ext cx="6408712" cy="4272474"/>
          </a:xfrm>
          <a:prstGeom prst="rect">
            <a:avLst/>
          </a:prstGeom>
          <a:ln>
            <a:noFill/>
          </a:ln>
          <a:effectLst>
            <a:softEdge rad="112500"/>
          </a:effectLst>
        </p:spPr>
      </p:pic>
      <p:sp>
        <p:nvSpPr>
          <p:cNvPr id="6" name="Rectangle 5"/>
          <p:cNvSpPr/>
          <p:nvPr/>
        </p:nvSpPr>
        <p:spPr>
          <a:xfrm>
            <a:off x="-36512" y="399435"/>
            <a:ext cx="9217024" cy="1754326"/>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B. Les nouveaux cieux et la nouvelle terre</a:t>
            </a:r>
          </a:p>
        </p:txBody>
      </p:sp>
    </p:spTree>
    <p:extLst>
      <p:ext uri="{BB962C8B-B14F-4D97-AF65-F5344CB8AC3E}">
        <p14:creationId xmlns:p14="http://schemas.microsoft.com/office/powerpoint/2010/main" val="3848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136848" y="2780928"/>
            <a:ext cx="7323584"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err="1">
                <a:effectLst/>
              </a:rPr>
              <a:t>Ap</a:t>
            </a:r>
            <a:r>
              <a:rPr lang="fr-FR" altLang="fr-FR" sz="3000" dirty="0">
                <a:effectLst/>
              </a:rPr>
              <a:t> 21.1-2 : «  Puis je vis </a:t>
            </a:r>
            <a:r>
              <a:rPr lang="fr-FR" altLang="fr-FR" sz="3000" b="1" dirty="0">
                <a:solidFill>
                  <a:srgbClr val="FFFF00"/>
                </a:solidFill>
                <a:effectLst/>
              </a:rPr>
              <a:t>un nouveau ciel et une nouvelle terre </a:t>
            </a:r>
            <a:r>
              <a:rPr lang="fr-FR" altLang="fr-FR" sz="3000" dirty="0">
                <a:effectLst/>
              </a:rPr>
              <a:t>; car le premier ciel et la première terre avaient disparu, et la mer n’était plus. Et je vis descendre du ciel, d’auprès de Dieu, la ville sainte, la nouvelle Jérusalem, préparée comme une épouse qui s’est parée pour son époux.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61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a:spLocks noGrp="1"/>
          </p:cNvSpPr>
          <p:nvPr>
            <p:ph idx="1"/>
          </p:nvPr>
        </p:nvSpPr>
        <p:spPr>
          <a:xfrm>
            <a:off x="1208856" y="1556792"/>
            <a:ext cx="7755632" cy="4248472"/>
          </a:xfrm>
        </p:spPr>
        <p:txBody>
          <a:bodyPr>
            <a:normAutofit/>
          </a:bodyPr>
          <a:lstStyle/>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Changer de mentalité</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Prier pour rester en éveil spirituel</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Témoigner</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Etre fidèle dans son engagement</a:t>
            </a:r>
          </a:p>
          <a:p>
            <a:pPr eaLnBrk="1" hangingPunct="1">
              <a:buFont typeface="Wingdings 2" panose="05020102010507070707" pitchFamily="18" charset="2"/>
              <a:buNone/>
            </a:pPr>
            <a:r>
              <a:rPr lang="fr-FR" altLang="fr-FR" sz="3600" b="1" dirty="0">
                <a:effectLst/>
                <a:latin typeface="Arial" panose="020B0604020202020204" pitchFamily="34" charset="0"/>
                <a:cs typeface="Arial" panose="020B0604020202020204" pitchFamily="34" charset="0"/>
              </a:rPr>
              <a:t>Observer les signes des temps</a:t>
            </a:r>
          </a:p>
        </p:txBody>
      </p:sp>
      <p:sp>
        <p:nvSpPr>
          <p:cNvPr id="4" name="Espace réservé du contenu 2"/>
          <p:cNvSpPr txBox="1">
            <a:spLocks/>
          </p:cNvSpPr>
          <p:nvPr/>
        </p:nvSpPr>
        <p:spPr>
          <a:xfrm>
            <a:off x="1136848" y="3573016"/>
            <a:ext cx="7467600"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endParaRPr lang="fr-FR" altLang="fr-FR" sz="2800" dirty="0">
              <a:effectLst/>
            </a:endParaRPr>
          </a:p>
          <a:p>
            <a:pPr>
              <a:buFont typeface="Wingdings 2" panose="05020102010507070707" pitchFamily="18" charset="2"/>
              <a:buNone/>
            </a:pPr>
            <a:endParaRPr lang="fr-FR" altLang="fr-FR" sz="3000" b="1" dirty="0">
              <a:effectLst/>
              <a:latin typeface="Arial" panose="020B0604020202020204" pitchFamily="34" charset="0"/>
              <a:cs typeface="Arial" panose="020B0604020202020204" pitchFamily="34" charset="0"/>
            </a:endParaRPr>
          </a:p>
        </p:txBody>
      </p:sp>
      <p:sp>
        <p:nvSpPr>
          <p:cNvPr id="5" name="Rectangle 4"/>
          <p:cNvSpPr/>
          <p:nvPr/>
        </p:nvSpPr>
        <p:spPr>
          <a:xfrm>
            <a:off x="21688" y="404664"/>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Conclusion</a:t>
            </a:r>
          </a:p>
        </p:txBody>
      </p:sp>
    </p:spTree>
    <p:extLst>
      <p:ext uri="{BB962C8B-B14F-4D97-AF65-F5344CB8AC3E}">
        <p14:creationId xmlns:p14="http://schemas.microsoft.com/office/powerpoint/2010/main" val="80826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down)">
                                      <p:cBhvr>
                                        <p:cTn id="23" dur="500"/>
                                        <p:tgtEl>
                                          <p:spTgt spid="8">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988198"/>
            <a:ext cx="2510245" cy="2510245"/>
          </a:xfrm>
          <a:prstGeom prst="rect">
            <a:avLst/>
          </a:prstGeom>
          <a:ln>
            <a:noFill/>
          </a:ln>
          <a:effectLst>
            <a:softEdge rad="112500"/>
          </a:effectLst>
        </p:spPr>
      </p:pic>
      <p:pic>
        <p:nvPicPr>
          <p:cNvPr id="5"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981404"/>
            <a:ext cx="6408712" cy="2488716"/>
          </a:xfrm>
          <a:prstGeom prst="rect">
            <a:avLst/>
          </a:prstGeom>
          <a:ln>
            <a:noFill/>
          </a:ln>
          <a:effectLst>
            <a:softEdge rad="112500"/>
          </a:effectLst>
        </p:spPr>
      </p:pic>
      <p:sp>
        <p:nvSpPr>
          <p:cNvPr id="7" name="ZoneTexte 6"/>
          <p:cNvSpPr txBox="1"/>
          <p:nvPr/>
        </p:nvSpPr>
        <p:spPr>
          <a:xfrm>
            <a:off x="3851920" y="2060848"/>
            <a:ext cx="2592288" cy="2492990"/>
          </a:xfrm>
          <a:prstGeom prst="rect">
            <a:avLst/>
          </a:prstGeom>
          <a:noFill/>
        </p:spPr>
        <p:txBody>
          <a:bodyPr wrap="square" rtlCol="0">
            <a:spAutoFit/>
          </a:bodyPr>
          <a:lstStyle/>
          <a:p>
            <a:pPr>
              <a:lnSpc>
                <a:spcPct val="130000"/>
              </a:lnSpc>
            </a:pPr>
            <a:r>
              <a:rPr lang="fr-FR" sz="2400" b="1" dirty="0">
                <a:latin typeface="Arial" panose="020B0604020202020204" pitchFamily="34" charset="0"/>
                <a:cs typeface="Arial" panose="020B0604020202020204" pitchFamily="34" charset="0"/>
              </a:rPr>
              <a:t>Ben </a:t>
            </a:r>
            <a:r>
              <a:rPr lang="fr-FR" sz="2400" b="1" dirty="0" err="1">
                <a:latin typeface="Arial" panose="020B0604020202020204" pitchFamily="34" charset="0"/>
                <a:cs typeface="Arial" panose="020B0604020202020204" pitchFamily="34" charset="0"/>
              </a:rPr>
              <a:t>Gourion</a:t>
            </a:r>
            <a:r>
              <a:rPr lang="fr-FR" sz="2400" b="1" dirty="0">
                <a:latin typeface="Arial" panose="020B0604020202020204" pitchFamily="34" charset="0"/>
                <a:cs typeface="Arial" panose="020B0604020202020204" pitchFamily="34" charset="0"/>
              </a:rPr>
              <a:t> proclame la création d'Israël le 14 mai 1948</a:t>
            </a:r>
          </a:p>
          <a:p>
            <a:pPr>
              <a:lnSpc>
                <a:spcPct val="130000"/>
              </a:lnSpc>
            </a:pPr>
            <a:endParaRPr lang="fr-FR" sz="2400" b="1" dirty="0">
              <a:latin typeface="Arial" panose="020B0604020202020204" pitchFamily="34" charset="0"/>
              <a:cs typeface="Arial" panose="020B0604020202020204" pitchFamily="34" charset="0"/>
            </a:endParaRPr>
          </a:p>
        </p:txBody>
      </p:sp>
      <p:sp>
        <p:nvSpPr>
          <p:cNvPr id="8" name="Rectangle 7"/>
          <p:cNvSpPr/>
          <p:nvPr/>
        </p:nvSpPr>
        <p:spPr>
          <a:xfrm>
            <a:off x="21688" y="404664"/>
            <a:ext cx="9122312" cy="769441"/>
          </a:xfrm>
          <a:prstGeom prst="rect">
            <a:avLst/>
          </a:prstGeom>
          <a:noFill/>
        </p:spPr>
        <p:txBody>
          <a:bodyPr wrap="square" lIns="91440" tIns="45720" rIns="91440" bIns="45720">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Conclusion</a:t>
            </a:r>
          </a:p>
        </p:txBody>
      </p:sp>
    </p:spTree>
    <p:extLst>
      <p:ext uri="{BB962C8B-B14F-4D97-AF65-F5344CB8AC3E}">
        <p14:creationId xmlns:p14="http://schemas.microsoft.com/office/powerpoint/2010/main" val="185364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136848" y="2636912"/>
            <a:ext cx="7323584" cy="1008112"/>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Wingdings 2" panose="05020102010507070707" pitchFamily="18" charset="2"/>
              <a:buNone/>
            </a:pPr>
            <a:r>
              <a:rPr lang="fr-FR" altLang="fr-FR" sz="2800" dirty="0">
                <a:effectLst/>
              </a:rPr>
              <a:t>	</a:t>
            </a:r>
            <a:r>
              <a:rPr lang="fr-FR" altLang="fr-FR" sz="3000" dirty="0">
                <a:effectLst/>
              </a:rPr>
              <a:t>2 P 3.9 : «  Le Seigneur ne tarde pas dans l’accomplissement de la promesse, comme quelques-uns le croient ; mais il use de patience envers vous, </a:t>
            </a:r>
            <a:r>
              <a:rPr lang="fr-FR" altLang="fr-FR" sz="3000" b="1" dirty="0">
                <a:solidFill>
                  <a:srgbClr val="FFFF00"/>
                </a:solidFill>
                <a:effectLst/>
              </a:rPr>
              <a:t>ne voulant pas qu’aucun périsse, mais voulant que tous arrivent à la repentance</a:t>
            </a:r>
            <a:r>
              <a:rPr lang="fr-FR" altLang="fr-FR" sz="3000" dirty="0">
                <a:effectLst/>
              </a:rPr>
              <a:t>. »</a:t>
            </a:r>
            <a:endParaRPr lang="fr-FR" altLang="fr-FR" sz="3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56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139106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p:cNvSpPr>
            <a:spLocks noGrp="1"/>
          </p:cNvSpPr>
          <p:nvPr>
            <p:ph type="title"/>
          </p:nvPr>
        </p:nvSpPr>
        <p:spPr>
          <a:xfrm>
            <a:off x="1043608" y="2276872"/>
            <a:ext cx="7488832" cy="2736304"/>
          </a:xfrm>
        </p:spPr>
        <p:txBody>
          <a:bodyPr/>
          <a:lstStyle/>
          <a:p>
            <a:r>
              <a:rPr lang="fr-FR" sz="3000" dirty="0">
                <a:effectLst/>
              </a:rPr>
              <a:t>Mt 24.3 : « Il s’assit sur la montagne des Oliviers. Et les disciples vinrent en particulier lui poser cette question : Dis-nous, quand cela </a:t>
            </a:r>
            <a:r>
              <a:rPr lang="fr-FR" sz="3000" dirty="0" err="1">
                <a:effectLst/>
              </a:rPr>
              <a:t>arrivera-t-il</a:t>
            </a:r>
            <a:r>
              <a:rPr lang="fr-FR" sz="3000" dirty="0">
                <a:effectLst/>
              </a:rPr>
              <a:t>, et quel sera le signe de ton </a:t>
            </a:r>
            <a:r>
              <a:rPr lang="fr-FR" sz="3000" b="1" dirty="0">
                <a:solidFill>
                  <a:srgbClr val="FFFF00"/>
                </a:solidFill>
                <a:effectLst/>
              </a:rPr>
              <a:t>avènement</a:t>
            </a:r>
            <a:r>
              <a:rPr lang="fr-FR" sz="3000" dirty="0">
                <a:effectLst/>
              </a:rPr>
              <a:t> et de </a:t>
            </a:r>
            <a:r>
              <a:rPr lang="fr-FR" sz="3000" b="1" dirty="0">
                <a:solidFill>
                  <a:srgbClr val="FFFF00"/>
                </a:solidFill>
                <a:effectLst/>
              </a:rPr>
              <a:t>la fin du monde</a:t>
            </a:r>
            <a:r>
              <a:rPr lang="fr-FR" sz="3000" dirty="0">
                <a:effectLst/>
              </a:rPr>
              <a:t> ? »</a:t>
            </a:r>
            <a:endParaRPr lang="fr-FR" sz="3000" dirty="0"/>
          </a:p>
        </p:txBody>
      </p:sp>
      <p:sp>
        <p:nvSpPr>
          <p:cNvPr id="10" name="Rectangle 9"/>
          <p:cNvSpPr/>
          <p:nvPr/>
        </p:nvSpPr>
        <p:spPr>
          <a:xfrm>
            <a:off x="21688" y="382159"/>
            <a:ext cx="9122312" cy="923330"/>
          </a:xfrm>
          <a:prstGeom prst="rect">
            <a:avLst/>
          </a:prstGeom>
          <a:noFill/>
        </p:spPr>
        <p:txBody>
          <a:bodyPr wrap="square" lIns="91440" tIns="45720" rIns="91440" bIns="45720">
            <a:spAutoFit/>
          </a:bodyPr>
          <a:lstStyle/>
          <a:p>
            <a:pPr algn="ctr"/>
            <a:r>
              <a:rPr lang="fr-F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Les disciples</a:t>
            </a:r>
          </a:p>
        </p:txBody>
      </p:sp>
    </p:spTree>
    <p:extLst>
      <p:ext uri="{BB962C8B-B14F-4D97-AF65-F5344CB8AC3E}">
        <p14:creationId xmlns:p14="http://schemas.microsoft.com/office/powerpoint/2010/main" val="21684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t="10112" b="3211"/>
          <a:stretch/>
        </p:blipFill>
        <p:spPr>
          <a:xfrm>
            <a:off x="0" y="692696"/>
            <a:ext cx="9165963" cy="5616623"/>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2887538" y="3158998"/>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A</a:t>
            </a:r>
          </a:p>
        </p:txBody>
      </p:sp>
      <p:sp>
        <p:nvSpPr>
          <p:cNvPr id="8" name="ZoneTexte 7"/>
          <p:cNvSpPr txBox="1"/>
          <p:nvPr/>
        </p:nvSpPr>
        <p:spPr>
          <a:xfrm>
            <a:off x="3419872" y="476672"/>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B</a:t>
            </a:r>
          </a:p>
        </p:txBody>
      </p:sp>
      <p:sp>
        <p:nvSpPr>
          <p:cNvPr id="11" name="ZoneTexte 10"/>
          <p:cNvSpPr txBox="1"/>
          <p:nvPr/>
        </p:nvSpPr>
        <p:spPr>
          <a:xfrm>
            <a:off x="5076056" y="476672"/>
            <a:ext cx="540000" cy="540000"/>
          </a:xfrm>
          <a:prstGeom prst="ellipse">
            <a:avLst/>
          </a:prstGeom>
          <a:solidFill>
            <a:schemeClr val="bg2">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a:solidFill>
                  <a:schemeClr val="tx1"/>
                </a:solidFill>
                <a:latin typeface="Arial" panose="020B0604020202020204" pitchFamily="34" charset="0"/>
                <a:cs typeface="Arial" panose="020B0604020202020204" pitchFamily="34" charset="0"/>
              </a:rPr>
              <a:t>C</a:t>
            </a:r>
          </a:p>
        </p:txBody>
      </p:sp>
      <p:sp>
        <p:nvSpPr>
          <p:cNvPr id="12" name="ZoneTexte 11"/>
          <p:cNvSpPr txBox="1"/>
          <p:nvPr/>
        </p:nvSpPr>
        <p:spPr>
          <a:xfrm>
            <a:off x="3966309" y="3861048"/>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A</a:t>
            </a:r>
          </a:p>
        </p:txBody>
      </p:sp>
      <p:sp>
        <p:nvSpPr>
          <p:cNvPr id="13" name="ZoneTexte 12"/>
          <p:cNvSpPr txBox="1"/>
          <p:nvPr/>
        </p:nvSpPr>
        <p:spPr>
          <a:xfrm>
            <a:off x="4536056" y="2928469"/>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B</a:t>
            </a:r>
          </a:p>
        </p:txBody>
      </p:sp>
      <p:sp>
        <p:nvSpPr>
          <p:cNvPr id="15" name="ZoneTexte 14"/>
          <p:cNvSpPr txBox="1"/>
          <p:nvPr/>
        </p:nvSpPr>
        <p:spPr>
          <a:xfrm>
            <a:off x="6026136" y="3599721"/>
            <a:ext cx="540000" cy="540000"/>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fr-FR" sz="4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4352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par>
                          <p:cTn id="31" fill="hold">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6512" y="2420888"/>
            <a:ext cx="9180512" cy="2246769"/>
          </a:xfrm>
          <a:prstGeom prst="rect">
            <a:avLst/>
          </a:prstGeom>
          <a:noFill/>
          <a:effectLst>
            <a:outerShdw blurRad="50800" dist="114300" dir="2700000" algn="tl" rotWithShape="0">
              <a:prstClr val="black">
                <a:alpha val="60000"/>
              </a:prstClr>
            </a:outerShdw>
          </a:effectLst>
        </p:spPr>
        <p:txBody>
          <a:bodyPr wrap="square" lIns="91440" tIns="45720" rIns="91440" bIns="45720">
            <a:spAutoFit/>
          </a:bodyPr>
          <a:lstStyle/>
          <a:p>
            <a:pPr algn="ctr"/>
            <a:r>
              <a:rPr lang="fr-FR" sz="7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Les événements célestes</a:t>
            </a:r>
          </a:p>
        </p:txBody>
      </p:sp>
      <p:sp>
        <p:nvSpPr>
          <p:cNvPr id="5" name="Rectangle 4"/>
          <p:cNvSpPr/>
          <p:nvPr/>
        </p:nvSpPr>
        <p:spPr>
          <a:xfrm>
            <a:off x="-6399" y="1484784"/>
            <a:ext cx="9180512" cy="707886"/>
          </a:xfrm>
          <a:prstGeom prst="rect">
            <a:avLst/>
          </a:prstGeom>
          <a:noFill/>
          <a:effectLst>
            <a:outerShdw blurRad="50800" dist="76200" dir="2700000" algn="tl" rotWithShape="0">
              <a:prstClr val="black">
                <a:alpha val="60000"/>
              </a:prstClr>
            </a:outerShdw>
          </a:effectLst>
        </p:spPr>
        <p:txBody>
          <a:bodyPr wrap="square" lIns="91440" tIns="45720" rIns="91440" bIns="45720">
            <a:spAutoFit/>
          </a:bodyPr>
          <a:lstStyle/>
          <a:p>
            <a:pPr algn="ctr"/>
            <a:r>
              <a:rPr lang="fr-F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Partie I</a:t>
            </a:r>
          </a:p>
        </p:txBody>
      </p:sp>
    </p:spTree>
    <p:extLst>
      <p:ext uri="{BB962C8B-B14F-4D97-AF65-F5344CB8AC3E}">
        <p14:creationId xmlns:p14="http://schemas.microsoft.com/office/powerpoint/2010/main" val="68546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5"/>
                                        </p:tgtEl>
                                        <p:attrNameLst>
                                          <p:attrName>ppt_x</p:attrName>
                                          <p:attrName>ppt_y</p:attrName>
                                        </p:attrNameLst>
                                      </p:cBhvr>
                                    </p:animMotion>
                                    <p:animEffect transition="in" filter="fade">
                                      <p:cBhvr>
                                        <p:cTn id="9" dur="2000"/>
                                        <p:tgtEl>
                                          <p:spTgt spid="5"/>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27384"/>
            <a:ext cx="9216008" cy="6885384"/>
          </a:xfrm>
          <a:prstGeom prst="rect">
            <a:avLst/>
          </a:prstGeom>
          <a:gradFill flip="none" rotWithShape="1">
            <a:gsLst>
              <a:gs pos="0">
                <a:srgbClr val="800000"/>
              </a:gs>
              <a:gs pos="35000">
                <a:srgbClr val="990000"/>
              </a:gs>
              <a:gs pos="35400">
                <a:srgbClr val="960000"/>
              </a:gs>
              <a:gs pos="69000">
                <a:srgbClr val="FF9933"/>
              </a:gs>
              <a:gs pos="95000">
                <a:srgbClr val="FFCC6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74619"/>
            <a:ext cx="7961943" cy="4379068"/>
          </a:xfrm>
          <a:prstGeom prst="rect">
            <a:avLst/>
          </a:prstGeom>
          <a:ln>
            <a:noFill/>
          </a:ln>
          <a:effectLst>
            <a:softEdge rad="112500"/>
          </a:effectLst>
        </p:spPr>
      </p:pic>
      <p:sp>
        <p:nvSpPr>
          <p:cNvPr id="6" name="Rectangle 5"/>
          <p:cNvSpPr/>
          <p:nvPr/>
        </p:nvSpPr>
        <p:spPr>
          <a:xfrm>
            <a:off x="-36512" y="399435"/>
            <a:ext cx="9217024" cy="1877437"/>
          </a:xfrm>
          <a:prstGeom prst="rect">
            <a:avLst/>
          </a:prstGeom>
          <a:noFill/>
          <a:effectLst>
            <a:outerShdw blurRad="50800" dist="50800" dir="5400000" algn="ctr" rotWithShape="0">
              <a:srgbClr val="000000">
                <a:alpha val="40000"/>
              </a:srgbClr>
            </a:outerShdw>
          </a:effectLst>
        </p:spPr>
        <p:txBody>
          <a:bodyPr wrap="square" lIns="91440" tIns="45720" rIns="91440" bIns="45720">
            <a:spAutoFit/>
          </a:bodyPr>
          <a:lstStyle/>
          <a:p>
            <a:pPr algn="ctr"/>
            <a:endParaRPr lang="fr-FR" sz="8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endParaRPr>
          </a:p>
          <a:p>
            <a:pPr algn="ctr"/>
            <a:r>
              <a:rPr lang="fr-FR" sz="5400" dirty="0">
                <a:ln w="18415" cmpd="sng">
                  <a:solidFill>
                    <a:srgbClr val="FFFFFF"/>
                  </a:solidFill>
                  <a:prstDash val="solid"/>
                </a:ln>
                <a:solidFill>
                  <a:srgbClr val="FFFFFF"/>
                </a:solidFill>
                <a:effectLst>
                  <a:outerShdw blurRad="50800" dist="114300" dir="2400000" algn="tl" rotWithShape="0">
                    <a:prstClr val="black">
                      <a:alpha val="40000"/>
                    </a:prstClr>
                  </a:outerShdw>
                </a:effectLst>
                <a:latin typeface="Arial Black" panose="020B0A04020102020204" pitchFamily="34" charset="0"/>
              </a:rPr>
              <a:t>A. L’enlèvement de l’Eglise</a:t>
            </a:r>
          </a:p>
        </p:txBody>
      </p:sp>
    </p:spTree>
    <p:extLst>
      <p:ext uri="{BB962C8B-B14F-4D97-AF65-F5344CB8AC3E}">
        <p14:creationId xmlns:p14="http://schemas.microsoft.com/office/powerpoint/2010/main" val="245301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Élémentaire">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Élémentaire">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Élémentaire">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5858</TotalTime>
  <Words>438</Words>
  <Application>Microsoft Office PowerPoint</Application>
  <PresentationFormat>Affichage à l'écran (4:3)</PresentationFormat>
  <Paragraphs>174</Paragraphs>
  <Slides>56</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56</vt:i4>
      </vt:variant>
    </vt:vector>
  </HeadingPairs>
  <TitlesOfParts>
    <vt:vector size="63" baseType="lpstr">
      <vt:lpstr>Arial</vt:lpstr>
      <vt:lpstr>Arial Black</vt:lpstr>
      <vt:lpstr>Calibri</vt:lpstr>
      <vt:lpstr>Palatino Linotype</vt:lpstr>
      <vt:lpstr>Wingdings</vt:lpstr>
      <vt:lpstr>Wingdings 2</vt:lpstr>
      <vt:lpstr>Élémentaire</vt:lpstr>
      <vt:lpstr>Présentation PowerPoint</vt:lpstr>
      <vt:lpstr>Présentation PowerPoint</vt:lpstr>
      <vt:lpstr>Présentation PowerPoint</vt:lpstr>
      <vt:lpstr>Présentation PowerPoint</vt:lpstr>
      <vt:lpstr>Mt 28.20 : « Et voici, je suis avec vous tous les jours, jusqu’à la fin du monde. »</vt:lpstr>
      <vt:lpstr>Mt 24.3 : « Il s’assit sur la montagne des Oliviers. Et les disciples vinrent en particulier lui poser cette question : Dis-nous, quand cela arrivera-t-il, et quel sera le signe de ton avènement et de la fin du monde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Alan John  Miller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Néron </vt:lpstr>
      <vt:lpstr>Présentation PowerPoint</vt:lpstr>
      <vt:lpstr>Animer l’image de la bête </vt:lpstr>
      <vt:lpstr>Présentation PowerPoint</vt:lpstr>
      <vt:lpstr>Présentation PowerPoint</vt:lpstr>
      <vt:lpstr>Présentation PowerPoint</vt:lpstr>
      <vt:lpstr>Le mont des Oliviers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Christologie</dc:title>
  <dc:creator>Jean-Marc Botteron</dc:creator>
  <cp:lastModifiedBy>Jean-Marc Botteron</cp:lastModifiedBy>
  <cp:revision>358</cp:revision>
  <dcterms:created xsi:type="dcterms:W3CDTF">2015-05-01T18:22:32Z</dcterms:created>
  <dcterms:modified xsi:type="dcterms:W3CDTF">2017-05-13T14:39:40Z</dcterms:modified>
</cp:coreProperties>
</file>